
<file path=[Content_Types].xml><?xml version="1.0" encoding="utf-8"?>
<Types xmlns="http://schemas.openxmlformats.org/package/2006/content-types">
  <Default Extension="jpeg" ContentType="image/jpeg"/>
  <Default Extension="xlsx" ContentType="application/vnd.openxmlformats-officedocument.spreadsheetml.sheet"/>
  <Default Extension="wav" ContentType="audio/x-wav"/>
  <Default Extension="png" ContentType="image/png"/>
  <Default Extension="tiff" ContentType="image/tiff"/>
  <Default Extension="wdp" ContentType="image/vnd.ms-photo"/>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commentAuthors.xml" ContentType="application/vnd.openxmlformats-officedocument.presentationml.commentAuthors+xml"/>
  <Override PartName="/ppt/media/image1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11089771" r:id="rId3"/>
    <p:sldId id="11089964" r:id="rId5"/>
    <p:sldId id="11089963" r:id="rId6"/>
    <p:sldId id="11090029" r:id="rId7"/>
    <p:sldId id="11089694" r:id="rId8"/>
    <p:sldId id="11089696" r:id="rId9"/>
    <p:sldId id="11090032" r:id="rId10"/>
    <p:sldId id="11089700" r:id="rId11"/>
    <p:sldId id="11089701" r:id="rId12"/>
    <p:sldId id="11089922" r:id="rId13"/>
    <p:sldId id="11089703" r:id="rId14"/>
    <p:sldId id="11090036" r:id="rId15"/>
    <p:sldId id="11090034" r:id="rId16"/>
    <p:sldId id="11090037" r:id="rId17"/>
    <p:sldId id="11090038" r:id="rId18"/>
    <p:sldId id="11090039" r:id="rId19"/>
    <p:sldId id="11090040" r:id="rId20"/>
    <p:sldId id="11090041" r:id="rId21"/>
    <p:sldId id="11090042" r:id="rId22"/>
    <p:sldId id="11090043" r:id="rId23"/>
    <p:sldId id="11090044" r:id="rId24"/>
    <p:sldId id="11090045" r:id="rId25"/>
    <p:sldId id="11090046" r:id="rId26"/>
    <p:sldId id="11089589" r:id="rId27"/>
    <p:sldId id="11089871" r:id="rId28"/>
    <p:sldId id="11089924" r:id="rId29"/>
    <p:sldId id="11089869" r:id="rId30"/>
    <p:sldId id="11089616" r:id="rId31"/>
    <p:sldId id="11089921" r:id="rId32"/>
    <p:sldId id="11089919" r:id="rId33"/>
    <p:sldId id="11089868" r:id="rId34"/>
    <p:sldId id="11089686" r:id="rId35"/>
    <p:sldId id="11089687" r:id="rId36"/>
    <p:sldId id="11089870" r:id="rId37"/>
    <p:sldId id="11089925" r:id="rId38"/>
    <p:sldId id="11089876" r:id="rId39"/>
    <p:sldId id="11089707" r:id="rId40"/>
    <p:sldId id="11089877" r:id="rId41"/>
    <p:sldId id="11089605" r:id="rId42"/>
    <p:sldId id="11089878" r:id="rId43"/>
    <p:sldId id="11089966" r:id="rId44"/>
    <p:sldId id="11089967" r:id="rId45"/>
    <p:sldId id="11090028" r:id="rId46"/>
    <p:sldId id="11089965" r:id="rId47"/>
    <p:sldId id="11089917" r:id="rId48"/>
    <p:sldId id="11089874" r:id="rId49"/>
    <p:sldId id="11090035" r:id="rId50"/>
    <p:sldId id="11089685" r:id="rId51"/>
    <p:sldId id="11089880" r:id="rId52"/>
    <p:sldId id="11089923" r:id="rId53"/>
    <p:sldId id="11089775" r:id="rId54"/>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duanqiaozhi" initials="d" lastIdx="1" clrIdx="1"/>
  <p:cmAuthor id="3" name="硕 王" initials="硕"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300"/>
    <a:srgbClr val="FF7500"/>
    <a:srgbClr val="1F2021"/>
    <a:srgbClr val="FFBE00"/>
    <a:srgbClr val="FF7800"/>
    <a:srgbClr val="FFAC00"/>
    <a:srgbClr val="00CBC3"/>
    <a:srgbClr val="FF7400"/>
    <a:srgbClr val="B7D8F0"/>
    <a:srgbClr val="FF2F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7840" autoAdjust="0"/>
  </p:normalViewPr>
  <p:slideViewPr>
    <p:cSldViewPr showGuides="1">
      <p:cViewPr varScale="1">
        <p:scale>
          <a:sx n="104" d="100"/>
          <a:sy n="104" d="100"/>
        </p:scale>
        <p:origin x="776" y="208"/>
      </p:cViewPr>
      <p:guideLst>
        <p:guide orient="horz" pos="4020"/>
        <p:guide pos="6802"/>
        <p:guide pos="3994"/>
      </p:guideLst>
    </p:cSldViewPr>
  </p:slideViewPr>
  <p:notesTextViewPr>
    <p:cViewPr>
      <p:scale>
        <a:sx n="1" d="1"/>
        <a:sy n="1" d="1"/>
      </p:scale>
      <p:origin x="0" y="0"/>
    </p:cViewPr>
  </p:notesTextViewPr>
  <p:sorterViewPr>
    <p:cViewPr varScale="1">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8" Type="http://schemas.openxmlformats.org/officeDocument/2006/relationships/commentAuthors" Target="commentAuthors.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0409272883858268"/>
          <c:y val="0.0101777808248579"/>
          <c:w val="0.973084584153543"/>
          <c:h val="0.881558866927869"/>
        </c:manualLayout>
      </c:layout>
      <c:barChart>
        <c:barDir val="col"/>
        <c:grouping val="clustered"/>
        <c:varyColors val="0"/>
        <c:ser>
          <c:idx val="0"/>
          <c:order val="0"/>
          <c:tx>
            <c:strRef>
              <c:f>Sheet1!$B$1</c:f>
              <c:strCache>
                <c:ptCount val="1"/>
                <c:pt idx="0">
                  <c:v>系列 3</c:v>
                </c:pt>
              </c:strCache>
            </c:strRef>
          </c:tx>
          <c:spPr>
            <a:solidFill>
              <a:schemeClr val="accent4"/>
            </a:solidFill>
            <a:ln>
              <a:noFill/>
            </a:ln>
            <a:effectLst/>
          </c:spPr>
          <c:invertIfNegative val="0"/>
          <c:dLbls>
            <c:dLbl>
              <c:idx val="0"/>
              <c:layout>
                <c:manualLayout>
                  <c:x val="0"/>
                  <c:y val="-0.0162949965503644"/>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225018036878862"/>
                  <c:y val="-0.00721049135415906"/>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078756312907602"/>
                  <c:y val="-0.0293958034360268"/>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101258116595487"/>
                  <c:y val="-0.0152291511777006"/>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0337527055318292"/>
                  <c:y val="-0.0152291511777006"/>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135010822127317"/>
                  <c:y val="-0.0116874881131191"/>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65011320819639e-16"/>
                  <c:y val="0.00247916414520705"/>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00562545092197138"/>
                  <c:y val="0.0095624902743701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lstStyle/>
              <a:p>
                <a:pPr>
                  <a:defRPr lang="zh-CN" sz="1195" b="0" i="0" u="none" strike="noStrike" kern="1200" baseline="0">
                    <a:solidFill>
                      <a:schemeClr val="tx1"/>
                    </a:solidFill>
                    <a:latin typeface="+mn-lt"/>
                    <a:ea typeface="+mn-ea"/>
                    <a:cs typeface="+mn-cs"/>
                  </a:defRPr>
                </a:pPr>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2017</c:v>
                </c:pt>
                <c:pt idx="1">
                  <c:v>2018</c:v>
                </c:pt>
                <c:pt idx="2">
                  <c:v>2019</c:v>
                </c:pt>
                <c:pt idx="3">
                  <c:v>2020</c:v>
                </c:pt>
                <c:pt idx="4">
                  <c:v>2021E</c:v>
                </c:pt>
                <c:pt idx="5">
                  <c:v>2022E</c:v>
                </c:pt>
                <c:pt idx="6">
                  <c:v>2023E</c:v>
                </c:pt>
                <c:pt idx="7">
                  <c:v>2024E</c:v>
                </c:pt>
              </c:strCache>
            </c:strRef>
          </c:cat>
          <c:val>
            <c:numRef>
              <c:f>Sheet1!$B$2:$B$9</c:f>
              <c:numCache>
                <c:formatCode>0.00%</c:formatCode>
                <c:ptCount val="8"/>
                <c:pt idx="0">
                  <c:v>0.006</c:v>
                </c:pt>
                <c:pt idx="1">
                  <c:v>0.017</c:v>
                </c:pt>
                <c:pt idx="2">
                  <c:v>0.038</c:v>
                </c:pt>
                <c:pt idx="3">
                  <c:v>0.075</c:v>
                </c:pt>
                <c:pt idx="4">
                  <c:v>0.097</c:v>
                </c:pt>
                <c:pt idx="5">
                  <c:v>0.124</c:v>
                </c:pt>
                <c:pt idx="6">
                  <c:v>0.153</c:v>
                </c:pt>
                <c:pt idx="7">
                  <c:v>0.179</c:v>
                </c:pt>
              </c:numCache>
            </c:numRef>
          </c:val>
        </c:ser>
        <c:dLbls>
          <c:showLegendKey val="0"/>
          <c:showVal val="1"/>
          <c:showCatName val="0"/>
          <c:showSerName val="0"/>
          <c:showPercent val="0"/>
          <c:showBubbleSize val="0"/>
        </c:dLbls>
        <c:gapWidth val="219"/>
        <c:overlap val="-27"/>
        <c:axId val="1202129039"/>
        <c:axId val="1202130687"/>
      </c:barChart>
      <c:catAx>
        <c:axId val="1202129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cs"/>
              </a:defRPr>
            </a:pPr>
          </a:p>
        </c:txPr>
        <c:crossAx val="1202130687"/>
        <c:crosses val="autoZero"/>
        <c:auto val="1"/>
        <c:lblAlgn val="ctr"/>
        <c:lblOffset val="100"/>
        <c:noMultiLvlLbl val="0"/>
      </c:catAx>
      <c:valAx>
        <c:axId val="1202130687"/>
        <c:scaling>
          <c:orientation val="minMax"/>
        </c:scaling>
        <c:delete val="1"/>
        <c:axPos val="l"/>
        <c:majorGridlines>
          <c:spPr>
            <a:ln w="0" cap="flat" cmpd="sng" algn="ctr">
              <a:solidFill>
                <a:schemeClr val="tx1">
                  <a:lumMod val="15000"/>
                  <a:lumOff val="85000"/>
                  <a:alpha val="3000"/>
                </a:schemeClr>
              </a:solidFill>
              <a:round/>
            </a:ln>
            <a:effectLst/>
          </c:spPr>
        </c:majorGridlines>
        <c:numFmt formatCode="0.00%"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bg1"/>
                </a:solidFill>
                <a:latin typeface="+mn-lt"/>
                <a:ea typeface="+mn-ea"/>
                <a:cs typeface="+mn-cs"/>
              </a:defRPr>
            </a:pPr>
          </a:p>
        </c:txPr>
        <c:crossAx val="1202129039"/>
        <c:crosses val="autoZero"/>
        <c:crossBetween val="between"/>
      </c:valAx>
      <c:spPr>
        <a:noFill/>
        <a:ln>
          <a:noFill/>
        </a:ln>
        <a:effectLst/>
      </c:spPr>
    </c:plotArea>
    <c:plotVisOnly val="1"/>
    <c:dispBlanksAs val="gap"/>
    <c:showDLblsOverMax val="0"/>
  </c:chart>
  <c:spPr>
    <a:noFill/>
    <a:ln>
      <a:noFill/>
    </a:ln>
    <a:effectLst/>
  </c:spPr>
  <c:txPr>
    <a:bodyPr/>
    <a:lstStyle/>
    <a:p>
      <a:pPr>
        <a:defRPr lang="zh-CN">
          <a:solidFill>
            <a:schemeClr val="bg1"/>
          </a:solidFill>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0117649129535397"/>
          <c:y val="0.0505159303127194"/>
          <c:w val="0.976470174092921"/>
          <c:h val="0.83162305611539"/>
        </c:manualLayout>
      </c:layout>
      <c:barChart>
        <c:barDir val="col"/>
        <c:grouping val="clustered"/>
        <c:varyColors val="0"/>
        <c:ser>
          <c:idx val="0"/>
          <c:order val="0"/>
          <c:tx>
            <c:strRef>
              <c:f>Sheet1!$B$1</c:f>
              <c:strCache>
                <c:ptCount val="1"/>
                <c:pt idx="0">
                  <c:v>系列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195"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2017</c:v>
                </c:pt>
                <c:pt idx="1">
                  <c:v>2018</c:v>
                </c:pt>
                <c:pt idx="2">
                  <c:v>2019</c:v>
                </c:pt>
                <c:pt idx="3">
                  <c:v>2020E</c:v>
                </c:pt>
                <c:pt idx="4">
                  <c:v>2021E</c:v>
                </c:pt>
                <c:pt idx="5">
                  <c:v>2022E</c:v>
                </c:pt>
                <c:pt idx="6">
                  <c:v>2023E</c:v>
                </c:pt>
                <c:pt idx="7">
                  <c:v>2024E</c:v>
                </c:pt>
                <c:pt idx="8">
                  <c:v>2025E</c:v>
                </c:pt>
              </c:strCache>
            </c:strRef>
          </c:cat>
          <c:val>
            <c:numRef>
              <c:f>Sheet1!$B$2:$B$10</c:f>
              <c:numCache>
                <c:formatCode>General</c:formatCode>
                <c:ptCount val="9"/>
                <c:pt idx="0">
                  <c:v>786</c:v>
                </c:pt>
                <c:pt idx="1">
                  <c:v>2491</c:v>
                </c:pt>
                <c:pt idx="2">
                  <c:v>6188</c:v>
                </c:pt>
                <c:pt idx="3">
                  <c:v>13572</c:v>
                </c:pt>
                <c:pt idx="4">
                  <c:v>19944</c:v>
                </c:pt>
                <c:pt idx="5">
                  <c:v>28598</c:v>
                </c:pt>
                <c:pt idx="6">
                  <c:v>39593</c:v>
                </c:pt>
                <c:pt idx="7">
                  <c:v>52144</c:v>
                </c:pt>
                <c:pt idx="8">
                  <c:v>67567</c:v>
                </c:pt>
              </c:numCache>
            </c:numRef>
          </c:val>
        </c:ser>
        <c:dLbls>
          <c:showLegendKey val="0"/>
          <c:showVal val="0"/>
          <c:showCatName val="0"/>
          <c:showSerName val="0"/>
          <c:showPercent val="0"/>
          <c:showBubbleSize val="0"/>
        </c:dLbls>
        <c:gapWidth val="219"/>
        <c:overlap val="-27"/>
        <c:axId val="465024911"/>
        <c:axId val="465076799"/>
      </c:barChart>
      <c:catAx>
        <c:axId val="465024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cs"/>
              </a:defRPr>
            </a:pPr>
          </a:p>
        </c:txPr>
        <c:crossAx val="465076799"/>
        <c:crosses val="autoZero"/>
        <c:auto val="1"/>
        <c:lblAlgn val="ctr"/>
        <c:lblOffset val="100"/>
        <c:noMultiLvlLbl val="0"/>
      </c:catAx>
      <c:valAx>
        <c:axId val="465076799"/>
        <c:scaling>
          <c:orientation val="minMax"/>
        </c:scaling>
        <c:delete val="1"/>
        <c:axPos val="l"/>
        <c:majorGridlines>
          <c:spPr>
            <a:ln w="9525" cap="flat" cmpd="sng" algn="ctr">
              <a:solidFill>
                <a:srgbClr val="C03228">
                  <a:alpha val="0"/>
                </a:srgbClr>
              </a:solidFill>
              <a:round/>
            </a:ln>
            <a:effectLst/>
          </c:spPr>
        </c:majorGridlines>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bg1"/>
                </a:solidFill>
                <a:latin typeface="+mn-lt"/>
                <a:ea typeface="+mn-ea"/>
                <a:cs typeface="+mn-cs"/>
              </a:defRPr>
            </a:pPr>
          </a:p>
        </c:txPr>
        <c:crossAx val="465024911"/>
        <c:crosses val="autoZero"/>
        <c:crossBetween val="between"/>
      </c:valAx>
      <c:spPr>
        <a:noFill/>
        <a:ln>
          <a:noFill/>
        </a:ln>
        <a:effectLst/>
      </c:spPr>
    </c:plotArea>
    <c:plotVisOnly val="1"/>
    <c:dispBlanksAs val="gap"/>
    <c:showDLblsOverMax val="0"/>
  </c:chart>
  <c:spPr>
    <a:noFill/>
    <a:ln>
      <a:noFill/>
    </a:ln>
    <a:effectLst/>
  </c:spPr>
  <c:txPr>
    <a:bodyPr/>
    <a:lstStyle/>
    <a:p>
      <a:pPr>
        <a:defRPr lang="zh-CN">
          <a:solidFill>
            <a:schemeClr val="bg1"/>
          </a:solidFill>
        </a:defRPr>
      </a:pPr>
    </a:p>
  </c:txPr>
  <c:externalData r:id="rId1">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1175"/>
          </a:xfrm>
          <a:prstGeom prst="rect">
            <a:avLst/>
          </a:prstGeom>
        </p:spPr>
        <p:txBody>
          <a:bodyPr vert="horz" lIns="91440" tIns="45720" rIns="91440" bIns="45720" rtlCol="0"/>
          <a:lstStyle>
            <a:lvl1pPr algn="r">
              <a:defRPr sz="1200"/>
            </a:lvl1pPr>
          </a:lstStyle>
          <a:p>
            <a:fld id="{5ADAA2FF-22E5-4C9B-BB9E-2BB16827FF4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860925"/>
            <a:ext cx="5683250" cy="4605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117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1175"/>
          </a:xfrm>
          <a:prstGeom prst="rect">
            <a:avLst/>
          </a:prstGeom>
        </p:spPr>
        <p:txBody>
          <a:bodyPr vert="horz" lIns="91440" tIns="45720" rIns="91440" bIns="45720" rtlCol="0" anchor="b"/>
          <a:lstStyle>
            <a:lvl1pPr algn="r">
              <a:defRPr sz="1200"/>
            </a:lvl1pPr>
          </a:lstStyle>
          <a:p>
            <a:fld id="{3695395A-0780-4FC6-AE4A-65D00462A3F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95395A-0780-4FC6-AE4A-65D00462A3F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695395A-0780-4FC6-AE4A-65D00462A3F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AC421E8-0804-429B-A98F-01BC91162E4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D21ABE-3EA0-4180-A21B-DC5CDAA375A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DD21ABE-3EA0-4180-A21B-DC5CDAA375A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2.png"/><Relationship Id="rId14" Type="http://schemas.openxmlformats.org/officeDocument/2006/relationships/image" Target="../media/image4.emf"/><Relationship Id="rId13" Type="http://schemas.openxmlformats.org/officeDocument/2006/relationships/image" Target="../media/image3.png"/><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末尾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13"/>
          <p:cNvSpPr/>
          <p:nvPr>
            <p:custDataLst>
              <p:tags r:id="rId3"/>
            </p:custDataLst>
          </p:nvPr>
        </p:nvSpPr>
        <p:spPr>
          <a:xfrm>
            <a:off x="-600" y="0"/>
            <a:ext cx="12193200"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p:custDataLst>
              <p:tags r:id="rId4"/>
            </p:custDataLst>
          </p:nvPr>
        </p:nvCxnSpPr>
        <p:spPr>
          <a:xfrm flipV="1">
            <a:off x="2094504" y="2435655"/>
            <a:ext cx="0" cy="1500187"/>
          </a:xfrm>
          <a:prstGeom prst="line">
            <a:avLst/>
          </a:prstGeom>
          <a:ln w="139700">
            <a:solidFill>
              <a:schemeClr val="accent1">
                <a:alpha val="60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custDataLst>
              <p:tags r:id="rId5"/>
            </p:custDataLst>
          </p:nvPr>
        </p:nvSpPr>
        <p:spPr>
          <a:xfrm>
            <a:off x="0" y="6356538"/>
            <a:ext cx="548639" cy="50146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6"/>
            </p:custDataLst>
          </p:nvPr>
        </p:nvSpPr>
        <p:spPr>
          <a:xfrm>
            <a:off x="2224767" y="2411515"/>
            <a:ext cx="6496052" cy="1548466"/>
          </a:xfrm>
        </p:spPr>
        <p:txBody>
          <a:bodyPr anchor="ctr" anchorCtr="0">
            <a:normAutofit/>
          </a:bodyPr>
          <a:lstStyle>
            <a:lvl1pPr algn="l">
              <a:defRPr sz="9600" spc="600">
                <a:solidFill>
                  <a:schemeClr val="bg1"/>
                </a:solidFill>
              </a:defRPr>
            </a:lvl1pPr>
          </a:lstStyle>
          <a:p>
            <a:r>
              <a:rPr lang="zh-CN" altLang="en-US" dirty="0"/>
              <a:t>编辑标题</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a:p>
        </p:txBody>
      </p:sp>
      <p:sp>
        <p:nvSpPr>
          <p:cNvPr id="5" name="灯片编号占位符 4"/>
          <p:cNvSpPr>
            <a:spLocks noGrp="1"/>
          </p:cNvSpPr>
          <p:nvPr>
            <p:ph type="sldNum" sz="quarter" idx="12"/>
            <p:custDataLst>
              <p:tags r:id="rId9"/>
            </p:custDataLst>
          </p:nvPr>
        </p:nvSpPr>
        <p:spPr/>
        <p:txBody>
          <a:bodyPr/>
          <a:lstStyle/>
          <a:p>
            <a:fld id="{26F48EE0-4ABF-491F-B0BA-FE21D3D573F9}" type="slidenum">
              <a:rPr lang="zh-CN" altLang="en-US"/>
            </a:fld>
            <a:endParaRPr lang="zh-CN" altLang="en-US"/>
          </a:p>
        </p:txBody>
      </p:sp>
      <p:sp>
        <p:nvSpPr>
          <p:cNvPr id="12" name="矩形 11"/>
          <p:cNvSpPr/>
          <p:nvPr>
            <p:custDataLst>
              <p:tags r:id="rId10"/>
            </p:custDataLst>
          </p:nvPr>
        </p:nvSpPr>
        <p:spPr>
          <a:xfrm>
            <a:off x="11502390" y="2025015"/>
            <a:ext cx="689610" cy="4832985"/>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12"/>
          <p:cNvSpPr/>
          <p:nvPr>
            <p:custDataLst>
              <p:tags r:id="rId11"/>
            </p:custDataLst>
          </p:nvPr>
        </p:nvSpPr>
        <p:spPr>
          <a:xfrm>
            <a:off x="10382250" y="0"/>
            <a:ext cx="1809750" cy="202501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custDataLst>
              <p:tags r:id="rId12"/>
            </p:custDataLst>
          </p:nvPr>
        </p:nvSpPr>
        <p:spPr>
          <a:xfrm flipV="1">
            <a:off x="11260123" y="4910687"/>
            <a:ext cx="490552" cy="546906"/>
          </a:xfrm>
          <a:prstGeom prs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13" cstate="screen"/>
          <a:srcRect l="17556" t="27912" r="13351" b="31322"/>
          <a:stretch>
            <a:fillRect/>
          </a:stretch>
        </p:blipFill>
        <p:spPr>
          <a:xfrm>
            <a:off x="9979194" y="41715"/>
            <a:ext cx="1896132" cy="1126686"/>
          </a:xfrm>
          <a:prstGeom prst="rect">
            <a:avLst/>
          </a:prstGeom>
        </p:spPr>
      </p:pic>
      <p:pic>
        <p:nvPicPr>
          <p:cNvPr id="7" name="图片 6"/>
          <p:cNvPicPr>
            <a:picLocks noChangeAspect="1"/>
          </p:cNvPicPr>
          <p:nvPr userDrawn="1"/>
        </p:nvPicPr>
        <p:blipFill>
          <a:blip r:embed="rId14"/>
          <a:stretch>
            <a:fillRect/>
          </a:stretch>
        </p:blipFill>
        <p:spPr>
          <a:xfrm>
            <a:off x="472440" y="0"/>
            <a:ext cx="579120" cy="1253391"/>
          </a:xfrm>
          <a:prstGeom prst="rect">
            <a:avLst/>
          </a:prstGeom>
        </p:spPr>
      </p:pic>
    </p:spTree>
  </p:cSld>
  <p:clrMapOvr>
    <a:masterClrMapping/>
  </p:clrMapOvr>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grpSp>
        <p:nvGrpSpPr>
          <p:cNvPr id="8" name="组合 7"/>
          <p:cNvGrpSpPr/>
          <p:nvPr userDrawn="1"/>
        </p:nvGrpSpPr>
        <p:grpSpPr>
          <a:xfrm>
            <a:off x="-160655" y="-193675"/>
            <a:ext cx="12513310" cy="7240270"/>
            <a:chOff x="-253" y="-274"/>
            <a:chExt cx="19706" cy="11314"/>
          </a:xfrm>
        </p:grpSpPr>
        <p:sp>
          <p:nvSpPr>
            <p:cNvPr id="9" name="矩形 8"/>
            <p:cNvSpPr/>
            <p:nvPr/>
          </p:nvSpPr>
          <p:spPr>
            <a:xfrm>
              <a:off x="-15" y="-22"/>
              <a:ext cx="19230" cy="10810"/>
            </a:xfrm>
            <a:prstGeom prst="rect">
              <a:avLst/>
            </a:prstGeom>
            <a:gradFill>
              <a:gsLst>
                <a:gs pos="0">
                  <a:srgbClr val="FF8700"/>
                </a:gs>
                <a:gs pos="100000">
                  <a:srgbClr val="FF0000"/>
                </a:gs>
              </a:gsLst>
              <a:lin ang="21594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6"/>
            <p:cNvPicPr>
              <a:picLocks noChangeAspect="1"/>
            </p:cNvPicPr>
            <p:nvPr/>
          </p:nvPicPr>
          <p:blipFill>
            <a:blip r:embed="rId2"/>
            <a:stretch>
              <a:fillRect/>
            </a:stretch>
          </p:blipFill>
          <p:spPr>
            <a:xfrm>
              <a:off x="-253" y="-274"/>
              <a:ext cx="19707" cy="11315"/>
            </a:xfrm>
            <a:prstGeom prst="rect">
              <a:avLst/>
            </a:prstGeom>
          </p:spPr>
        </p:pic>
      </p:gr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BF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png"/><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9" Type="http://schemas.openxmlformats.org/officeDocument/2006/relationships/image" Target="../media/image47.jpeg"/><Relationship Id="rId8" Type="http://schemas.openxmlformats.org/officeDocument/2006/relationships/image" Target="../media/image46.jpeg"/><Relationship Id="rId7" Type="http://schemas.openxmlformats.org/officeDocument/2006/relationships/image" Target="../media/image45.jpeg"/><Relationship Id="rId6" Type="http://schemas.openxmlformats.org/officeDocument/2006/relationships/image" Target="../media/image44.jpeg"/><Relationship Id="rId5" Type="http://schemas.microsoft.com/office/2007/relationships/hdphoto" Target="../media/image43.wdp"/><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jpeg"/><Relationship Id="rId15" Type="http://schemas.openxmlformats.org/officeDocument/2006/relationships/slideLayout" Target="../slideLayouts/slideLayout7.xml"/><Relationship Id="rId14" Type="http://schemas.openxmlformats.org/officeDocument/2006/relationships/image" Target="../media/image12.png"/><Relationship Id="rId13" Type="http://schemas.openxmlformats.org/officeDocument/2006/relationships/image" Target="../media/image51.png"/><Relationship Id="rId12" Type="http://schemas.openxmlformats.org/officeDocument/2006/relationships/image" Target="../media/image50.png"/><Relationship Id="rId11" Type="http://schemas.openxmlformats.org/officeDocument/2006/relationships/image" Target="../media/image49.png"/><Relationship Id="rId10" Type="http://schemas.openxmlformats.org/officeDocument/2006/relationships/image" Target="../media/image48.png"/><Relationship Id="rId1"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53.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png"/><Relationship Id="rId3" Type="http://schemas.openxmlformats.org/officeDocument/2006/relationships/image" Target="../media/image54.png"/><Relationship Id="rId2" Type="http://schemas.microsoft.com/office/2007/relationships/media" Target="../media/audio1.wav"/><Relationship Id="rId1" Type="http://schemas.openxmlformats.org/officeDocument/2006/relationships/audio" Target="../media/audio1.wav"/></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2.png"/><Relationship Id="rId7" Type="http://schemas.openxmlformats.org/officeDocument/2006/relationships/image" Target="../media/image59.png"/><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 Id="rId3" Type="http://schemas.openxmlformats.org/officeDocument/2006/relationships/image" Target="../media/image55.png"/><Relationship Id="rId2" Type="http://schemas.microsoft.com/office/2007/relationships/media" Target="../media/media1.mp4"/><Relationship Id="rId1" Type="http://schemas.openxmlformats.org/officeDocument/2006/relationships/video" Target="../media/media1.mp4"/></Relationships>
</file>

<file path=ppt/slides/_rels/slide18.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png"/><Relationship Id="rId7" Type="http://schemas.openxmlformats.org/officeDocument/2006/relationships/image" Target="../media/image66.jpeg"/><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1" Type="http://schemas.openxmlformats.org/officeDocument/2006/relationships/slideLayout" Target="../slideLayouts/slideLayout7.xml"/><Relationship Id="rId10" Type="http://schemas.openxmlformats.org/officeDocument/2006/relationships/image" Target="../media/image12.png"/><Relationship Id="rId1" Type="http://schemas.openxmlformats.org/officeDocument/2006/relationships/image" Target="../media/image60.png"/></Relationships>
</file>

<file path=ppt/slides/_rels/slide19.xml.rels><?xml version="1.0" encoding="UTF-8" standalone="yes"?>
<Relationships xmlns="http://schemas.openxmlformats.org/package/2006/relationships"><Relationship Id="rId9" Type="http://schemas.openxmlformats.org/officeDocument/2006/relationships/image" Target="../media/image74.png"/><Relationship Id="rId8" Type="http://schemas.microsoft.com/office/2007/relationships/hdphoto" Target="../media/image73.wdp"/><Relationship Id="rId7" Type="http://schemas.openxmlformats.org/officeDocument/2006/relationships/image" Target="../media/image72.png"/><Relationship Id="rId6" Type="http://schemas.openxmlformats.org/officeDocument/2006/relationships/image" Target="../media/image71.png"/><Relationship Id="rId5" Type="http://schemas.openxmlformats.org/officeDocument/2006/relationships/image" Target="../media/image4.tiff"/><Relationship Id="rId4" Type="http://schemas.openxmlformats.org/officeDocument/2006/relationships/image" Target="../media/image3.tiff"/><Relationship Id="rId3" Type="http://schemas.openxmlformats.org/officeDocument/2006/relationships/image" Target="../media/image2.tiff"/><Relationship Id="rId25" Type="http://schemas.openxmlformats.org/officeDocument/2006/relationships/slideLayout" Target="../slideLayouts/slideLayout7.xml"/><Relationship Id="rId24" Type="http://schemas.openxmlformats.org/officeDocument/2006/relationships/image" Target="../media/image12.png"/><Relationship Id="rId23" Type="http://schemas.openxmlformats.org/officeDocument/2006/relationships/image" Target="../media/image88.jpeg"/><Relationship Id="rId22" Type="http://schemas.openxmlformats.org/officeDocument/2006/relationships/image" Target="../media/image87.png"/><Relationship Id="rId21" Type="http://schemas.openxmlformats.org/officeDocument/2006/relationships/image" Target="../media/image86.png"/><Relationship Id="rId20" Type="http://schemas.openxmlformats.org/officeDocument/2006/relationships/image" Target="../media/image85.jpeg"/><Relationship Id="rId2" Type="http://schemas.microsoft.com/office/2007/relationships/hdphoto" Target="../media/image70.wdp"/><Relationship Id="rId19" Type="http://schemas.openxmlformats.org/officeDocument/2006/relationships/image" Target="../media/image84.png"/><Relationship Id="rId18" Type="http://schemas.openxmlformats.org/officeDocument/2006/relationships/image" Target="../media/image83.png"/><Relationship Id="rId17" Type="http://schemas.openxmlformats.org/officeDocument/2006/relationships/image" Target="../media/image82.png"/><Relationship Id="rId16" Type="http://schemas.microsoft.com/office/2007/relationships/hdphoto" Target="../media/image81.wdp"/><Relationship Id="rId15" Type="http://schemas.openxmlformats.org/officeDocument/2006/relationships/image" Target="../media/image80.png"/><Relationship Id="rId14" Type="http://schemas.microsoft.com/office/2007/relationships/hdphoto" Target="../media/image79.wdp"/><Relationship Id="rId13" Type="http://schemas.openxmlformats.org/officeDocument/2006/relationships/image" Target="../media/image78.png"/><Relationship Id="rId12" Type="http://schemas.microsoft.com/office/2007/relationships/hdphoto" Target="../media/image77.wdp"/><Relationship Id="rId11" Type="http://schemas.openxmlformats.org/officeDocument/2006/relationships/image" Target="../media/image76.png"/><Relationship Id="rId10" Type="http://schemas.microsoft.com/office/2007/relationships/hdphoto" Target="../media/image75.wdp"/><Relationship Id="rId1"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3.png"/><Relationship Id="rId4" Type="http://schemas.openxmlformats.org/officeDocument/2006/relationships/image" Target="../media/image92.jpeg"/><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image" Target="../media/image89.jpeg"/></Relationships>
</file>

<file path=ppt/slides/_rels/slide21.xml.rels><?xml version="1.0" encoding="UTF-8" standalone="yes"?>
<Relationships xmlns="http://schemas.openxmlformats.org/package/2006/relationships"><Relationship Id="rId9" Type="http://schemas.openxmlformats.org/officeDocument/2006/relationships/image" Target="../media/image102.jpeg"/><Relationship Id="rId8" Type="http://schemas.openxmlformats.org/officeDocument/2006/relationships/image" Target="../media/image101.png"/><Relationship Id="rId7" Type="http://schemas.microsoft.com/office/2007/relationships/hdphoto" Target="../media/image100.wdp"/><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95.png"/><Relationship Id="rId11" Type="http://schemas.openxmlformats.org/officeDocument/2006/relationships/slideLayout" Target="../slideLayouts/slideLayout7.xml"/><Relationship Id="rId10" Type="http://schemas.openxmlformats.org/officeDocument/2006/relationships/image" Target="../media/image12.png"/><Relationship Id="rId1" Type="http://schemas.openxmlformats.org/officeDocument/2006/relationships/image" Target="../media/image94.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png"/><Relationship Id="rId3" Type="http://schemas.openxmlformats.org/officeDocument/2006/relationships/image" Target="../media/image103.png"/><Relationship Id="rId2" Type="http://schemas.microsoft.com/office/2007/relationships/media" Target="../media/media2.mp4"/><Relationship Id="rId1" Type="http://schemas.openxmlformats.org/officeDocument/2006/relationships/video" Target="../media/media2.mp4"/></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2.png"/><Relationship Id="rId7" Type="http://schemas.openxmlformats.org/officeDocument/2006/relationships/image" Target="../media/image9.tiff"/><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 Id="rId3" Type="http://schemas.openxmlformats.org/officeDocument/2006/relationships/image" Target="../media/image5.tiff"/><Relationship Id="rId2" Type="http://schemas.openxmlformats.org/officeDocument/2006/relationships/image" Target="../media/image105.png"/><Relationship Id="rId1" Type="http://schemas.openxmlformats.org/officeDocument/2006/relationships/image" Target="../media/image104.png"/></Relationships>
</file>

<file path=ppt/slides/_rels/slide24.xml.rels><?xml version="1.0" encoding="UTF-8" standalone="yes"?>
<Relationships xmlns="http://schemas.openxmlformats.org/package/2006/relationships"><Relationship Id="rId9" Type="http://schemas.openxmlformats.org/officeDocument/2006/relationships/image" Target="../media/image113.png"/><Relationship Id="rId8" Type="http://schemas.openxmlformats.org/officeDocument/2006/relationships/image" Target="../media/image112.png"/><Relationship Id="rId7" Type="http://schemas.openxmlformats.org/officeDocument/2006/relationships/image" Target="../media/image111.png"/><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png"/><Relationship Id="rId3" Type="http://schemas.openxmlformats.org/officeDocument/2006/relationships/image" Target="../media/image107.png"/><Relationship Id="rId2" Type="http://schemas.openxmlformats.org/officeDocument/2006/relationships/image" Target="../media/image10.tiff"/><Relationship Id="rId12" Type="http://schemas.openxmlformats.org/officeDocument/2006/relationships/slideLayout" Target="../slideLayouts/slideLayout7.xml"/><Relationship Id="rId11" Type="http://schemas.openxmlformats.org/officeDocument/2006/relationships/image" Target="../media/image12.png"/><Relationship Id="rId10" Type="http://schemas.openxmlformats.org/officeDocument/2006/relationships/image" Target="../media/image114.png"/><Relationship Id="rId1" Type="http://schemas.openxmlformats.org/officeDocument/2006/relationships/image" Target="../media/image106.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png"/><Relationship Id="rId4" Type="http://schemas.openxmlformats.org/officeDocument/2006/relationships/image" Target="../media/image121.png"/><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image" Target="../media/image118.png"/></Relationships>
</file>

<file path=ppt/slides/_rels/slide27.xml.rels><?xml version="1.0" encoding="UTF-8" standalone="yes"?>
<Relationships xmlns="http://schemas.openxmlformats.org/package/2006/relationships"><Relationship Id="rId9" Type="http://schemas.openxmlformats.org/officeDocument/2006/relationships/image" Target="../media/image131.png"/><Relationship Id="rId8" Type="http://schemas.openxmlformats.org/officeDocument/2006/relationships/image" Target="../media/image130.png"/><Relationship Id="rId7" Type="http://schemas.openxmlformats.org/officeDocument/2006/relationships/image" Target="../media/image129.png"/><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3" Type="http://schemas.openxmlformats.org/officeDocument/2006/relationships/image" Target="../media/image125.png"/><Relationship Id="rId2" Type="http://schemas.openxmlformats.org/officeDocument/2006/relationships/image" Target="../media/image124.png"/><Relationship Id="rId14" Type="http://schemas.openxmlformats.org/officeDocument/2006/relationships/slideLayout" Target="../slideLayouts/slideLayout7.xml"/><Relationship Id="rId13" Type="http://schemas.openxmlformats.org/officeDocument/2006/relationships/image" Target="../media/image134.png"/><Relationship Id="rId12" Type="http://schemas.openxmlformats.org/officeDocument/2006/relationships/image" Target="../media/image133.png"/><Relationship Id="rId11" Type="http://schemas.openxmlformats.org/officeDocument/2006/relationships/image" Target="../media/image115.png"/><Relationship Id="rId10" Type="http://schemas.openxmlformats.org/officeDocument/2006/relationships/image" Target="../media/image132.png"/><Relationship Id="rId1" Type="http://schemas.openxmlformats.org/officeDocument/2006/relationships/image" Target="../media/image123.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5.png"/><Relationship Id="rId2" Type="http://schemas.openxmlformats.org/officeDocument/2006/relationships/tags" Target="../tags/tag15.xml"/><Relationship Id="rId1" Type="http://schemas.openxmlformats.org/officeDocument/2006/relationships/image" Target="../media/image12.png"/></Relationships>
</file>

<file path=ppt/slides/_rels/slide29.xml.rels><?xml version="1.0" encoding="UTF-8" standalone="yes"?>
<Relationships xmlns="http://schemas.openxmlformats.org/package/2006/relationships"><Relationship Id="rId9" Type="http://schemas.openxmlformats.org/officeDocument/2006/relationships/image" Target="../media/image143.png"/><Relationship Id="rId8" Type="http://schemas.openxmlformats.org/officeDocument/2006/relationships/image" Target="../media/image142.jpeg"/><Relationship Id="rId7" Type="http://schemas.openxmlformats.org/officeDocument/2006/relationships/image" Target="../media/image141.jpeg"/><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 Id="rId3" Type="http://schemas.openxmlformats.org/officeDocument/2006/relationships/image" Target="../media/image137.png"/><Relationship Id="rId2" Type="http://schemas.openxmlformats.org/officeDocument/2006/relationships/image" Target="../media/image136.png"/><Relationship Id="rId14" Type="http://schemas.openxmlformats.org/officeDocument/2006/relationships/notesSlide" Target="../notesSlides/notesSlide6.xml"/><Relationship Id="rId13" Type="http://schemas.openxmlformats.org/officeDocument/2006/relationships/slideLayout" Target="../slideLayouts/slideLayout7.xml"/><Relationship Id="rId12" Type="http://schemas.openxmlformats.org/officeDocument/2006/relationships/image" Target="../media/image146.jpeg"/><Relationship Id="rId11" Type="http://schemas.openxmlformats.org/officeDocument/2006/relationships/image" Target="../media/image145.jpeg"/><Relationship Id="rId10" Type="http://schemas.openxmlformats.org/officeDocument/2006/relationships/image" Target="../media/image144.jpeg"/><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9" Type="http://schemas.openxmlformats.org/officeDocument/2006/relationships/image" Target="../media/image140.jpeg"/><Relationship Id="rId8" Type="http://schemas.openxmlformats.org/officeDocument/2006/relationships/image" Target="../media/image150.jpeg"/><Relationship Id="rId7" Type="http://schemas.openxmlformats.org/officeDocument/2006/relationships/image" Target="../media/image149.jpeg"/><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48.jpeg"/><Relationship Id="rId3" Type="http://schemas.openxmlformats.org/officeDocument/2006/relationships/image" Target="../media/image147.jpeg"/><Relationship Id="rId23" Type="http://schemas.openxmlformats.org/officeDocument/2006/relationships/notesSlide" Target="../notesSlides/notesSlide7.xml"/><Relationship Id="rId22" Type="http://schemas.openxmlformats.org/officeDocument/2006/relationships/slideLayout" Target="../slideLayouts/slideLayout7.xml"/><Relationship Id="rId21" Type="http://schemas.openxmlformats.org/officeDocument/2006/relationships/image" Target="../media/image156.png"/><Relationship Id="rId20" Type="http://schemas.openxmlformats.org/officeDocument/2006/relationships/image" Target="../media/image155.jpeg"/><Relationship Id="rId2" Type="http://schemas.openxmlformats.org/officeDocument/2006/relationships/image" Target="../media/image137.png"/><Relationship Id="rId19" Type="http://schemas.openxmlformats.org/officeDocument/2006/relationships/image" Target="../media/image146.jpeg"/><Relationship Id="rId18" Type="http://schemas.openxmlformats.org/officeDocument/2006/relationships/image" Target="../media/image145.jpeg"/><Relationship Id="rId17" Type="http://schemas.openxmlformats.org/officeDocument/2006/relationships/image" Target="../media/image154.jpeg"/><Relationship Id="rId16" Type="http://schemas.openxmlformats.org/officeDocument/2006/relationships/image" Target="../media/image153.jpeg"/><Relationship Id="rId15" Type="http://schemas.openxmlformats.org/officeDocument/2006/relationships/image" Target="../media/image144.jpeg"/><Relationship Id="rId14" Type="http://schemas.openxmlformats.org/officeDocument/2006/relationships/image" Target="../media/image143.png"/><Relationship Id="rId13" Type="http://schemas.openxmlformats.org/officeDocument/2006/relationships/image" Target="../media/image152.png"/><Relationship Id="rId12" Type="http://schemas.openxmlformats.org/officeDocument/2006/relationships/image" Target="../media/image151.jpeg"/><Relationship Id="rId11" Type="http://schemas.openxmlformats.org/officeDocument/2006/relationships/image" Target="../media/image142.jpeg"/><Relationship Id="rId10" Type="http://schemas.openxmlformats.org/officeDocument/2006/relationships/image" Target="../media/image141.jpeg"/><Relationship Id="rId1" Type="http://schemas.openxmlformats.org/officeDocument/2006/relationships/image" Target="../media/image12.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image" Target="../media/image115.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62.png"/><Relationship Id="rId4" Type="http://schemas.openxmlformats.org/officeDocument/2006/relationships/image" Target="../media/image161.png"/><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image" Target="../media/image12.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4.png"/><Relationship Id="rId2" Type="http://schemas.openxmlformats.org/officeDocument/2006/relationships/image" Target="../media/image115.png"/><Relationship Id="rId1" Type="http://schemas.openxmlformats.org/officeDocument/2006/relationships/image" Target="../media/image163.png"/></Relationships>
</file>

<file path=ppt/slides/_rels/slide35.xml.rels><?xml version="1.0" encoding="UTF-8" standalone="yes"?>
<Relationships xmlns="http://schemas.openxmlformats.org/package/2006/relationships"><Relationship Id="rId9" Type="http://schemas.openxmlformats.org/officeDocument/2006/relationships/image" Target="../media/image172.jpeg"/><Relationship Id="rId8" Type="http://schemas.openxmlformats.org/officeDocument/2006/relationships/image" Target="../media/image171.jpeg"/><Relationship Id="rId7" Type="http://schemas.openxmlformats.org/officeDocument/2006/relationships/image" Target="../media/image170.png"/><Relationship Id="rId6" Type="http://schemas.openxmlformats.org/officeDocument/2006/relationships/image" Target="../media/image11.tiff"/><Relationship Id="rId5" Type="http://schemas.openxmlformats.org/officeDocument/2006/relationships/image" Target="../media/image169.jpeg"/><Relationship Id="rId4" Type="http://schemas.openxmlformats.org/officeDocument/2006/relationships/image" Target="../media/image168.png"/><Relationship Id="rId3" Type="http://schemas.openxmlformats.org/officeDocument/2006/relationships/image" Target="../media/image167.png"/><Relationship Id="rId23" Type="http://schemas.openxmlformats.org/officeDocument/2006/relationships/slideLayout" Target="../slideLayouts/slideLayout7.xml"/><Relationship Id="rId22" Type="http://schemas.openxmlformats.org/officeDocument/2006/relationships/image" Target="../media/image183.png"/><Relationship Id="rId21" Type="http://schemas.openxmlformats.org/officeDocument/2006/relationships/image" Target="../media/image12.tiff"/><Relationship Id="rId20" Type="http://schemas.openxmlformats.org/officeDocument/2006/relationships/image" Target="../media/image12.png"/><Relationship Id="rId2" Type="http://schemas.openxmlformats.org/officeDocument/2006/relationships/image" Target="../media/image166.png"/><Relationship Id="rId19" Type="http://schemas.openxmlformats.org/officeDocument/2006/relationships/image" Target="../media/image182.png"/><Relationship Id="rId18" Type="http://schemas.openxmlformats.org/officeDocument/2006/relationships/image" Target="../media/image181.png"/><Relationship Id="rId17" Type="http://schemas.openxmlformats.org/officeDocument/2006/relationships/image" Target="../media/image180.jpeg"/><Relationship Id="rId16" Type="http://schemas.openxmlformats.org/officeDocument/2006/relationships/image" Target="../media/image179.jpeg"/><Relationship Id="rId15" Type="http://schemas.openxmlformats.org/officeDocument/2006/relationships/image" Target="../media/image178.jpeg"/><Relationship Id="rId14" Type="http://schemas.openxmlformats.org/officeDocument/2006/relationships/image" Target="../media/image177.jpeg"/><Relationship Id="rId13" Type="http://schemas.openxmlformats.org/officeDocument/2006/relationships/image" Target="../media/image176.jpeg"/><Relationship Id="rId12" Type="http://schemas.openxmlformats.org/officeDocument/2006/relationships/image" Target="../media/image175.png"/><Relationship Id="rId11" Type="http://schemas.openxmlformats.org/officeDocument/2006/relationships/image" Target="../media/image174.jpeg"/><Relationship Id="rId10" Type="http://schemas.openxmlformats.org/officeDocument/2006/relationships/image" Target="../media/image173.jpeg"/><Relationship Id="rId1" Type="http://schemas.openxmlformats.org/officeDocument/2006/relationships/image" Target="../media/image165.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image" Target="../media/image115.png"/></Relationships>
</file>

<file path=ppt/slides/_rels/slide37.xml.rels><?xml version="1.0" encoding="UTF-8" standalone="yes"?>
<Relationships xmlns="http://schemas.openxmlformats.org/package/2006/relationships"><Relationship Id="rId9" Type="http://schemas.openxmlformats.org/officeDocument/2006/relationships/image" Target="../media/image193.jpeg"/><Relationship Id="rId8" Type="http://schemas.openxmlformats.org/officeDocument/2006/relationships/image" Target="../media/image192.jpeg"/><Relationship Id="rId7" Type="http://schemas.openxmlformats.org/officeDocument/2006/relationships/image" Target="../media/image191.jpeg"/><Relationship Id="rId6" Type="http://schemas.openxmlformats.org/officeDocument/2006/relationships/image" Target="../media/image190.png"/><Relationship Id="rId5" Type="http://schemas.openxmlformats.org/officeDocument/2006/relationships/image" Target="../media/image189.jpeg"/><Relationship Id="rId4" Type="http://schemas.openxmlformats.org/officeDocument/2006/relationships/image" Target="../media/image188.png"/><Relationship Id="rId3" Type="http://schemas.openxmlformats.org/officeDocument/2006/relationships/image" Target="../media/image187.png"/><Relationship Id="rId2" Type="http://schemas.openxmlformats.org/officeDocument/2006/relationships/image" Target="../media/image186.png"/><Relationship Id="rId13" Type="http://schemas.openxmlformats.org/officeDocument/2006/relationships/slideLayout" Target="../slideLayouts/slideLayout7.xml"/><Relationship Id="rId12" Type="http://schemas.openxmlformats.org/officeDocument/2006/relationships/image" Target="../media/image196.jpeg"/><Relationship Id="rId11" Type="http://schemas.openxmlformats.org/officeDocument/2006/relationships/image" Target="../media/image195.jpeg"/><Relationship Id="rId10" Type="http://schemas.openxmlformats.org/officeDocument/2006/relationships/image" Target="../media/image194.jpeg"/><Relationship Id="rId1" Type="http://schemas.openxmlformats.org/officeDocument/2006/relationships/image" Target="../media/image12.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image" Target="../media/image115.png"/></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03.png"/><Relationship Id="rId4" Type="http://schemas.openxmlformats.org/officeDocument/2006/relationships/image" Target="../media/image202.png"/><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image" Target="../media/image199.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image11.wdp"/><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chart" Target="../charts/chart2.xml"/><Relationship Id="rId1" Type="http://schemas.openxmlformats.org/officeDocument/2006/relationships/chart" Target="../charts/chart1.xml"/></Relationships>
</file>

<file path=ppt/slides/_rels/slide40.xml.rels><?xml version="1.0" encoding="UTF-8" standalone="yes"?>
<Relationships xmlns="http://schemas.openxmlformats.org/package/2006/relationships"><Relationship Id="rId9" Type="http://schemas.openxmlformats.org/officeDocument/2006/relationships/image" Target="../media/image207.jpeg"/><Relationship Id="rId8" Type="http://schemas.openxmlformats.org/officeDocument/2006/relationships/tags" Target="../tags/tag19.xml"/><Relationship Id="rId7" Type="http://schemas.openxmlformats.org/officeDocument/2006/relationships/image" Target="../media/image206.jpeg"/><Relationship Id="rId6" Type="http://schemas.openxmlformats.org/officeDocument/2006/relationships/tags" Target="../tags/tag18.xml"/><Relationship Id="rId5" Type="http://schemas.openxmlformats.org/officeDocument/2006/relationships/image" Target="../media/image205.jpeg"/><Relationship Id="rId4" Type="http://schemas.openxmlformats.org/officeDocument/2006/relationships/tags" Target="../tags/tag17.xml"/><Relationship Id="rId3" Type="http://schemas.openxmlformats.org/officeDocument/2006/relationships/image" Target="../media/image204.jpeg"/><Relationship Id="rId29" Type="http://schemas.openxmlformats.org/officeDocument/2006/relationships/slideLayout" Target="../slideLayouts/slideLayout7.xml"/><Relationship Id="rId28" Type="http://schemas.openxmlformats.org/officeDocument/2006/relationships/image" Target="../media/image223.png"/><Relationship Id="rId27" Type="http://schemas.openxmlformats.org/officeDocument/2006/relationships/image" Target="../media/image222.png"/><Relationship Id="rId26" Type="http://schemas.openxmlformats.org/officeDocument/2006/relationships/image" Target="../media/image221.png"/><Relationship Id="rId25" Type="http://schemas.openxmlformats.org/officeDocument/2006/relationships/image" Target="../media/image220.png"/><Relationship Id="rId24" Type="http://schemas.openxmlformats.org/officeDocument/2006/relationships/image" Target="../media/image219.jpeg"/><Relationship Id="rId23" Type="http://schemas.openxmlformats.org/officeDocument/2006/relationships/image" Target="../media/image218.png"/><Relationship Id="rId22" Type="http://schemas.openxmlformats.org/officeDocument/2006/relationships/image" Target="../media/image217.png"/><Relationship Id="rId21" Type="http://schemas.openxmlformats.org/officeDocument/2006/relationships/image" Target="../media/image216.jpeg"/><Relationship Id="rId20" Type="http://schemas.openxmlformats.org/officeDocument/2006/relationships/image" Target="../media/image215.png"/><Relationship Id="rId2" Type="http://schemas.openxmlformats.org/officeDocument/2006/relationships/tags" Target="../tags/tag16.xml"/><Relationship Id="rId19" Type="http://schemas.openxmlformats.org/officeDocument/2006/relationships/image" Target="../media/image214.png"/><Relationship Id="rId18" Type="http://schemas.openxmlformats.org/officeDocument/2006/relationships/image" Target="../media/image213.jpeg"/><Relationship Id="rId17" Type="http://schemas.openxmlformats.org/officeDocument/2006/relationships/image" Target="../media/image212.jpeg"/><Relationship Id="rId16" Type="http://schemas.openxmlformats.org/officeDocument/2006/relationships/image" Target="../media/image211.jpeg"/><Relationship Id="rId15" Type="http://schemas.openxmlformats.org/officeDocument/2006/relationships/image" Target="../media/image210.jpeg"/><Relationship Id="rId14" Type="http://schemas.openxmlformats.org/officeDocument/2006/relationships/tags" Target="../tags/tag22.xml"/><Relationship Id="rId13" Type="http://schemas.openxmlformats.org/officeDocument/2006/relationships/image" Target="../media/image209.jpeg"/><Relationship Id="rId12" Type="http://schemas.openxmlformats.org/officeDocument/2006/relationships/tags" Target="../tags/tag21.xml"/><Relationship Id="rId11" Type="http://schemas.openxmlformats.org/officeDocument/2006/relationships/image" Target="../media/image208.jpeg"/><Relationship Id="rId10" Type="http://schemas.openxmlformats.org/officeDocument/2006/relationships/tags" Target="../tags/tag20.xml"/><Relationship Id="rId1" Type="http://schemas.openxmlformats.org/officeDocument/2006/relationships/image" Target="../media/image12.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image" Target="../media/image115.png"/></Relationships>
</file>

<file path=ppt/slides/_rels/slide42.xml.rels><?xml version="1.0" encoding="UTF-8" standalone="yes"?>
<Relationships xmlns="http://schemas.openxmlformats.org/package/2006/relationships"><Relationship Id="rId9" Type="http://schemas.openxmlformats.org/officeDocument/2006/relationships/image" Target="../media/image233.jpeg"/><Relationship Id="rId8" Type="http://schemas.openxmlformats.org/officeDocument/2006/relationships/image" Target="../media/image232.jpeg"/><Relationship Id="rId7" Type="http://schemas.openxmlformats.org/officeDocument/2006/relationships/image" Target="../media/image12.png"/><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jpeg"/><Relationship Id="rId3" Type="http://schemas.openxmlformats.org/officeDocument/2006/relationships/image" Target="../media/image228.png"/><Relationship Id="rId2" Type="http://schemas.openxmlformats.org/officeDocument/2006/relationships/image" Target="../media/image227.png"/><Relationship Id="rId11" Type="http://schemas.openxmlformats.org/officeDocument/2006/relationships/slideLayout" Target="../slideLayouts/slideLayout7.xml"/><Relationship Id="rId10" Type="http://schemas.openxmlformats.org/officeDocument/2006/relationships/image" Target="../media/image234.png"/><Relationship Id="rId1" Type="http://schemas.openxmlformats.org/officeDocument/2006/relationships/image" Target="../media/image226.png"/></Relationships>
</file>

<file path=ppt/slides/_rels/slide43.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6" Type="http://schemas.openxmlformats.org/officeDocument/2006/relationships/slideLayout" Target="../slideLayouts/slideLayout7.xml"/><Relationship Id="rId25" Type="http://schemas.openxmlformats.org/officeDocument/2006/relationships/image" Target="../media/image239.png"/><Relationship Id="rId24" Type="http://schemas.openxmlformats.org/officeDocument/2006/relationships/image" Target="../media/image238.png"/><Relationship Id="rId23" Type="http://schemas.openxmlformats.org/officeDocument/2006/relationships/image" Target="../media/image237.png"/><Relationship Id="rId22" Type="http://schemas.openxmlformats.org/officeDocument/2006/relationships/image" Target="../media/image236.png"/><Relationship Id="rId21" Type="http://schemas.openxmlformats.org/officeDocument/2006/relationships/image" Target="../media/image235.png"/><Relationship Id="rId20" Type="http://schemas.openxmlformats.org/officeDocument/2006/relationships/tags" Target="../tags/tag41.xml"/><Relationship Id="rId2" Type="http://schemas.openxmlformats.org/officeDocument/2006/relationships/tags" Target="../tags/tag23.xml"/><Relationship Id="rId19" Type="http://schemas.openxmlformats.org/officeDocument/2006/relationships/tags" Target="../tags/tag40.xml"/><Relationship Id="rId18" Type="http://schemas.openxmlformats.org/officeDocument/2006/relationships/tags" Target="../tags/tag39.xml"/><Relationship Id="rId17" Type="http://schemas.openxmlformats.org/officeDocument/2006/relationships/tags" Target="../tags/tag38.xml"/><Relationship Id="rId16" Type="http://schemas.openxmlformats.org/officeDocument/2006/relationships/tags" Target="../tags/tag37.xml"/><Relationship Id="rId15" Type="http://schemas.openxmlformats.org/officeDocument/2006/relationships/tags" Target="../tags/tag36.xml"/><Relationship Id="rId14" Type="http://schemas.openxmlformats.org/officeDocument/2006/relationships/tags" Target="../tags/tag35.xml"/><Relationship Id="rId13" Type="http://schemas.openxmlformats.org/officeDocument/2006/relationships/tags" Target="../tags/tag34.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image" Target="../media/image12.png"/></Relationships>
</file>

<file path=ppt/slides/_rels/slide4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 Id="rId3" Type="http://schemas.microsoft.com/office/2007/relationships/hdphoto" Target="../media/image241.wdp"/><Relationship Id="rId2" Type="http://schemas.openxmlformats.org/officeDocument/2006/relationships/image" Target="../media/image240.png"/><Relationship Id="rId1" Type="http://schemas.openxmlformats.org/officeDocument/2006/relationships/image" Target="../media/image115.png"/></Relationships>
</file>

<file path=ppt/slides/_rels/slide45.xml.rels><?xml version="1.0" encoding="UTF-8" standalone="yes"?>
<Relationships xmlns="http://schemas.openxmlformats.org/package/2006/relationships"><Relationship Id="rId9" Type="http://schemas.openxmlformats.org/officeDocument/2006/relationships/image" Target="../media/image250.png"/><Relationship Id="rId8" Type="http://schemas.microsoft.com/office/2007/relationships/hdphoto" Target="../media/image249.wdp"/><Relationship Id="rId7" Type="http://schemas.openxmlformats.org/officeDocument/2006/relationships/image" Target="../media/image248.png"/><Relationship Id="rId6" Type="http://schemas.openxmlformats.org/officeDocument/2006/relationships/image" Target="../media/image242.png"/><Relationship Id="rId5" Type="http://schemas.microsoft.com/office/2007/relationships/hdphoto" Target="../media/image247.wdp"/><Relationship Id="rId4" Type="http://schemas.openxmlformats.org/officeDocument/2006/relationships/image" Target="../media/image240.png"/><Relationship Id="rId3" Type="http://schemas.openxmlformats.org/officeDocument/2006/relationships/image" Target="../media/image246.png"/><Relationship Id="rId2" Type="http://schemas.openxmlformats.org/officeDocument/2006/relationships/image" Target="../media/image245.png"/><Relationship Id="rId18" Type="http://schemas.openxmlformats.org/officeDocument/2006/relationships/notesSlide" Target="../notesSlides/notesSlide8.xml"/><Relationship Id="rId17" Type="http://schemas.openxmlformats.org/officeDocument/2006/relationships/slideLayout" Target="../slideLayouts/slideLayout7.xml"/><Relationship Id="rId16" Type="http://schemas.openxmlformats.org/officeDocument/2006/relationships/image" Target="../media/image257.png"/><Relationship Id="rId15" Type="http://schemas.openxmlformats.org/officeDocument/2006/relationships/image" Target="../media/image256.png"/><Relationship Id="rId14" Type="http://schemas.microsoft.com/office/2007/relationships/hdphoto" Target="../media/image255.wdp"/><Relationship Id="rId13" Type="http://schemas.openxmlformats.org/officeDocument/2006/relationships/image" Target="../media/image254.png"/><Relationship Id="rId12" Type="http://schemas.microsoft.com/office/2007/relationships/hdphoto" Target="../media/image253.wdp"/><Relationship Id="rId11" Type="http://schemas.openxmlformats.org/officeDocument/2006/relationships/image" Target="../media/image252.png"/><Relationship Id="rId10" Type="http://schemas.microsoft.com/office/2007/relationships/hdphoto" Target="../media/image251.wdp"/><Relationship Id="rId1" Type="http://schemas.openxmlformats.org/officeDocument/2006/relationships/image" Target="../media/image12.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47.xml.rels><?xml version="1.0" encoding="UTF-8" standalone="yes"?>
<Relationships xmlns="http://schemas.openxmlformats.org/package/2006/relationships"><Relationship Id="rId9" Type="http://schemas.openxmlformats.org/officeDocument/2006/relationships/image" Target="../media/image107.png"/><Relationship Id="rId8" Type="http://schemas.openxmlformats.org/officeDocument/2006/relationships/image" Target="../media/image264.png"/><Relationship Id="rId7" Type="http://schemas.openxmlformats.org/officeDocument/2006/relationships/image" Target="../media/image263.jpeg"/><Relationship Id="rId6" Type="http://schemas.openxmlformats.org/officeDocument/2006/relationships/image" Target="../media/image262.jpeg"/><Relationship Id="rId5" Type="http://schemas.openxmlformats.org/officeDocument/2006/relationships/image" Target="../media/image261.jpeg"/><Relationship Id="rId4" Type="http://schemas.openxmlformats.org/officeDocument/2006/relationships/image" Target="../media/image13.tiff"/><Relationship Id="rId3" Type="http://schemas.openxmlformats.org/officeDocument/2006/relationships/image" Target="../media/image260.jpeg"/><Relationship Id="rId2" Type="http://schemas.openxmlformats.org/officeDocument/2006/relationships/image" Target="../media/image259.jpeg"/><Relationship Id="rId15" Type="http://schemas.openxmlformats.org/officeDocument/2006/relationships/slideLayout" Target="../slideLayouts/slideLayout7.xml"/><Relationship Id="rId14" Type="http://schemas.openxmlformats.org/officeDocument/2006/relationships/image" Target="../media/image12.png"/><Relationship Id="rId13" Type="http://schemas.openxmlformats.org/officeDocument/2006/relationships/image" Target="../media/image268.jpeg"/><Relationship Id="rId12" Type="http://schemas.openxmlformats.org/officeDocument/2006/relationships/image" Target="../media/image267.png"/><Relationship Id="rId11" Type="http://schemas.openxmlformats.org/officeDocument/2006/relationships/image" Target="../media/image266.png"/><Relationship Id="rId10" Type="http://schemas.openxmlformats.org/officeDocument/2006/relationships/image" Target="../media/image265.png"/><Relationship Id="rId1" Type="http://schemas.openxmlformats.org/officeDocument/2006/relationships/image" Target="../media/image258.png"/></Relationships>
</file>

<file path=ppt/slides/_rels/slide48.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276.jpeg"/><Relationship Id="rId7" Type="http://schemas.openxmlformats.org/officeDocument/2006/relationships/image" Target="../media/image275.jpeg"/><Relationship Id="rId6" Type="http://schemas.openxmlformats.org/officeDocument/2006/relationships/image" Target="../media/image274.jpeg"/><Relationship Id="rId5" Type="http://schemas.openxmlformats.org/officeDocument/2006/relationships/image" Target="../media/image273.jpeg"/><Relationship Id="rId4" Type="http://schemas.openxmlformats.org/officeDocument/2006/relationships/image" Target="../media/image272.jpeg"/><Relationship Id="rId3" Type="http://schemas.openxmlformats.org/officeDocument/2006/relationships/image" Target="../media/image271.jpeg"/><Relationship Id="rId2" Type="http://schemas.openxmlformats.org/officeDocument/2006/relationships/image" Target="../media/image270.jpeg"/><Relationship Id="rId11" Type="http://schemas.openxmlformats.org/officeDocument/2006/relationships/notesSlide" Target="../notesSlides/notesSlide10.xml"/><Relationship Id="rId10" Type="http://schemas.openxmlformats.org/officeDocument/2006/relationships/slideLayout" Target="../slideLayouts/slideLayout7.xml"/><Relationship Id="rId1" Type="http://schemas.openxmlformats.org/officeDocument/2006/relationships/image" Target="../media/image269.jpeg"/></Relationships>
</file>

<file path=ppt/slides/_rels/slide49.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284.jpeg"/><Relationship Id="rId7" Type="http://schemas.openxmlformats.org/officeDocument/2006/relationships/image" Target="../media/image283.jpeg"/><Relationship Id="rId6" Type="http://schemas.openxmlformats.org/officeDocument/2006/relationships/image" Target="../media/image282.jpeg"/><Relationship Id="rId5" Type="http://schemas.openxmlformats.org/officeDocument/2006/relationships/image" Target="../media/image281.jpeg"/><Relationship Id="rId4" Type="http://schemas.openxmlformats.org/officeDocument/2006/relationships/image" Target="../media/image280.jpeg"/><Relationship Id="rId3" Type="http://schemas.openxmlformats.org/officeDocument/2006/relationships/image" Target="../media/image279.jpeg"/><Relationship Id="rId2" Type="http://schemas.openxmlformats.org/officeDocument/2006/relationships/image" Target="../media/image278.jpeg"/><Relationship Id="rId10" Type="http://schemas.openxmlformats.org/officeDocument/2006/relationships/slideLayout" Target="../slideLayouts/slideLayout7.xml"/><Relationship Id="rId1" Type="http://schemas.openxmlformats.org/officeDocument/2006/relationships/image" Target="../media/image277.png"/></Relationships>
</file>

<file path=ppt/slides/_rels/slide5.xml.rels><?xml version="1.0" encoding="UTF-8" standalone="yes"?>
<Relationships xmlns="http://schemas.openxmlformats.org/package/2006/relationships"><Relationship Id="rId9" Type="http://schemas.openxmlformats.org/officeDocument/2006/relationships/image" Target="../media/image20.jpeg"/><Relationship Id="rId8" Type="http://schemas.openxmlformats.org/officeDocument/2006/relationships/image" Target="../media/image19.png"/><Relationship Id="rId7" Type="http://schemas.openxmlformats.org/officeDocument/2006/relationships/image" Target="../media/image18.jpeg"/><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png"/><Relationship Id="rId2" Type="http://schemas.openxmlformats.org/officeDocument/2006/relationships/image" Target="../media/image13.jpeg"/><Relationship Id="rId15" Type="http://schemas.openxmlformats.org/officeDocument/2006/relationships/slideLayout" Target="../slideLayouts/slideLayout7.xml"/><Relationship Id="rId14" Type="http://schemas.openxmlformats.org/officeDocument/2006/relationships/image" Target="../media/image12.png"/><Relationship Id="rId13" Type="http://schemas.openxmlformats.org/officeDocument/2006/relationships/image" Target="../media/image24.jpeg"/><Relationship Id="rId12" Type="http://schemas.openxmlformats.org/officeDocument/2006/relationships/image" Target="../media/image23.jpeg"/><Relationship Id="rId11" Type="http://schemas.openxmlformats.org/officeDocument/2006/relationships/image" Target="../media/image22.jpeg"/><Relationship Id="rId10" Type="http://schemas.openxmlformats.org/officeDocument/2006/relationships/image" Target="../media/image21.jpeg"/><Relationship Id="rId1" Type="http://schemas.openxmlformats.org/officeDocument/2006/relationships/image" Target="../media/image1.png"/></Relationships>
</file>

<file path=ppt/slides/_rels/slide50.xml.rels><?xml version="1.0" encoding="UTF-8" standalone="yes"?>
<Relationships xmlns="http://schemas.openxmlformats.org/package/2006/relationships"><Relationship Id="rId9" Type="http://schemas.openxmlformats.org/officeDocument/2006/relationships/image" Target="../media/image129.png"/><Relationship Id="rId8" Type="http://schemas.openxmlformats.org/officeDocument/2006/relationships/image" Target="../media/image132.png"/><Relationship Id="rId7" Type="http://schemas.openxmlformats.org/officeDocument/2006/relationships/image" Target="../media/image124.png"/><Relationship Id="rId6" Type="http://schemas.openxmlformats.org/officeDocument/2006/relationships/image" Target="../media/image123.png"/><Relationship Id="rId59" Type="http://schemas.openxmlformats.org/officeDocument/2006/relationships/notesSlide" Target="../notesSlides/notesSlide11.xml"/><Relationship Id="rId58" Type="http://schemas.openxmlformats.org/officeDocument/2006/relationships/slideLayout" Target="../slideLayouts/slideLayout7.xml"/><Relationship Id="rId57" Type="http://schemas.openxmlformats.org/officeDocument/2006/relationships/image" Target="../media/image333.png"/><Relationship Id="rId56" Type="http://schemas.openxmlformats.org/officeDocument/2006/relationships/image" Target="../media/image332.png"/><Relationship Id="rId55" Type="http://schemas.openxmlformats.org/officeDocument/2006/relationships/image" Target="../media/image331.png"/><Relationship Id="rId54" Type="http://schemas.openxmlformats.org/officeDocument/2006/relationships/image" Target="../media/image330.png"/><Relationship Id="rId53" Type="http://schemas.openxmlformats.org/officeDocument/2006/relationships/image" Target="../media/image329.png"/><Relationship Id="rId52" Type="http://schemas.openxmlformats.org/officeDocument/2006/relationships/image" Target="../media/image328.png"/><Relationship Id="rId51" Type="http://schemas.openxmlformats.org/officeDocument/2006/relationships/image" Target="../media/image327.png"/><Relationship Id="rId50" Type="http://schemas.openxmlformats.org/officeDocument/2006/relationships/image" Target="../media/image326.png"/><Relationship Id="rId5" Type="http://schemas.openxmlformats.org/officeDocument/2006/relationships/image" Target="../media/image288.png"/><Relationship Id="rId49" Type="http://schemas.openxmlformats.org/officeDocument/2006/relationships/image" Target="../media/image325.png"/><Relationship Id="rId48" Type="http://schemas.openxmlformats.org/officeDocument/2006/relationships/image" Target="../media/image324.png"/><Relationship Id="rId47" Type="http://schemas.openxmlformats.org/officeDocument/2006/relationships/image" Target="../media/image323.png"/><Relationship Id="rId46" Type="http://schemas.openxmlformats.org/officeDocument/2006/relationships/image" Target="../media/image322.png"/><Relationship Id="rId45" Type="http://schemas.openxmlformats.org/officeDocument/2006/relationships/image" Target="../media/image321.png"/><Relationship Id="rId44" Type="http://schemas.openxmlformats.org/officeDocument/2006/relationships/image" Target="../media/image320.png"/><Relationship Id="rId43" Type="http://schemas.openxmlformats.org/officeDocument/2006/relationships/image" Target="../media/image319.jpeg"/><Relationship Id="rId42" Type="http://schemas.openxmlformats.org/officeDocument/2006/relationships/image" Target="../media/image318.png"/><Relationship Id="rId41" Type="http://schemas.openxmlformats.org/officeDocument/2006/relationships/image" Target="../media/image317.png"/><Relationship Id="rId40" Type="http://schemas.openxmlformats.org/officeDocument/2006/relationships/image" Target="../media/image316.png"/><Relationship Id="rId4" Type="http://schemas.openxmlformats.org/officeDocument/2006/relationships/image" Target="../media/image287.png"/><Relationship Id="rId39" Type="http://schemas.openxmlformats.org/officeDocument/2006/relationships/image" Target="../media/image315.png"/><Relationship Id="rId38" Type="http://schemas.openxmlformats.org/officeDocument/2006/relationships/image" Target="../media/image314.png"/><Relationship Id="rId37" Type="http://schemas.openxmlformats.org/officeDocument/2006/relationships/image" Target="../media/image313.png"/><Relationship Id="rId36" Type="http://schemas.openxmlformats.org/officeDocument/2006/relationships/image" Target="../media/image312.png"/><Relationship Id="rId35" Type="http://schemas.openxmlformats.org/officeDocument/2006/relationships/image" Target="../media/image311.png"/><Relationship Id="rId34" Type="http://schemas.openxmlformats.org/officeDocument/2006/relationships/image" Target="../media/image310.png"/><Relationship Id="rId33" Type="http://schemas.openxmlformats.org/officeDocument/2006/relationships/image" Target="../media/image309.png"/><Relationship Id="rId32" Type="http://schemas.openxmlformats.org/officeDocument/2006/relationships/image" Target="../media/image308.png"/><Relationship Id="rId31" Type="http://schemas.openxmlformats.org/officeDocument/2006/relationships/image" Target="../media/image307.png"/><Relationship Id="rId30" Type="http://schemas.openxmlformats.org/officeDocument/2006/relationships/image" Target="../media/image306.png"/><Relationship Id="rId3" Type="http://schemas.openxmlformats.org/officeDocument/2006/relationships/image" Target="../media/image286.png"/><Relationship Id="rId29" Type="http://schemas.openxmlformats.org/officeDocument/2006/relationships/image" Target="../media/image305.jpeg"/><Relationship Id="rId28" Type="http://schemas.openxmlformats.org/officeDocument/2006/relationships/image" Target="../media/image125.png"/><Relationship Id="rId27" Type="http://schemas.openxmlformats.org/officeDocument/2006/relationships/image" Target="../media/image304.jpeg"/><Relationship Id="rId26" Type="http://schemas.openxmlformats.org/officeDocument/2006/relationships/image" Target="../media/image303.png"/><Relationship Id="rId25" Type="http://schemas.openxmlformats.org/officeDocument/2006/relationships/image" Target="../media/image302.jpeg"/><Relationship Id="rId24" Type="http://schemas.openxmlformats.org/officeDocument/2006/relationships/image" Target="../media/image301.jpeg"/><Relationship Id="rId23" Type="http://schemas.openxmlformats.org/officeDocument/2006/relationships/image" Target="../media/image300.png"/><Relationship Id="rId22" Type="http://schemas.openxmlformats.org/officeDocument/2006/relationships/image" Target="../media/image299.png"/><Relationship Id="rId21" Type="http://schemas.openxmlformats.org/officeDocument/2006/relationships/image" Target="../media/image298.png"/><Relationship Id="rId20" Type="http://schemas.openxmlformats.org/officeDocument/2006/relationships/image" Target="../media/image297.jpeg"/><Relationship Id="rId2" Type="http://schemas.openxmlformats.org/officeDocument/2006/relationships/image" Target="../media/image285.png"/><Relationship Id="rId19" Type="http://schemas.openxmlformats.org/officeDocument/2006/relationships/image" Target="../media/image296.png"/><Relationship Id="rId18" Type="http://schemas.openxmlformats.org/officeDocument/2006/relationships/image" Target="../media/image295.png"/><Relationship Id="rId17" Type="http://schemas.openxmlformats.org/officeDocument/2006/relationships/image" Target="../media/image294.png"/><Relationship Id="rId16" Type="http://schemas.openxmlformats.org/officeDocument/2006/relationships/image" Target="../media/image293.png"/><Relationship Id="rId15" Type="http://schemas.openxmlformats.org/officeDocument/2006/relationships/image" Target="../media/image292.png"/><Relationship Id="rId14" Type="http://schemas.openxmlformats.org/officeDocument/2006/relationships/image" Target="../media/image291.png"/><Relationship Id="rId13" Type="http://schemas.openxmlformats.org/officeDocument/2006/relationships/image" Target="../media/image14.svg"/><Relationship Id="rId12" Type="http://schemas.openxmlformats.org/officeDocument/2006/relationships/image" Target="../media/image290.png"/><Relationship Id="rId11" Type="http://schemas.openxmlformats.org/officeDocument/2006/relationships/image" Target="../media/image289.png"/><Relationship Id="rId10" Type="http://schemas.openxmlformats.org/officeDocument/2006/relationships/image" Target="../media/image126.png"/><Relationship Id="rId1" Type="http://schemas.openxmlformats.org/officeDocument/2006/relationships/image" Target="../media/image12.png"/></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335.png"/><Relationship Id="rId2" Type="http://schemas.openxmlformats.org/officeDocument/2006/relationships/image" Target="../media/image334.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7.png"/><Relationship Id="rId7" Type="http://schemas.openxmlformats.org/officeDocument/2006/relationships/image" Target="../media/image26.png"/><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image" Target="../media/image25.jpe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28.jpe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pn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9525" y="-13970"/>
            <a:ext cx="12211050" cy="6864350"/>
            <a:chOff x="-15" y="-22"/>
            <a:chExt cx="19230" cy="10810"/>
          </a:xfrm>
        </p:grpSpPr>
        <p:sp>
          <p:nvSpPr>
            <p:cNvPr id="2" name="矩形 1"/>
            <p:cNvSpPr/>
            <p:nvPr/>
          </p:nvSpPr>
          <p:spPr>
            <a:xfrm>
              <a:off x="-15" y="-22"/>
              <a:ext cx="19230" cy="10810"/>
            </a:xfrm>
            <a:prstGeom prst="rect">
              <a:avLst/>
            </a:prstGeom>
            <a:gradFill>
              <a:gsLst>
                <a:gs pos="0">
                  <a:srgbClr val="FF8700"/>
                </a:gs>
                <a:gs pos="100000">
                  <a:srgbClr val="FF2F07"/>
                </a:gs>
              </a:gsLst>
              <a:lin ang="21594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9"/>
            <p:cNvSpPr/>
            <p:nvPr/>
          </p:nvSpPr>
          <p:spPr>
            <a:xfrm>
              <a:off x="708" y="684"/>
              <a:ext cx="17806" cy="9432"/>
            </a:xfrm>
            <a:prstGeom prst="roundRect">
              <a:avLst>
                <a:gd name="adj" fmla="val 52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2" name="任意多边形: 形状 11"/>
          <p:cNvSpPr/>
          <p:nvPr/>
        </p:nvSpPr>
        <p:spPr>
          <a:xfrm flipV="1">
            <a:off x="5940425" y="379730"/>
            <a:ext cx="5887720" cy="6115685"/>
          </a:xfrm>
          <a:custGeom>
            <a:avLst/>
            <a:gdLst>
              <a:gd name="connsiteX0" fmla="*/ 1195018 w 5749754"/>
              <a:gd name="connsiteY0" fmla="*/ 0 h 5728996"/>
              <a:gd name="connsiteX1" fmla="*/ 5448065 w 5749754"/>
              <a:gd name="connsiteY1" fmla="*/ 0 h 5728996"/>
              <a:gd name="connsiteX2" fmla="*/ 5749754 w 5749754"/>
              <a:gd name="connsiteY2" fmla="*/ 301689 h 5728996"/>
              <a:gd name="connsiteX3" fmla="*/ 5749754 w 5749754"/>
              <a:gd name="connsiteY3" fmla="*/ 5427307 h 5728996"/>
              <a:gd name="connsiteX4" fmla="*/ 5448065 w 5749754"/>
              <a:gd name="connsiteY4" fmla="*/ 5728996 h 5728996"/>
              <a:gd name="connsiteX5" fmla="*/ 2643130 w 5749754"/>
              <a:gd name="connsiteY5" fmla="*/ 5728996 h 5728996"/>
              <a:gd name="connsiteX6" fmla="*/ 2645569 w 5749754"/>
              <a:gd name="connsiteY6" fmla="*/ 5724522 h 5728996"/>
              <a:gd name="connsiteX7" fmla="*/ 2645569 w 5749754"/>
              <a:gd name="connsiteY7" fmla="*/ 4490929 h 5728996"/>
              <a:gd name="connsiteX8" fmla="*/ 1845469 w 5749754"/>
              <a:gd name="connsiteY8" fmla="*/ 3606466 h 5728996"/>
              <a:gd name="connsiteX9" fmla="*/ 1178719 w 5749754"/>
              <a:gd name="connsiteY9" fmla="*/ 2954756 h 5728996"/>
              <a:gd name="connsiteX10" fmla="*/ 492919 w 5749754"/>
              <a:gd name="connsiteY10" fmla="*/ 2233221 h 5728996"/>
              <a:gd name="connsiteX11" fmla="*/ 54769 w 5749754"/>
              <a:gd name="connsiteY11" fmla="*/ 1558235 h 5728996"/>
              <a:gd name="connsiteX12" fmla="*/ 54769 w 5749754"/>
              <a:gd name="connsiteY12" fmla="*/ 906526 h 5728996"/>
              <a:gd name="connsiteX13" fmla="*/ 492919 w 5749754"/>
              <a:gd name="connsiteY13" fmla="*/ 394468 h 5728996"/>
              <a:gd name="connsiteX14" fmla="*/ 1016645 w 5749754"/>
              <a:gd name="connsiteY14" fmla="*/ 78615 h 57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9754" h="5728996">
                <a:moveTo>
                  <a:pt x="1195018" y="0"/>
                </a:moveTo>
                <a:lnTo>
                  <a:pt x="5448065" y="0"/>
                </a:lnTo>
                <a:cubicBezTo>
                  <a:pt x="5614683" y="0"/>
                  <a:pt x="5749754" y="135071"/>
                  <a:pt x="5749754" y="301689"/>
                </a:cubicBezTo>
                <a:lnTo>
                  <a:pt x="5749754" y="5427307"/>
                </a:lnTo>
                <a:cubicBezTo>
                  <a:pt x="5749754" y="5593925"/>
                  <a:pt x="5614683" y="5728996"/>
                  <a:pt x="5448065" y="5728996"/>
                </a:cubicBezTo>
                <a:lnTo>
                  <a:pt x="2643130" y="5728996"/>
                </a:lnTo>
                <a:lnTo>
                  <a:pt x="2645569" y="5724522"/>
                </a:lnTo>
                <a:cubicBezTo>
                  <a:pt x="2788444" y="5387029"/>
                  <a:pt x="2778919" y="4843938"/>
                  <a:pt x="2645569" y="4490929"/>
                </a:cubicBezTo>
                <a:cubicBezTo>
                  <a:pt x="2512219" y="4137919"/>
                  <a:pt x="2089944" y="3862494"/>
                  <a:pt x="1845469" y="3606466"/>
                </a:cubicBezTo>
                <a:cubicBezTo>
                  <a:pt x="1600994" y="3350437"/>
                  <a:pt x="1404144" y="3183630"/>
                  <a:pt x="1178719" y="2954756"/>
                </a:cubicBezTo>
                <a:cubicBezTo>
                  <a:pt x="953294" y="2725882"/>
                  <a:pt x="680244" y="2465974"/>
                  <a:pt x="492919" y="2233221"/>
                </a:cubicBezTo>
                <a:cubicBezTo>
                  <a:pt x="305594" y="2000467"/>
                  <a:pt x="127794" y="1779351"/>
                  <a:pt x="54769" y="1558235"/>
                </a:cubicBezTo>
                <a:cubicBezTo>
                  <a:pt x="-18256" y="1337120"/>
                  <a:pt x="-18256" y="1100487"/>
                  <a:pt x="54769" y="906526"/>
                </a:cubicBezTo>
                <a:cubicBezTo>
                  <a:pt x="127794" y="712565"/>
                  <a:pt x="302419" y="545758"/>
                  <a:pt x="492919" y="394468"/>
                </a:cubicBezTo>
                <a:cubicBezTo>
                  <a:pt x="635794" y="281001"/>
                  <a:pt x="830462" y="167534"/>
                  <a:pt x="1016645" y="78615"/>
                </a:cubicBezTo>
                <a:close/>
              </a:path>
            </a:pathLst>
          </a:custGeom>
          <a:gradFill rotWithShape="1">
            <a:gsLst>
              <a:gs pos="0">
                <a:srgbClr val="FF8700"/>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9" name="椭圆 28"/>
          <p:cNvSpPr/>
          <p:nvPr/>
        </p:nvSpPr>
        <p:spPr>
          <a:xfrm>
            <a:off x="5898350" y="899039"/>
            <a:ext cx="525492" cy="525492"/>
          </a:xfrm>
          <a:prstGeom prst="ellipse">
            <a:avLst/>
          </a:prstGeom>
          <a:gradFill rotWithShape="1">
            <a:gsLst>
              <a:gs pos="0">
                <a:srgbClr val="FF8700"/>
              </a:gs>
              <a:gs pos="100000">
                <a:srgbClr val="FF62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图片 4" descr="IMS新logo(加股票代码）-01"/>
          <p:cNvPicPr>
            <a:picLocks noChangeAspect="1"/>
          </p:cNvPicPr>
          <p:nvPr/>
        </p:nvPicPr>
        <p:blipFill>
          <a:blip r:embed="rId1" cstate="screen"/>
          <a:stretch>
            <a:fillRect/>
          </a:stretch>
        </p:blipFill>
        <p:spPr>
          <a:xfrm>
            <a:off x="694055" y="873760"/>
            <a:ext cx="1947545" cy="926465"/>
          </a:xfrm>
          <a:prstGeom prst="rect">
            <a:avLst/>
          </a:prstGeom>
        </p:spPr>
      </p:pic>
      <p:grpSp>
        <p:nvGrpSpPr>
          <p:cNvPr id="13" name="组合 12"/>
          <p:cNvGrpSpPr/>
          <p:nvPr/>
        </p:nvGrpSpPr>
        <p:grpSpPr>
          <a:xfrm>
            <a:off x="676275" y="2392045"/>
            <a:ext cx="5380990" cy="3022600"/>
            <a:chOff x="1470" y="2724"/>
            <a:chExt cx="8474" cy="4760"/>
          </a:xfrm>
        </p:grpSpPr>
        <p:sp>
          <p:nvSpPr>
            <p:cNvPr id="23" name="文本框 22"/>
            <p:cNvSpPr txBox="1"/>
            <p:nvPr/>
          </p:nvSpPr>
          <p:spPr>
            <a:xfrm>
              <a:off x="1470" y="2724"/>
              <a:ext cx="8474" cy="2472"/>
            </a:xfrm>
            <a:prstGeom prst="rect">
              <a:avLst/>
            </a:prstGeom>
            <a:noFill/>
            <a:ln w="0">
              <a:noFill/>
            </a:ln>
          </p:spPr>
          <p:txBody>
            <a:bodyPr vert="horz" wrap="square" lIns="89535" tIns="46355" rIns="89535" bIns="46355" anchor="t">
              <a:spAutoFit/>
            </a:bodyPr>
            <a:lstStyle/>
            <a:p>
              <a:pPr algn="l"/>
              <a:r>
                <a:rPr lang="en-US" altLang="zh-CN" sz="4800" b="1" dirty="0">
                  <a:solidFill>
                    <a:srgbClr val="FF6200"/>
                  </a:solidFill>
                  <a:latin typeface="Microsoft YaHei Bold" panose="020B0502040204020203" charset="-122"/>
                  <a:ea typeface="Microsoft YaHei Bold" panose="020B0502040204020203" charset="-122"/>
                  <a:cs typeface="Microsoft YaHei Bold" panose="020B0502040204020203" charset="-122"/>
                  <a:sym typeface="+mn-ea"/>
                </a:rPr>
                <a:t>IMS(</a:t>
              </a:r>
              <a:r>
                <a:rPr lang="zh-CN" altLang="en-US" sz="4800" b="1" dirty="0">
                  <a:solidFill>
                    <a:srgbClr val="FF6200"/>
                  </a:solidFill>
                  <a:latin typeface="Microsoft YaHei Bold" panose="020B0502040204020203" charset="-122"/>
                  <a:ea typeface="Microsoft YaHei Bold" panose="020B0502040204020203" charset="-122"/>
                  <a:cs typeface="Microsoft YaHei Bold" panose="020B0502040204020203" charset="-122"/>
                  <a:sym typeface="+mn-ea"/>
                </a:rPr>
                <a:t>天下秀</a:t>
              </a:r>
              <a:r>
                <a:rPr lang="en-US" altLang="zh-CN" sz="4800" b="1" dirty="0">
                  <a:solidFill>
                    <a:srgbClr val="FF6200"/>
                  </a:solidFill>
                  <a:latin typeface="Microsoft YaHei Bold" panose="020B0502040204020203" charset="-122"/>
                  <a:ea typeface="Microsoft YaHei Bold" panose="020B0502040204020203" charset="-122"/>
                  <a:cs typeface="Microsoft YaHei Bold" panose="020B0502040204020203" charset="-122"/>
                  <a:sym typeface="+mn-ea"/>
                </a:rPr>
                <a:t>)</a:t>
              </a:r>
              <a:endParaRPr lang="en-US" altLang="zh-CN" sz="4800" b="1" dirty="0">
                <a:solidFill>
                  <a:srgbClr val="FF6200"/>
                </a:solidFill>
                <a:latin typeface="Microsoft YaHei Bold" panose="020B0502040204020203" charset="-122"/>
                <a:ea typeface="Microsoft YaHei Bold" panose="020B0502040204020203" charset="-122"/>
                <a:cs typeface="Microsoft YaHei Bold" panose="020B0502040204020203" charset="-122"/>
                <a:sym typeface="+mn-ea"/>
              </a:endParaRPr>
            </a:p>
            <a:p>
              <a:pPr algn="l"/>
              <a:r>
                <a:rPr lang="zh-CN" altLang="en-US" sz="4800" b="1" dirty="0">
                  <a:solidFill>
                    <a:srgbClr val="FF6200"/>
                  </a:solidFill>
                  <a:latin typeface="Microsoft YaHei Bold" panose="020B0502040204020203" charset="-122"/>
                  <a:ea typeface="Microsoft YaHei Bold" panose="020B0502040204020203" charset="-122"/>
                  <a:cs typeface="Microsoft YaHei Bold" panose="020B0502040204020203" charset="-122"/>
                  <a:sym typeface="+mn-ea"/>
                </a:rPr>
                <a:t>新媒体商业集团</a:t>
              </a:r>
              <a:endParaRPr lang="zh-CN" altLang="en-US" sz="4800" b="1" cap="none" dirty="0">
                <a:solidFill>
                  <a:srgbClr val="FF6200"/>
                </a:solidFill>
                <a:latin typeface="Microsoft YaHei Bold" panose="020B0502040204020203" charset="-122"/>
                <a:ea typeface="Microsoft YaHei Bold" panose="020B0502040204020203" charset="-122"/>
                <a:cs typeface="Microsoft YaHei Bold" panose="020B0502040204020203" charset="-122"/>
                <a:sym typeface="+mn-ea"/>
              </a:endParaRPr>
            </a:p>
          </p:txBody>
        </p:sp>
        <p:sp>
          <p:nvSpPr>
            <p:cNvPr id="3" name="文本框 2"/>
            <p:cNvSpPr txBox="1"/>
            <p:nvPr/>
          </p:nvSpPr>
          <p:spPr>
            <a:xfrm>
              <a:off x="1507" y="5814"/>
              <a:ext cx="5289" cy="1670"/>
            </a:xfrm>
            <a:prstGeom prst="rect">
              <a:avLst/>
            </a:prstGeom>
            <a:noFill/>
          </p:spPr>
          <p:txBody>
            <a:bodyPr wrap="square" rtlCol="0">
              <a:spAutoFit/>
            </a:bodyPr>
            <a:lstStyle/>
            <a:p>
              <a:pPr algn="l">
                <a:lnSpc>
                  <a:spcPct val="150000"/>
                </a:lnSpc>
              </a:pPr>
              <a:r>
                <a:rPr kumimoji="1" lang="zh-CN" altLang="en-US" sz="1400" dirty="0">
                  <a:solidFill>
                    <a:srgbClr val="FF6200"/>
                  </a:solidFill>
                  <a:latin typeface="微软雅黑" panose="020B0503020204020204" pitchFamily="34" charset="-122"/>
                  <a:ea typeface="微软雅黑" panose="020B0503020204020204" pitchFamily="34" charset="-122"/>
                </a:rPr>
                <a:t>天下秀数字科技（集团）股份有限公司</a:t>
              </a:r>
              <a:endParaRPr kumimoji="1" lang="zh-CN" altLang="en-US" sz="1400" dirty="0">
                <a:solidFill>
                  <a:srgbClr val="FF6200"/>
                </a:solidFill>
                <a:latin typeface="微软雅黑" panose="020B0503020204020204" pitchFamily="34" charset="-122"/>
                <a:ea typeface="微软雅黑" panose="020B0503020204020204" pitchFamily="34" charset="-122"/>
              </a:endParaRPr>
            </a:p>
            <a:p>
              <a:pPr algn="l">
                <a:lnSpc>
                  <a:spcPct val="150000"/>
                </a:lnSpc>
              </a:pPr>
              <a:r>
                <a:rPr kumimoji="1" lang="en-US" altLang="zh-CN" sz="1400" dirty="0">
                  <a:solidFill>
                    <a:srgbClr val="FF6200"/>
                  </a:solidFill>
                  <a:latin typeface="微软雅黑" panose="020B0503020204020204" pitchFamily="34" charset="-122"/>
                  <a:ea typeface="微软雅黑" panose="020B0503020204020204" pitchFamily="34" charset="-122"/>
                </a:rPr>
                <a:t>A</a:t>
              </a:r>
              <a:r>
                <a:rPr kumimoji="1" lang="zh-CN" altLang="en-US" sz="1400" dirty="0">
                  <a:solidFill>
                    <a:srgbClr val="FF6200"/>
                  </a:solidFill>
                  <a:latin typeface="微软雅黑" panose="020B0503020204020204" pitchFamily="34" charset="-122"/>
                  <a:ea typeface="微软雅黑" panose="020B0503020204020204" pitchFamily="34" charset="-122"/>
                </a:rPr>
                <a:t>股主板上市企业  </a:t>
              </a:r>
              <a:endParaRPr kumimoji="1" lang="en-US" altLang="zh-CN" sz="1400" dirty="0">
                <a:solidFill>
                  <a:srgbClr val="FF6200"/>
                </a:solidFill>
                <a:latin typeface="微软雅黑" panose="020B0503020204020204" pitchFamily="34" charset="-122"/>
                <a:ea typeface="微软雅黑" panose="020B0503020204020204" pitchFamily="34" charset="-122"/>
              </a:endParaRPr>
            </a:p>
            <a:p>
              <a:pPr algn="l">
                <a:lnSpc>
                  <a:spcPct val="150000"/>
                </a:lnSpc>
              </a:pPr>
              <a:r>
                <a:rPr kumimoji="1" lang="zh-CN" altLang="en-US" sz="1400" dirty="0">
                  <a:solidFill>
                    <a:srgbClr val="FF6200"/>
                  </a:solidFill>
                  <a:latin typeface="微软雅黑" panose="020B0503020204020204" pitchFamily="34" charset="-122"/>
                  <a:ea typeface="微软雅黑" panose="020B0503020204020204" pitchFamily="34" charset="-122"/>
                </a:rPr>
                <a:t>股票代码：</a:t>
              </a:r>
              <a:r>
                <a:rPr kumimoji="1" lang="en-US" altLang="zh-CN" sz="1400" dirty="0">
                  <a:solidFill>
                    <a:srgbClr val="FF6200"/>
                  </a:solidFill>
                  <a:latin typeface="微软雅黑" panose="020B0503020204020204" pitchFamily="34" charset="-122"/>
                  <a:ea typeface="微软雅黑" panose="020B0503020204020204" pitchFamily="34" charset="-122"/>
                </a:rPr>
                <a:t>600556</a:t>
              </a:r>
              <a:endParaRPr kumimoji="1" lang="en-US" altLang="zh-CN" sz="1400" dirty="0">
                <a:solidFill>
                  <a:srgbClr val="FF6200"/>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1640" y="5497"/>
              <a:ext cx="8095" cy="0"/>
            </a:xfrm>
            <a:prstGeom prst="line">
              <a:avLst/>
            </a:prstGeom>
            <a:ln w="149225">
              <a:solidFill>
                <a:srgbClr val="FF6200"/>
              </a:solidFill>
            </a:ln>
          </p:spPr>
          <p:style>
            <a:lnRef idx="1">
              <a:schemeClr val="accent1"/>
            </a:lnRef>
            <a:fillRef idx="0">
              <a:schemeClr val="accent1"/>
            </a:fillRef>
            <a:effectRef idx="0">
              <a:schemeClr val="accent1"/>
            </a:effectRef>
            <a:fontRef idx="minor">
              <a:schemeClr val="tx1"/>
            </a:fontRef>
          </p:style>
        </p:cxnSp>
      </p:grpSp>
      <p:pic>
        <p:nvPicPr>
          <p:cNvPr id="18" name="图片 17" descr="/Users/dahuaili/Desktop/集团ppt更新/1/集团ppt插图-02.png集团ppt插图-02"/>
          <p:cNvPicPr>
            <a:picLocks noChangeAspect="1"/>
          </p:cNvPicPr>
          <p:nvPr/>
        </p:nvPicPr>
        <p:blipFill>
          <a:blip r:embed="rId2" cstate="screen"/>
          <a:srcRect/>
          <a:stretch>
            <a:fillRect/>
          </a:stretch>
        </p:blipFill>
        <p:spPr>
          <a:xfrm>
            <a:off x="5294630" y="-194310"/>
            <a:ext cx="7178675" cy="7225030"/>
          </a:xfrm>
          <a:prstGeom prst="rect">
            <a:avLst/>
          </a:prstGeom>
          <a:effectLst>
            <a:outerShdw blurRad="76200" dist="38100" dir="2700000" algn="tl" rotWithShape="0">
              <a:srgbClr val="400000">
                <a:alpha val="44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518160" y="594360"/>
            <a:ext cx="10873740" cy="521970"/>
            <a:chOff x="634" y="312"/>
            <a:chExt cx="17124" cy="822"/>
          </a:xfrm>
        </p:grpSpPr>
        <p:sp>
          <p:nvSpPr>
            <p:cNvPr id="45" name="标题 1"/>
            <p:cNvSpPr txBox="1"/>
            <p:nvPr/>
          </p:nvSpPr>
          <p:spPr>
            <a:xfrm>
              <a:off x="1491" y="312"/>
              <a:ext cx="16267" cy="822"/>
            </a:xfrm>
            <a:prstGeom prst="rect">
              <a:avLst/>
            </a:prstGeom>
            <a:solidFill>
              <a:schemeClr val="bg1"/>
            </a:solid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sz="2800" dirty="0">
                  <a:solidFill>
                    <a:srgbClr val="FF6200"/>
                  </a:solidFill>
                  <a:sym typeface="+mn-ea"/>
                </a:rPr>
                <a:t>发展历程：10余年技术赋能，伴随社交媒体共同成长</a:t>
              </a:r>
              <a:endParaRPr sz="2800" dirty="0">
                <a:solidFill>
                  <a:srgbClr val="FF6200"/>
                </a:solidFill>
                <a:sym typeface="+mn-ea"/>
              </a:endParaRPr>
            </a:p>
          </p:txBody>
        </p:sp>
        <p:sp>
          <p:nvSpPr>
            <p:cNvPr id="46" name="矩形: 圆角 17"/>
            <p:cNvSpPr/>
            <p:nvPr/>
          </p:nvSpPr>
          <p:spPr>
            <a:xfrm rot="2700000">
              <a:off x="634" y="452"/>
              <a:ext cx="541" cy="541"/>
            </a:xfrm>
            <a:prstGeom prst="roundRect">
              <a:avLst>
                <a:gd name="adj" fmla="val 2816"/>
              </a:avLst>
            </a:prstGeom>
            <a:gradFill>
              <a:gsLst>
                <a:gs pos="0">
                  <a:srgbClr val="FF8700"/>
                </a:gs>
                <a:gs pos="100000">
                  <a:srgbClr val="FF6200"/>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pic>
        <p:nvPicPr>
          <p:cNvPr id="244" name="图片 243" descr="IMS新logo(加股票代码）-01"/>
          <p:cNvPicPr>
            <a:picLocks noChangeAspect="1"/>
          </p:cNvPicPr>
          <p:nvPr/>
        </p:nvPicPr>
        <p:blipFill>
          <a:blip r:embed="rId1" cstate="screen"/>
          <a:stretch>
            <a:fillRect/>
          </a:stretch>
        </p:blipFill>
        <p:spPr>
          <a:xfrm>
            <a:off x="10347960" y="392430"/>
            <a:ext cx="1482725" cy="705485"/>
          </a:xfrm>
          <a:prstGeom prst="rect">
            <a:avLst/>
          </a:prstGeom>
        </p:spPr>
      </p:pic>
      <p:pic>
        <p:nvPicPr>
          <p:cNvPr id="3" name="图片 2" descr="历程-16"/>
          <p:cNvPicPr>
            <a:picLocks noChangeAspect="1"/>
          </p:cNvPicPr>
          <p:nvPr/>
        </p:nvPicPr>
        <p:blipFill>
          <a:blip r:embed="rId2" cstate="screen"/>
          <a:stretch>
            <a:fillRect/>
          </a:stretch>
        </p:blipFill>
        <p:spPr>
          <a:xfrm>
            <a:off x="-6350" y="1587500"/>
            <a:ext cx="12204700" cy="4473575"/>
          </a:xfrm>
          <a:prstGeom prst="rect">
            <a:avLst/>
          </a:prstGeom>
        </p:spPr>
      </p:pic>
      <p:grpSp>
        <p:nvGrpSpPr>
          <p:cNvPr id="11" name="组合 10"/>
          <p:cNvGrpSpPr/>
          <p:nvPr/>
        </p:nvGrpSpPr>
        <p:grpSpPr>
          <a:xfrm>
            <a:off x="363855" y="2025015"/>
            <a:ext cx="11316970" cy="1485265"/>
            <a:chOff x="573" y="3414"/>
            <a:chExt cx="17822" cy="2339"/>
          </a:xfrm>
        </p:grpSpPr>
        <p:sp>
          <p:nvSpPr>
            <p:cNvPr id="25" name="Rectangle 13"/>
            <p:cNvSpPr/>
            <p:nvPr/>
          </p:nvSpPr>
          <p:spPr>
            <a:xfrm>
              <a:off x="573" y="3414"/>
              <a:ext cx="1152" cy="1818"/>
            </a:xfrm>
            <a:prstGeom prst="rect">
              <a:avLst/>
            </a:prstGeom>
            <a:noFill/>
            <a:ln w="9525">
              <a:noFill/>
            </a:ln>
          </p:spPr>
          <p:txBody>
            <a:bodyPr wrap="square" lIns="25069" tIns="25069" rIns="25069" bIns="25069" anchor="ctr">
              <a:spAutoFit/>
            </a:bodyPr>
            <a:lstStyle/>
            <a:p>
              <a:pPr indent="0" algn="just" fontAlgn="base">
                <a:lnSpc>
                  <a:spcPct val="130000"/>
                </a:lnSpc>
                <a:buFont typeface="Arial" panose="020B0604020202020204" pitchFamily="34" charset="0"/>
                <a:buNone/>
              </a:pPr>
              <a:r>
                <a:rPr lang="zh-CN" altLang="en-US" sz="900" b="1" dirty="0">
                  <a:latin typeface="微软雅黑" panose="020B0503020204020204" pitchFamily="34" charset="-122"/>
                  <a:ea typeface="微软雅黑" panose="020B0503020204020204" pitchFamily="34" charset="-122"/>
                  <a:cs typeface="微软雅黑" panose="020B0503020204020204" pitchFamily="34" charset="-122"/>
                  <a:sym typeface="Helvetica" charset="0"/>
                </a:rPr>
                <a:t>天下秀成立  </a:t>
              </a:r>
              <a:endParaRPr kumimoji="0" lang="zh-CN" altLang="en-US" sz="900" strike="noStrike" noProof="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 charset="0"/>
              </a:endParaRPr>
            </a:p>
            <a:p>
              <a:pPr indent="0" algn="just" fontAlgn="base">
                <a:lnSpc>
                  <a:spcPct val="130000"/>
                </a:lnSpc>
                <a:buFont typeface="Arial" panose="020B0604020202020204" pitchFamily="34" charset="0"/>
                <a:buNone/>
              </a:pPr>
              <a:r>
                <a:rPr lang="zh-CN" altLang="en-US" sz="900" dirty="0">
                  <a:latin typeface="微软雅黑" panose="020B0503020204020204" pitchFamily="34" charset="-122"/>
                  <a:ea typeface="微软雅黑" panose="020B0503020204020204" pitchFamily="34" charset="-122"/>
                  <a:cs typeface="微软雅黑" panose="020B0503020204020204" pitchFamily="34" charset="-122"/>
                  <a:sym typeface="Helvetica" charset="0"/>
                </a:rPr>
                <a:t>天下秀成为中粮集团社会化营销唯一服务商</a:t>
              </a:r>
              <a:endParaRPr kumimoji="0" lang="zh-CN" altLang="en-US" sz="900" strike="noStrike" noProof="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 charset="0"/>
              </a:endParaRPr>
            </a:p>
            <a:p>
              <a:pPr algn="just" fontAlgn="base">
                <a:lnSpc>
                  <a:spcPct val="150000"/>
                </a:lnSpc>
              </a:pPr>
              <a:endParaRPr lang="zh-CN" altLang="en-US" sz="900" b="1" strike="noStrike" noProof="1">
                <a:solidFill>
                  <a:schemeClr val="tx1"/>
                </a:solidFill>
                <a:latin typeface="微软雅黑" panose="020B0503020204020204" pitchFamily="34" charset="-122"/>
                <a:ea typeface="微软雅黑" panose="020B0503020204020204" pitchFamily="34" charset="-122"/>
                <a:cs typeface="+mn-cs"/>
                <a:sym typeface="Helvetica" charset="0"/>
              </a:endParaRPr>
            </a:p>
          </p:txBody>
        </p:sp>
        <p:sp>
          <p:nvSpPr>
            <p:cNvPr id="5" name="Rectangle 13"/>
            <p:cNvSpPr/>
            <p:nvPr/>
          </p:nvSpPr>
          <p:spPr>
            <a:xfrm>
              <a:off x="3321" y="3414"/>
              <a:ext cx="1152" cy="1818"/>
            </a:xfrm>
            <a:prstGeom prst="rect">
              <a:avLst/>
            </a:prstGeom>
            <a:noFill/>
            <a:ln w="9525">
              <a:noFill/>
            </a:ln>
          </p:spPr>
          <p:txBody>
            <a:bodyPr wrap="square" lIns="25069" tIns="25069" rIns="25069" bIns="25069" anchor="ctr">
              <a:spAutoFit/>
            </a:bodyPr>
            <a:lstStyle/>
            <a:p>
              <a:pPr algn="just" fontAlgn="base">
                <a:lnSpc>
                  <a:spcPct val="130000"/>
                </a:lnSpc>
              </a:pPr>
              <a:r>
                <a:rPr lang="zh-CN" altLang="en-US" sz="900" dirty="0">
                  <a:latin typeface="微软雅黑" panose="020B0503020204020204" pitchFamily="34" charset="-122"/>
                  <a:ea typeface="微软雅黑" panose="020B0503020204020204" pitchFamily="34" charset="-122"/>
                  <a:sym typeface="Helvetica" charset="0"/>
                </a:rPr>
                <a:t>天下秀开发出国内</a:t>
              </a:r>
              <a:r>
                <a:rPr lang="zh-CN" altLang="en-US" sz="900" b="1" dirty="0">
                  <a:latin typeface="微软雅黑" panose="020B0503020204020204" pitchFamily="34" charset="-122"/>
                  <a:ea typeface="微软雅黑" panose="020B0503020204020204" pitchFamily="34" charset="-122"/>
                  <a:sym typeface="Helvetica" charset="0"/>
                </a:rPr>
                <a:t>第一个行业及社会化电商系统</a:t>
              </a:r>
              <a:endParaRPr lang="zh-CN" altLang="en-US" sz="900" strike="noStrike" noProof="1">
                <a:solidFill>
                  <a:schemeClr val="tx1"/>
                </a:solidFill>
                <a:latin typeface="微软雅黑" panose="020B0503020204020204" pitchFamily="34" charset="-122"/>
                <a:ea typeface="微软雅黑" panose="020B0503020204020204" pitchFamily="34" charset="-122"/>
                <a:sym typeface="Helvetica" charset="0"/>
              </a:endParaRPr>
            </a:p>
            <a:p>
              <a:pPr algn="just" fontAlgn="base">
                <a:lnSpc>
                  <a:spcPct val="150000"/>
                </a:lnSpc>
              </a:pPr>
              <a:endParaRPr lang="zh-CN" altLang="en-US" sz="900" b="1" strike="noStrike" noProof="1">
                <a:solidFill>
                  <a:schemeClr val="tx1"/>
                </a:solidFill>
                <a:latin typeface="微软雅黑" panose="020B0503020204020204" pitchFamily="34" charset="-122"/>
                <a:ea typeface="微软雅黑" panose="020B0503020204020204" pitchFamily="34" charset="-122"/>
                <a:cs typeface="+mn-cs"/>
                <a:sym typeface="Helvetica" charset="0"/>
              </a:endParaRPr>
            </a:p>
          </p:txBody>
        </p:sp>
        <p:sp>
          <p:nvSpPr>
            <p:cNvPr id="6" name="Rectangle 13"/>
            <p:cNvSpPr/>
            <p:nvPr/>
          </p:nvSpPr>
          <p:spPr>
            <a:xfrm>
              <a:off x="6074" y="3414"/>
              <a:ext cx="1152" cy="926"/>
            </a:xfrm>
            <a:prstGeom prst="rect">
              <a:avLst/>
            </a:prstGeom>
            <a:noFill/>
            <a:ln w="9525">
              <a:noFill/>
            </a:ln>
          </p:spPr>
          <p:txBody>
            <a:bodyPr wrap="square" lIns="25069" tIns="25069" rIns="25069" bIns="25069" anchor="ctr">
              <a:spAutoFit/>
            </a:bodyPr>
            <a:lstStyle/>
            <a:p>
              <a:pPr algn="just" fontAlgn="base">
                <a:lnSpc>
                  <a:spcPct val="130000"/>
                </a:lnSpc>
              </a:pPr>
              <a:r>
                <a:rPr lang="en-US" altLang="zh-CN" sz="900" b="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charset="0"/>
                </a:rPr>
                <a:t>WEIQ</a:t>
              </a:r>
              <a:r>
                <a:rPr lang="zh-CN" altLang="en-US" sz="900" b="1">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charset="0"/>
                </a:rPr>
                <a:t>营销云平台</a:t>
              </a:r>
              <a:r>
                <a:rPr lang="zh-CN" altLang="en-US" sz="900">
                  <a:latin typeface="微软雅黑" panose="020B0503020204020204" pitchFamily="34" charset="-122"/>
                  <a:ea typeface="微软雅黑" panose="020B0503020204020204" pitchFamily="34" charset="-122"/>
                  <a:cs typeface="微软雅黑" panose="020B0503020204020204" pitchFamily="34" charset="-122"/>
                  <a:sym typeface="Helvetica" charset="0"/>
                </a:rPr>
                <a:t>正式上线</a:t>
              </a:r>
              <a:endParaRPr lang="zh-CN" altLang="en-US" sz="900" b="1" strike="noStrike" noProof="1">
                <a:solidFill>
                  <a:schemeClr val="tx1"/>
                </a:solidFill>
                <a:latin typeface="微软雅黑" panose="020B0503020204020204" pitchFamily="34" charset="-122"/>
                <a:ea typeface="微软雅黑" panose="020B0503020204020204" pitchFamily="34" charset="-122"/>
                <a:cs typeface="+mn-cs"/>
                <a:sym typeface="Helvetica" charset="0"/>
              </a:endParaRPr>
            </a:p>
          </p:txBody>
        </p:sp>
        <p:sp>
          <p:nvSpPr>
            <p:cNvPr id="7" name="Rectangle 13"/>
            <p:cNvSpPr/>
            <p:nvPr/>
          </p:nvSpPr>
          <p:spPr>
            <a:xfrm>
              <a:off x="8827" y="3414"/>
              <a:ext cx="1152" cy="1491"/>
            </a:xfrm>
            <a:prstGeom prst="rect">
              <a:avLst/>
            </a:prstGeom>
            <a:noFill/>
            <a:ln w="9525">
              <a:noFill/>
            </a:ln>
          </p:spPr>
          <p:txBody>
            <a:bodyPr wrap="square" lIns="25069" tIns="25069" rIns="25069" bIns="25069" anchor="ctr">
              <a:spAutoFit/>
            </a:bodyPr>
            <a:lstStyle/>
            <a:p>
              <a:pPr algn="l" fontAlgn="base">
                <a:lnSpc>
                  <a:spcPct val="130000"/>
                </a:lnSpc>
              </a:pPr>
              <a:r>
                <a:rPr lang="zh-CN" altLang="en-US" sz="900" dirty="0">
                  <a:latin typeface="微软雅黑" panose="020B0503020204020204" pitchFamily="34" charset="-122"/>
                  <a:ea typeface="微软雅黑" panose="020B0503020204020204" pitchFamily="34" charset="-122"/>
                  <a:cs typeface="微软雅黑" panose="020B0503020204020204" pitchFamily="34" charset="-122"/>
                  <a:sym typeface="Helvetica" charset="0"/>
                </a:rPr>
                <a:t>天下秀品牌升级为</a:t>
              </a:r>
              <a:r>
                <a:rPr lang="en-US" altLang="zh-CN" sz="900" b="1" dirty="0">
                  <a:latin typeface="微软雅黑" panose="020B0503020204020204" pitchFamily="34" charset="-122"/>
                  <a:ea typeface="微软雅黑" panose="020B0503020204020204" pitchFamily="34" charset="-122"/>
                  <a:cs typeface="微软雅黑" panose="020B0503020204020204" pitchFamily="34" charset="-122"/>
                  <a:sym typeface="Helvetica" charset="0"/>
                </a:rPr>
                <a:t>IMS</a:t>
              </a:r>
              <a:r>
                <a:rPr lang="zh-CN" altLang="en-US" sz="900" b="1" dirty="0">
                  <a:latin typeface="微软雅黑" panose="020B0503020204020204" pitchFamily="34" charset="-122"/>
                  <a:ea typeface="微软雅黑" panose="020B0503020204020204" pitchFamily="34" charset="-122"/>
                  <a:cs typeface="微软雅黑" panose="020B0503020204020204" pitchFamily="34" charset="-122"/>
                  <a:sym typeface="Helvetica" charset="0"/>
                </a:rPr>
                <a:t>（天下秀）新媒体商业集团</a:t>
              </a:r>
              <a:endParaRPr lang="zh-CN" altLang="en-US" sz="900" b="1" strike="noStrike" noProof="1">
                <a:solidFill>
                  <a:schemeClr val="tx1"/>
                </a:solidFill>
                <a:latin typeface="微软雅黑" panose="020B0503020204020204" pitchFamily="34" charset="-122"/>
                <a:ea typeface="微软雅黑" panose="020B0503020204020204" pitchFamily="34" charset="-122"/>
                <a:cs typeface="+mn-cs"/>
                <a:sym typeface="Helvetica" charset="0"/>
              </a:endParaRPr>
            </a:p>
          </p:txBody>
        </p:sp>
        <p:sp>
          <p:nvSpPr>
            <p:cNvPr id="8" name="Rectangle 13"/>
            <p:cNvSpPr/>
            <p:nvPr/>
          </p:nvSpPr>
          <p:spPr>
            <a:xfrm>
              <a:off x="11571" y="3415"/>
              <a:ext cx="1152" cy="1774"/>
            </a:xfrm>
            <a:prstGeom prst="rect">
              <a:avLst/>
            </a:prstGeom>
            <a:noFill/>
            <a:ln w="9525">
              <a:noFill/>
            </a:ln>
          </p:spPr>
          <p:txBody>
            <a:bodyPr wrap="square" lIns="25069" tIns="25069" rIns="25069" bIns="25069" anchor="ctr">
              <a:spAutoFit/>
            </a:bodyPr>
            <a:lstStyle/>
            <a:p>
              <a:pPr fontAlgn="base">
                <a:lnSpc>
                  <a:spcPct val="130000"/>
                </a:lnSpc>
              </a:pPr>
              <a:r>
                <a:rPr lang="en-US" altLang="zh-CN" sz="900">
                  <a:latin typeface="微软雅黑" panose="020B0503020204020204" pitchFamily="34" charset="-122"/>
                  <a:ea typeface="微软雅黑" panose="020B0503020204020204" pitchFamily="34" charset="-122"/>
                  <a:cs typeface="微软雅黑" panose="020B0503020204020204" pitchFamily="34" charset="-122"/>
                  <a:sym typeface="Helvetica" charset="0"/>
                </a:rPr>
                <a:t>IMS</a:t>
              </a:r>
              <a:r>
                <a:rPr lang="zh-CN" altLang="en-US" sz="900">
                  <a:latin typeface="微软雅黑" panose="020B0503020204020204" pitchFamily="34" charset="-122"/>
                  <a:ea typeface="微软雅黑" panose="020B0503020204020204" pitchFamily="34" charset="-122"/>
                  <a:cs typeface="微软雅黑" panose="020B0503020204020204" pitchFamily="34" charset="-122"/>
                  <a:sym typeface="Helvetica" charset="0"/>
                </a:rPr>
                <a:t>天下秀累计获得</a:t>
              </a:r>
              <a:r>
                <a:rPr lang="en-US" altLang="zh-CN" sz="900">
                  <a:latin typeface="微软雅黑" panose="020B0503020204020204" pitchFamily="34" charset="-122"/>
                  <a:ea typeface="微软雅黑" panose="020B0503020204020204" pitchFamily="34" charset="-122"/>
                  <a:cs typeface="微软雅黑" panose="020B0503020204020204" pitchFamily="34" charset="-122"/>
                  <a:sym typeface="Helvetica" charset="0"/>
                </a:rPr>
                <a:t>C</a:t>
              </a:r>
              <a:r>
                <a:rPr lang="zh-CN" altLang="en-US" sz="900">
                  <a:latin typeface="微软雅黑" panose="020B0503020204020204" pitchFamily="34" charset="-122"/>
                  <a:ea typeface="微软雅黑" panose="020B0503020204020204" pitchFamily="34" charset="-122"/>
                  <a:cs typeface="微软雅黑" panose="020B0503020204020204" pitchFamily="34" charset="-122"/>
                  <a:sym typeface="Helvetica" charset="0"/>
                </a:rPr>
                <a:t>轮及</a:t>
              </a:r>
              <a:r>
                <a:rPr lang="en-US" altLang="zh-CN" sz="900">
                  <a:latin typeface="微软雅黑" panose="020B0503020204020204" pitchFamily="34" charset="-122"/>
                  <a:ea typeface="微软雅黑" panose="020B0503020204020204" pitchFamily="34" charset="-122"/>
                  <a:cs typeface="微软雅黑" panose="020B0503020204020204" pitchFamily="34" charset="-122"/>
                  <a:sym typeface="Helvetica" charset="0"/>
                </a:rPr>
                <a:t>C+</a:t>
              </a:r>
              <a:r>
                <a:rPr lang="zh-CN" altLang="en-US" sz="900">
                  <a:latin typeface="微软雅黑" panose="020B0503020204020204" pitchFamily="34" charset="-122"/>
                  <a:ea typeface="微软雅黑" panose="020B0503020204020204" pitchFamily="34" charset="-122"/>
                  <a:cs typeface="微软雅黑" panose="020B0503020204020204" pitchFamily="34" charset="-122"/>
                  <a:sym typeface="Helvetica" charset="0"/>
                </a:rPr>
                <a:t>轮</a:t>
              </a:r>
              <a:r>
                <a:rPr lang="en-US" altLang="zh-CN" sz="900">
                  <a:latin typeface="微软雅黑" panose="020B0503020204020204" pitchFamily="34" charset="-122"/>
                  <a:ea typeface="微软雅黑" panose="020B0503020204020204" pitchFamily="34" charset="-122"/>
                  <a:cs typeface="微软雅黑" panose="020B0503020204020204" pitchFamily="34" charset="-122"/>
                  <a:sym typeface="Helvetica" charset="0"/>
                </a:rPr>
                <a:t>6</a:t>
              </a:r>
              <a:r>
                <a:rPr lang="zh-CN" altLang="en-US" sz="900">
                  <a:latin typeface="微软雅黑" panose="020B0503020204020204" pitchFamily="34" charset="-122"/>
                  <a:ea typeface="微软雅黑" panose="020B0503020204020204" pitchFamily="34" charset="-122"/>
                  <a:cs typeface="微软雅黑" panose="020B0503020204020204" pitchFamily="34" charset="-122"/>
                  <a:sym typeface="Helvetica" charset="0"/>
                </a:rPr>
                <a:t>亿人民币融资，</a:t>
              </a:r>
              <a:r>
                <a:rPr lang="zh-CN" altLang="en-US" sz="900" b="1">
                  <a:latin typeface="微软雅黑" panose="020B0503020204020204" pitchFamily="34" charset="-122"/>
                  <a:ea typeface="微软雅黑" panose="020B0503020204020204" pitchFamily="34" charset="-122"/>
                  <a:cs typeface="微软雅黑" panose="020B0503020204020204" pitchFamily="34" charset="-122"/>
                  <a:sym typeface="Helvetica" charset="0"/>
                </a:rPr>
                <a:t>跻身独角兽公司行列</a:t>
              </a:r>
              <a:endParaRPr lang="zh-CN" altLang="en-US" sz="900" b="1" strike="noStrike" noProof="1">
                <a:solidFill>
                  <a:schemeClr val="tx1"/>
                </a:solidFill>
                <a:latin typeface="微软雅黑" panose="020B0503020204020204" pitchFamily="34" charset="-122"/>
                <a:ea typeface="微软雅黑" panose="020B0503020204020204" pitchFamily="34" charset="-122"/>
                <a:cs typeface="+mn-cs"/>
                <a:sym typeface="Helvetica" charset="0"/>
              </a:endParaRPr>
            </a:p>
          </p:txBody>
        </p:sp>
        <p:sp>
          <p:nvSpPr>
            <p:cNvPr id="9" name="Rectangle 13"/>
            <p:cNvSpPr/>
            <p:nvPr/>
          </p:nvSpPr>
          <p:spPr>
            <a:xfrm>
              <a:off x="14330" y="3417"/>
              <a:ext cx="1152" cy="1774"/>
            </a:xfrm>
            <a:prstGeom prst="rect">
              <a:avLst/>
            </a:prstGeom>
            <a:noFill/>
            <a:ln w="9525">
              <a:noFill/>
            </a:ln>
          </p:spPr>
          <p:txBody>
            <a:bodyPr wrap="square" lIns="25069" tIns="25069" rIns="25069" bIns="25069" anchor="ctr">
              <a:spAutoFit/>
            </a:bodyPr>
            <a:lstStyle/>
            <a:p>
              <a:pPr algn="just" fontAlgn="base">
                <a:lnSpc>
                  <a:spcPct val="130000"/>
                </a:lnSpc>
              </a:pPr>
              <a:r>
                <a:rPr lang="en-US" altLang="zh-CN" sz="9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charset="0"/>
                </a:rPr>
                <a:t>IMS</a:t>
              </a:r>
              <a:r>
                <a:rPr lang="zh-CN" altLang="en-US" sz="9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charset="0"/>
                </a:rPr>
                <a:t>天下秀</a:t>
              </a:r>
              <a:r>
                <a:rPr lang="en-US" altLang="zh-CN" sz="9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charset="0"/>
                </a:rPr>
                <a:t>推出</a:t>
              </a:r>
              <a:r>
                <a:rPr lang="zh-CN" altLang="en-US" sz="90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charset="0"/>
                </a:rPr>
                <a:t>国内首个自媒体创业加速器</a:t>
              </a:r>
              <a:r>
                <a:rPr lang="en-US" altLang="zh-CN" sz="900" b="1">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charset="0"/>
                </a:rPr>
                <a:t>IMSOCIAL</a:t>
              </a:r>
              <a:r>
                <a:rPr lang="zh-CN" altLang="en-US" sz="900" b="1">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charset="0"/>
                </a:rPr>
                <a:t>红人加速器</a:t>
              </a:r>
              <a:endParaRPr lang="zh-CN" altLang="en-US" sz="900" b="1" strike="noStrike" noProof="1">
                <a:solidFill>
                  <a:schemeClr val="tx1"/>
                </a:solidFill>
                <a:latin typeface="微软雅黑" panose="020B0503020204020204" pitchFamily="34" charset="-122"/>
                <a:ea typeface="微软雅黑" panose="020B0503020204020204" pitchFamily="34" charset="-122"/>
                <a:cs typeface="+mn-cs"/>
                <a:sym typeface="Helvetica" charset="0"/>
              </a:endParaRPr>
            </a:p>
          </p:txBody>
        </p:sp>
        <p:sp>
          <p:nvSpPr>
            <p:cNvPr id="10" name="Rectangle 13"/>
            <p:cNvSpPr/>
            <p:nvPr/>
          </p:nvSpPr>
          <p:spPr>
            <a:xfrm>
              <a:off x="17059" y="3414"/>
              <a:ext cx="1336" cy="2339"/>
            </a:xfrm>
            <a:prstGeom prst="rect">
              <a:avLst/>
            </a:prstGeom>
            <a:noFill/>
            <a:ln w="9525">
              <a:noFill/>
            </a:ln>
          </p:spPr>
          <p:txBody>
            <a:bodyPr wrap="square" lIns="25069" tIns="25069" rIns="25069" bIns="25069" anchor="ctr">
              <a:spAutoFit/>
            </a:bodyPr>
            <a:lstStyle/>
            <a:p>
              <a:pPr indent="0" algn="l" fontAlgn="base">
                <a:lnSpc>
                  <a:spcPct val="130000"/>
                </a:lnSpc>
                <a:buFont typeface="Arial" panose="020B0604020202020204" pitchFamily="34" charset="0"/>
                <a:buNone/>
              </a:pPr>
              <a:r>
                <a:rPr kumimoji="1" lang="zh-CN" altLang="en-US" sz="900" dirty="0">
                  <a:solidFill>
                    <a:schemeClr val="tx1">
                      <a:lumMod val="95000"/>
                      <a:lumOff val="5000"/>
                    </a:schemeClr>
                  </a:solidFill>
                  <a:latin typeface="微软雅黑" panose="020B0503020204020204" pitchFamily="34" charset="-122"/>
                  <a:ea typeface="微软雅黑" panose="020B0503020204020204" pitchFamily="34" charset="-122"/>
                  <a:sym typeface="Helvetica" charset="0"/>
                </a:rPr>
                <a:t>天下秀被纳入</a:t>
              </a:r>
              <a:r>
                <a:rPr kumimoji="1" lang="zh-CN" altLang="en-US" sz="900" b="1" dirty="0">
                  <a:solidFill>
                    <a:schemeClr val="tx1">
                      <a:lumMod val="95000"/>
                      <a:lumOff val="5000"/>
                    </a:schemeClr>
                  </a:solidFill>
                  <a:latin typeface="微软雅黑" panose="020B0503020204020204" pitchFamily="34" charset="-122"/>
                  <a:ea typeface="微软雅黑" panose="020B0503020204020204" pitchFamily="34" charset="-122"/>
                  <a:sym typeface="Helvetica" charset="0"/>
                </a:rPr>
                <a:t>富时罗素国际指数</a:t>
              </a:r>
              <a:r>
                <a:rPr kumimoji="1" lang="zh-CN" altLang="en-US" sz="900" dirty="0">
                  <a:solidFill>
                    <a:schemeClr val="tx1">
                      <a:lumMod val="95000"/>
                      <a:lumOff val="5000"/>
                    </a:schemeClr>
                  </a:solidFill>
                  <a:latin typeface="微软雅黑" panose="020B0503020204020204" pitchFamily="34" charset="-122"/>
                  <a:ea typeface="微软雅黑" panose="020B0503020204020204" pitchFamily="34" charset="-122"/>
                  <a:sym typeface="Helvetica" charset="0"/>
                </a:rPr>
                <a:t>（</a:t>
              </a:r>
              <a:r>
                <a:rPr kumimoji="1" lang="en-US" altLang="zh-CN" sz="900" dirty="0">
                  <a:solidFill>
                    <a:schemeClr val="tx1">
                      <a:lumMod val="95000"/>
                      <a:lumOff val="5000"/>
                    </a:schemeClr>
                  </a:solidFill>
                  <a:latin typeface="微软雅黑" panose="020B0503020204020204" pitchFamily="34" charset="-122"/>
                  <a:ea typeface="微软雅黑" panose="020B0503020204020204" pitchFamily="34" charset="-122"/>
                  <a:sym typeface="Helvetica" charset="0"/>
                </a:rPr>
                <a:t>GEIS</a:t>
              </a:r>
              <a:r>
                <a:rPr kumimoji="1" lang="zh-CN" altLang="en-US" sz="900" dirty="0">
                  <a:solidFill>
                    <a:schemeClr val="tx1">
                      <a:lumMod val="95000"/>
                      <a:lumOff val="5000"/>
                    </a:schemeClr>
                  </a:solidFill>
                  <a:latin typeface="微软雅黑" panose="020B0503020204020204" pitchFamily="34" charset="-122"/>
                  <a:ea typeface="微软雅黑" panose="020B0503020204020204" pitchFamily="34" charset="-122"/>
                  <a:sym typeface="Helvetica" charset="0"/>
                </a:rPr>
                <a:t>）</a:t>
              </a:r>
              <a:endParaRPr kumimoji="1" lang="en-US" altLang="zh-CN" sz="900" noProof="1">
                <a:solidFill>
                  <a:schemeClr val="tx1">
                    <a:lumMod val="95000"/>
                    <a:lumOff val="5000"/>
                  </a:schemeClr>
                </a:solidFill>
                <a:latin typeface="微软雅黑" panose="020B0503020204020204" pitchFamily="34" charset="-122"/>
                <a:ea typeface="微软雅黑" panose="020B0503020204020204" pitchFamily="34" charset="-122"/>
                <a:sym typeface="Helvetica" charset="0"/>
              </a:endParaRPr>
            </a:p>
            <a:p>
              <a:pPr indent="0" algn="l" fontAlgn="base">
                <a:lnSpc>
                  <a:spcPct val="130000"/>
                </a:lnSpc>
                <a:buFont typeface="Arial" panose="020B0604020202020204" pitchFamily="34" charset="0"/>
                <a:buNone/>
              </a:pPr>
              <a:r>
                <a:rPr kumimoji="1" lang="zh-CN" altLang="en-US" sz="900" dirty="0">
                  <a:solidFill>
                    <a:schemeClr val="tx1">
                      <a:lumMod val="95000"/>
                      <a:lumOff val="5000"/>
                    </a:schemeClr>
                  </a:solidFill>
                  <a:latin typeface="微软雅黑" panose="020B0503020204020204" pitchFamily="34" charset="-122"/>
                  <a:ea typeface="微软雅黑" panose="020B0503020204020204" pitchFamily="34" charset="-122"/>
                  <a:sym typeface="Helvetica" charset="0"/>
                </a:rPr>
                <a:t>董事长李檬发行著作</a:t>
              </a:r>
              <a:r>
                <a:rPr kumimoji="1" lang="en-US" altLang="zh-CN" sz="900" dirty="0">
                  <a:solidFill>
                    <a:schemeClr val="tx1">
                      <a:lumMod val="95000"/>
                      <a:lumOff val="5000"/>
                    </a:schemeClr>
                  </a:solidFill>
                  <a:latin typeface="微软雅黑" panose="020B0503020204020204" pitchFamily="34" charset="-122"/>
                  <a:ea typeface="微软雅黑" panose="020B0503020204020204" pitchFamily="34" charset="-122"/>
                  <a:sym typeface="Helvetica" charset="0"/>
                </a:rPr>
                <a:t>《</a:t>
              </a:r>
              <a:r>
                <a:rPr kumimoji="1" lang="zh-CN" altLang="en-US" sz="900" dirty="0">
                  <a:solidFill>
                    <a:schemeClr val="tx1">
                      <a:lumMod val="95000"/>
                      <a:lumOff val="5000"/>
                    </a:schemeClr>
                  </a:solidFill>
                  <a:latin typeface="微软雅黑" panose="020B0503020204020204" pitchFamily="34" charset="-122"/>
                  <a:ea typeface="微软雅黑" panose="020B0503020204020204" pitchFamily="34" charset="-122"/>
                  <a:sym typeface="Helvetica" charset="0"/>
                </a:rPr>
                <a:t>红人经济</a:t>
              </a:r>
              <a:r>
                <a:rPr kumimoji="1" lang="en-US" altLang="zh-CN" sz="900" dirty="0">
                  <a:solidFill>
                    <a:schemeClr val="tx1">
                      <a:lumMod val="95000"/>
                      <a:lumOff val="5000"/>
                    </a:schemeClr>
                  </a:solidFill>
                  <a:latin typeface="微软雅黑" panose="020B0503020204020204" pitchFamily="34" charset="-122"/>
                  <a:ea typeface="微软雅黑" panose="020B0503020204020204" pitchFamily="34" charset="-122"/>
                  <a:sym typeface="Helvetica" charset="0"/>
                </a:rPr>
                <a:t>》</a:t>
              </a:r>
              <a:r>
                <a:rPr kumimoji="1" lang="zh-CN" altLang="en-US" sz="900" dirty="0">
                  <a:solidFill>
                    <a:schemeClr val="tx1">
                      <a:lumMod val="95000"/>
                      <a:lumOff val="5000"/>
                    </a:schemeClr>
                  </a:solidFill>
                  <a:latin typeface="微软雅黑" panose="020B0503020204020204" pitchFamily="34" charset="-122"/>
                  <a:ea typeface="微软雅黑" panose="020B0503020204020204" pitchFamily="34" charset="-122"/>
                  <a:sym typeface="Helvetica" charset="0"/>
                </a:rPr>
                <a:t>，成为</a:t>
              </a:r>
              <a:r>
                <a:rPr kumimoji="1" lang="zh-CN" altLang="en-US" sz="900" b="1" dirty="0">
                  <a:solidFill>
                    <a:schemeClr val="tx1">
                      <a:lumMod val="95000"/>
                      <a:lumOff val="5000"/>
                    </a:schemeClr>
                  </a:solidFill>
                  <a:latin typeface="微软雅黑" panose="020B0503020204020204" pitchFamily="34" charset="-122"/>
                  <a:ea typeface="微软雅黑" panose="020B0503020204020204" pitchFamily="34" charset="-122"/>
                  <a:sym typeface="Helvetica" charset="0"/>
                </a:rPr>
                <a:t>红人经济领域首部专著</a:t>
              </a:r>
              <a:endParaRPr lang="zh-CN" altLang="en-US" sz="900" b="1" strike="noStrike" noProof="1">
                <a:solidFill>
                  <a:schemeClr val="tx1"/>
                </a:solidFill>
                <a:latin typeface="微软雅黑" panose="020B0503020204020204" pitchFamily="34" charset="-122"/>
                <a:ea typeface="微软雅黑" panose="020B0503020204020204" pitchFamily="34" charset="-122"/>
                <a:cs typeface="+mn-cs"/>
                <a:sym typeface="Helvetica" charset="0"/>
              </a:endParaRPr>
            </a:p>
          </p:txBody>
        </p:sp>
      </p:grpSp>
      <p:grpSp>
        <p:nvGrpSpPr>
          <p:cNvPr id="12" name="组合 11"/>
          <p:cNvGrpSpPr/>
          <p:nvPr/>
        </p:nvGrpSpPr>
        <p:grpSpPr>
          <a:xfrm>
            <a:off x="1230630" y="4580890"/>
            <a:ext cx="9472930" cy="1419225"/>
            <a:chOff x="564" y="3399"/>
            <a:chExt cx="14918" cy="2235"/>
          </a:xfrm>
        </p:grpSpPr>
        <p:sp>
          <p:nvSpPr>
            <p:cNvPr id="13" name="Rectangle 13"/>
            <p:cNvSpPr/>
            <p:nvPr/>
          </p:nvSpPr>
          <p:spPr>
            <a:xfrm>
              <a:off x="564" y="3399"/>
              <a:ext cx="1152" cy="1124"/>
            </a:xfrm>
            <a:prstGeom prst="rect">
              <a:avLst/>
            </a:prstGeom>
            <a:noFill/>
            <a:ln w="9525">
              <a:noFill/>
            </a:ln>
          </p:spPr>
          <p:txBody>
            <a:bodyPr wrap="square" lIns="25069" tIns="25069" rIns="25069" bIns="25069" anchor="ctr">
              <a:spAutoFit/>
            </a:bodyPr>
            <a:lstStyle/>
            <a:p>
              <a:pPr algn="just" fontAlgn="base">
                <a:lnSpc>
                  <a:spcPct val="120000"/>
                </a:lnSpc>
              </a:pPr>
              <a:r>
                <a:rPr lang="zh-CN" altLang="en-US" sz="900" strike="noStrike" noProof="1">
                  <a:solidFill>
                    <a:schemeClr val="tx1"/>
                  </a:solidFill>
                  <a:latin typeface="微软雅黑" panose="020B0503020204020204" pitchFamily="34" charset="-122"/>
                  <a:ea typeface="微软雅黑" panose="020B0503020204020204" pitchFamily="34" charset="-122"/>
                  <a:cs typeface="+mn-cs"/>
                  <a:sym typeface="Helvetica" charset="0"/>
                </a:rPr>
                <a:t>天下秀开发出国内</a:t>
              </a:r>
              <a:r>
                <a:rPr lang="zh-CN" altLang="en-US" sz="900" b="1" strike="noStrike" noProof="1">
                  <a:solidFill>
                    <a:schemeClr val="tx1"/>
                  </a:solidFill>
                  <a:latin typeface="微软雅黑" panose="020B0503020204020204" pitchFamily="34" charset="-122"/>
                  <a:ea typeface="微软雅黑" panose="020B0503020204020204" pitchFamily="34" charset="-122"/>
                  <a:cs typeface="+mn-cs"/>
                  <a:sym typeface="Helvetica" charset="0"/>
                </a:rPr>
                <a:t>第一个社交大数据监测系统</a:t>
              </a:r>
              <a:endParaRPr lang="zh-CN" altLang="en-US" sz="900" b="1" strike="noStrike" noProof="1">
                <a:solidFill>
                  <a:schemeClr val="tx1"/>
                </a:solidFill>
                <a:latin typeface="微软雅黑" panose="020B0503020204020204" pitchFamily="34" charset="-122"/>
                <a:ea typeface="微软雅黑" panose="020B0503020204020204" pitchFamily="34" charset="-122"/>
                <a:cs typeface="+mn-cs"/>
                <a:sym typeface="Helvetica" charset="0"/>
              </a:endParaRPr>
            </a:p>
          </p:txBody>
        </p:sp>
        <p:sp>
          <p:nvSpPr>
            <p:cNvPr id="14" name="Rectangle 13"/>
            <p:cNvSpPr/>
            <p:nvPr/>
          </p:nvSpPr>
          <p:spPr>
            <a:xfrm>
              <a:off x="3316" y="3399"/>
              <a:ext cx="1152" cy="2235"/>
            </a:xfrm>
            <a:prstGeom prst="rect">
              <a:avLst/>
            </a:prstGeom>
            <a:noFill/>
            <a:ln w="9525">
              <a:noFill/>
            </a:ln>
          </p:spPr>
          <p:txBody>
            <a:bodyPr wrap="square" lIns="25069" tIns="25069" rIns="25069" bIns="25069" anchor="ctr">
              <a:spAutoFit/>
            </a:bodyPr>
            <a:lstStyle/>
            <a:p>
              <a:pPr indent="0" algn="just" fontAlgn="base">
                <a:lnSpc>
                  <a:spcPct val="120000"/>
                </a:lnSpc>
                <a:buFont typeface="Arial" panose="020B0604020202020204" pitchFamily="34" charset="0"/>
                <a:buNone/>
              </a:pPr>
              <a:r>
                <a:rPr lang="zh-CN" altLang="en-US" sz="900">
                  <a:latin typeface="微软雅黑" panose="020B0503020204020204" pitchFamily="34" charset="-122"/>
                  <a:ea typeface="微软雅黑" panose="020B0503020204020204" pitchFamily="34" charset="-122"/>
                  <a:cs typeface="黑体" panose="02010609060101010101" pitchFamily="49" charset="-122"/>
                  <a:sym typeface="Helvetica" charset="0"/>
                </a:rPr>
                <a:t>天下秀开发出</a:t>
              </a:r>
              <a:r>
                <a:rPr lang="zh-CN" altLang="en-US" sz="900" b="1">
                  <a:latin typeface="微软雅黑" panose="020B0503020204020204" pitchFamily="34" charset="-122"/>
                  <a:ea typeface="微软雅黑" panose="020B0503020204020204" pitchFamily="34" charset="-122"/>
                  <a:cs typeface="黑体" panose="02010609060101010101" pitchFamily="49" charset="-122"/>
                  <a:sym typeface="Helvetica" charset="0"/>
                </a:rPr>
                <a:t>跨平台自媒体推广系统</a:t>
              </a:r>
              <a:endParaRPr lang="zh-CN" altLang="en-US" sz="900" b="1">
                <a:latin typeface="微软雅黑" panose="020B0503020204020204" pitchFamily="34" charset="-122"/>
                <a:ea typeface="微软雅黑" panose="020B0503020204020204" pitchFamily="34" charset="-122"/>
                <a:cs typeface="黑体" panose="02010609060101010101" pitchFamily="49" charset="-122"/>
                <a:sym typeface="Helvetica" charset="0"/>
              </a:endParaRPr>
            </a:p>
            <a:p>
              <a:pPr indent="0" algn="just" fontAlgn="base">
                <a:lnSpc>
                  <a:spcPct val="120000"/>
                </a:lnSpc>
                <a:buFont typeface="Arial" panose="020B0604020202020204" pitchFamily="34" charset="0"/>
                <a:buNone/>
              </a:pPr>
              <a:endParaRPr lang="zh-CN" altLang="en-US" sz="900" strike="noStrike" noProof="1">
                <a:solidFill>
                  <a:schemeClr val="tx1"/>
                </a:solidFill>
                <a:latin typeface="微软雅黑" panose="020B0503020204020204" pitchFamily="34" charset="-122"/>
                <a:ea typeface="微软雅黑" panose="020B0503020204020204" pitchFamily="34" charset="-122"/>
                <a:cs typeface="黑体" panose="02010609060101010101" pitchFamily="49" charset="-122"/>
                <a:sym typeface="Helvetica" charset="0"/>
              </a:endParaRPr>
            </a:p>
            <a:p>
              <a:pPr indent="0" algn="just" fontAlgn="base">
                <a:lnSpc>
                  <a:spcPct val="120000"/>
                </a:lnSpc>
                <a:buClrTx/>
                <a:buSzTx/>
                <a:buFont typeface="Arial" panose="020B0604020202020204" pitchFamily="34" charset="0"/>
                <a:buNone/>
              </a:pPr>
              <a:r>
                <a:rPr lang="zh-CN" altLang="en-US" sz="900">
                  <a:latin typeface="微软雅黑" panose="020B0503020204020204" pitchFamily="34" charset="-122"/>
                  <a:ea typeface="微软雅黑" panose="020B0503020204020204" pitchFamily="34" charset="-122"/>
                  <a:cs typeface="黑体" panose="02010609060101010101" pitchFamily="49" charset="-122"/>
                  <a:sym typeface="Helvetica" charset="0"/>
                </a:rPr>
                <a:t>与淘宝网中小商家合作</a:t>
              </a:r>
              <a:endParaRPr lang="zh-CN" altLang="en-US" sz="900" strike="noStrike" noProof="1">
                <a:solidFill>
                  <a:schemeClr val="tx1"/>
                </a:solidFill>
                <a:latin typeface="微软雅黑" panose="020B0503020204020204" pitchFamily="34" charset="-122"/>
                <a:ea typeface="微软雅黑" panose="020B0503020204020204" pitchFamily="34" charset="-122"/>
                <a:cs typeface="黑体" panose="02010609060101010101" pitchFamily="49" charset="-122"/>
                <a:sym typeface="Helvetica" charset="0"/>
              </a:endParaRPr>
            </a:p>
            <a:p>
              <a:pPr algn="just" fontAlgn="base">
                <a:lnSpc>
                  <a:spcPct val="150000"/>
                </a:lnSpc>
              </a:pPr>
              <a:endParaRPr lang="zh-CN" altLang="en-US" sz="900" b="1" strike="noStrike" noProof="1">
                <a:solidFill>
                  <a:schemeClr val="tx1"/>
                </a:solidFill>
                <a:latin typeface="微软雅黑" panose="020B0503020204020204" pitchFamily="34" charset="-122"/>
                <a:ea typeface="微软雅黑" panose="020B0503020204020204" pitchFamily="34" charset="-122"/>
                <a:cs typeface="+mn-cs"/>
                <a:sym typeface="Helvetica" charset="0"/>
              </a:endParaRPr>
            </a:p>
          </p:txBody>
        </p:sp>
        <p:sp>
          <p:nvSpPr>
            <p:cNvPr id="15" name="Rectangle 13"/>
            <p:cNvSpPr/>
            <p:nvPr/>
          </p:nvSpPr>
          <p:spPr>
            <a:xfrm>
              <a:off x="6071" y="3399"/>
              <a:ext cx="1152" cy="2170"/>
            </a:xfrm>
            <a:prstGeom prst="rect">
              <a:avLst/>
            </a:prstGeom>
            <a:noFill/>
            <a:ln w="9525">
              <a:noFill/>
            </a:ln>
          </p:spPr>
          <p:txBody>
            <a:bodyPr wrap="square" lIns="25069" tIns="25069" rIns="25069" bIns="25069" anchor="ctr">
              <a:spAutoFit/>
            </a:bodyPr>
            <a:lstStyle/>
            <a:p>
              <a:pPr indent="0" algn="just" fontAlgn="base">
                <a:lnSpc>
                  <a:spcPct val="120000"/>
                </a:lnSpc>
                <a:buFont typeface="Arial" panose="020B0604020202020204" pitchFamily="34" charset="0"/>
                <a:buNone/>
              </a:pPr>
              <a:r>
                <a:rPr lang="zh-CN" altLang="en-US" sz="900">
                  <a:latin typeface="微软雅黑" panose="020B0503020204020204" pitchFamily="34" charset="-122"/>
                  <a:ea typeface="微软雅黑" panose="020B0503020204020204" pitchFamily="34" charset="-122"/>
                  <a:sym typeface="Helvetica" charset="0"/>
                </a:rPr>
                <a:t>天下秀正式成为</a:t>
              </a:r>
              <a:r>
                <a:rPr lang="zh-CN" altLang="en-US" sz="900" b="1">
                  <a:latin typeface="微软雅黑" panose="020B0503020204020204" pitchFamily="34" charset="-122"/>
                  <a:ea typeface="微软雅黑" panose="020B0503020204020204" pitchFamily="34" charset="-122"/>
                  <a:sym typeface="Helvetica" charset="0"/>
                </a:rPr>
                <a:t>阿里巴巴社交全案供应商</a:t>
              </a:r>
              <a:endParaRPr lang="zh-CN" altLang="en-US" sz="900" b="1">
                <a:latin typeface="微软雅黑" panose="020B0503020204020204" pitchFamily="34" charset="-122"/>
                <a:ea typeface="微软雅黑" panose="020B0503020204020204" pitchFamily="34" charset="-122"/>
                <a:sym typeface="Helvetica" charset="0"/>
              </a:endParaRPr>
            </a:p>
            <a:p>
              <a:pPr indent="0" algn="just" fontAlgn="base">
                <a:lnSpc>
                  <a:spcPct val="120000"/>
                </a:lnSpc>
                <a:buFont typeface="Arial" panose="020B0604020202020204" pitchFamily="34" charset="0"/>
                <a:buNone/>
              </a:pPr>
              <a:endParaRPr lang="zh-CN" altLang="en-US" sz="900" strike="noStrike" noProof="1">
                <a:solidFill>
                  <a:schemeClr val="tx1"/>
                </a:solidFill>
                <a:latin typeface="微软雅黑" panose="020B0503020204020204" pitchFamily="34" charset="-122"/>
                <a:ea typeface="微软雅黑" panose="020B0503020204020204" pitchFamily="34" charset="-122"/>
                <a:sym typeface="Helvetica" charset="0"/>
              </a:endParaRPr>
            </a:p>
            <a:p>
              <a:pPr indent="0" algn="just" fontAlgn="base">
                <a:lnSpc>
                  <a:spcPct val="120000"/>
                </a:lnSpc>
                <a:buFont typeface="Arial" panose="020B0604020202020204" pitchFamily="34" charset="0"/>
                <a:buNone/>
              </a:pPr>
              <a:r>
                <a:rPr lang="zh-CN" altLang="en-US" sz="900">
                  <a:latin typeface="微软雅黑" panose="020B0503020204020204" pitchFamily="34" charset="-122"/>
                  <a:ea typeface="微软雅黑" panose="020B0503020204020204" pitchFamily="34" charset="-122"/>
                  <a:sym typeface="Helvetica" charset="0"/>
                </a:rPr>
                <a:t>天下秀成立自媒体原生广告联盟</a:t>
              </a:r>
              <a:endParaRPr lang="zh-CN" altLang="en-US" sz="900" b="1" strike="noStrike" noProof="1">
                <a:solidFill>
                  <a:schemeClr val="tx1"/>
                </a:solidFill>
                <a:latin typeface="微软雅黑" panose="020B0503020204020204" pitchFamily="34" charset="-122"/>
                <a:ea typeface="微软雅黑" panose="020B0503020204020204" pitchFamily="34" charset="-122"/>
                <a:cs typeface="+mn-cs"/>
                <a:sym typeface="Helvetica" charset="0"/>
              </a:endParaRPr>
            </a:p>
          </p:txBody>
        </p:sp>
        <p:sp>
          <p:nvSpPr>
            <p:cNvPr id="16" name="Rectangle 13"/>
            <p:cNvSpPr/>
            <p:nvPr/>
          </p:nvSpPr>
          <p:spPr>
            <a:xfrm>
              <a:off x="8827" y="3399"/>
              <a:ext cx="1152" cy="1124"/>
            </a:xfrm>
            <a:prstGeom prst="rect">
              <a:avLst/>
            </a:prstGeom>
            <a:noFill/>
            <a:ln w="9525">
              <a:noFill/>
            </a:ln>
          </p:spPr>
          <p:txBody>
            <a:bodyPr wrap="square" lIns="25069" tIns="25069" rIns="25069" bIns="25069" anchor="ctr">
              <a:spAutoFit/>
            </a:bodyPr>
            <a:lstStyle/>
            <a:p>
              <a:pPr algn="dist" fontAlgn="base">
                <a:lnSpc>
                  <a:spcPct val="120000"/>
                </a:lnSpc>
              </a:pPr>
              <a:r>
                <a:rPr lang="en-US" altLang="zh-CN" sz="900">
                  <a:latin typeface="微软雅黑" panose="020B0503020204020204" pitchFamily="34" charset="-122"/>
                  <a:ea typeface="微软雅黑" panose="020B0503020204020204" pitchFamily="34" charset="-122"/>
                  <a:cs typeface="微软雅黑" panose="020B0503020204020204" pitchFamily="34" charset="-122"/>
                  <a:sym typeface="Helvetica" charset="0"/>
                </a:rPr>
                <a:t>IMS</a:t>
              </a:r>
              <a:r>
                <a:rPr lang="zh-CN" altLang="en-US" sz="900">
                  <a:latin typeface="微软雅黑" panose="020B0503020204020204" pitchFamily="34" charset="-122"/>
                  <a:ea typeface="微软雅黑" panose="020B0503020204020204" pitchFamily="34" charset="-122"/>
                  <a:cs typeface="微软雅黑" panose="020B0503020204020204" pitchFamily="34" charset="-122"/>
                  <a:sym typeface="Helvetica" charset="0"/>
                </a:rPr>
                <a:t>天下秀成为</a:t>
              </a:r>
              <a:r>
                <a:rPr lang="zh-CN" altLang="en-US" sz="900" b="1">
                  <a:latin typeface="微软雅黑" panose="020B0503020204020204" pitchFamily="34" charset="-122"/>
                  <a:ea typeface="微软雅黑" panose="020B0503020204020204" pitchFamily="34" charset="-122"/>
                  <a:cs typeface="微软雅黑" panose="020B0503020204020204" pitchFamily="34" charset="-122"/>
                  <a:sym typeface="Helvetica" charset="0"/>
                </a:rPr>
                <a:t>宝洁集团社交营销云服务商</a:t>
              </a:r>
              <a:endParaRPr lang="zh-CN" altLang="en-US" sz="900" b="1" strike="noStrike" noProof="1">
                <a:solidFill>
                  <a:schemeClr val="tx1"/>
                </a:solidFill>
                <a:latin typeface="微软雅黑" panose="020B0503020204020204" pitchFamily="34" charset="-122"/>
                <a:ea typeface="微软雅黑" panose="020B0503020204020204" pitchFamily="34" charset="-122"/>
                <a:cs typeface="+mn-cs"/>
                <a:sym typeface="Helvetica" charset="0"/>
              </a:endParaRPr>
            </a:p>
          </p:txBody>
        </p:sp>
        <p:sp>
          <p:nvSpPr>
            <p:cNvPr id="17" name="Rectangle 13"/>
            <p:cNvSpPr/>
            <p:nvPr/>
          </p:nvSpPr>
          <p:spPr>
            <a:xfrm>
              <a:off x="11571" y="3399"/>
              <a:ext cx="1152" cy="1647"/>
            </a:xfrm>
            <a:prstGeom prst="rect">
              <a:avLst/>
            </a:prstGeom>
            <a:noFill/>
            <a:ln w="9525">
              <a:noFill/>
            </a:ln>
          </p:spPr>
          <p:txBody>
            <a:bodyPr wrap="square" lIns="25069" tIns="25069" rIns="25069" bIns="25069" anchor="ctr">
              <a:spAutoFit/>
            </a:bodyPr>
            <a:lstStyle/>
            <a:p>
              <a:pPr algn="just" fontAlgn="base">
                <a:lnSpc>
                  <a:spcPct val="120000"/>
                </a:lnSpc>
              </a:pPr>
              <a:r>
                <a:rPr lang="en-US" altLang="zh-CN" sz="900">
                  <a:latin typeface="微软雅黑" panose="020B0503020204020204" pitchFamily="34" charset="-122"/>
                  <a:ea typeface="微软雅黑" panose="020B0503020204020204" pitchFamily="34" charset="-122"/>
                  <a:cs typeface="微软雅黑" panose="020B0503020204020204" pitchFamily="34" charset="-122"/>
                  <a:sym typeface="Helvetica" charset="0"/>
                </a:rPr>
                <a:t>IMS</a:t>
              </a:r>
              <a:r>
                <a:rPr lang="zh-CN" altLang="en-US" sz="900">
                  <a:latin typeface="微软雅黑" panose="020B0503020204020204" pitchFamily="34" charset="-122"/>
                  <a:ea typeface="微软雅黑" panose="020B0503020204020204" pitchFamily="34" charset="-122"/>
                  <a:cs typeface="微软雅黑" panose="020B0503020204020204" pitchFamily="34" charset="-122"/>
                  <a:sym typeface="Helvetica" charset="0"/>
                </a:rPr>
                <a:t>天下秀在社交营销行业中</a:t>
              </a:r>
              <a:r>
                <a:rPr lang="zh-CN" altLang="en-US" sz="900" b="1">
                  <a:latin typeface="微软雅黑" panose="020B0503020204020204" pitchFamily="34" charset="-122"/>
                  <a:ea typeface="微软雅黑" panose="020B0503020204020204" pitchFamily="34" charset="-122"/>
                  <a:cs typeface="微软雅黑" panose="020B0503020204020204" pitchFamily="34" charset="-122"/>
                  <a:sym typeface="Helvetica" charset="0"/>
                </a:rPr>
                <a:t>，收入规模第一，市场占有率第一</a:t>
              </a:r>
              <a:endParaRPr lang="zh-CN" altLang="en-US" sz="900" b="1" strike="noStrike" noProof="1">
                <a:solidFill>
                  <a:schemeClr val="tx1"/>
                </a:solidFill>
                <a:latin typeface="微软雅黑" panose="020B0503020204020204" pitchFamily="34" charset="-122"/>
                <a:ea typeface="微软雅黑" panose="020B0503020204020204" pitchFamily="34" charset="-122"/>
                <a:cs typeface="+mn-cs"/>
                <a:sym typeface="Helvetica" charset="0"/>
              </a:endParaRPr>
            </a:p>
          </p:txBody>
        </p:sp>
        <p:sp>
          <p:nvSpPr>
            <p:cNvPr id="18" name="Rectangle 13"/>
            <p:cNvSpPr/>
            <p:nvPr/>
          </p:nvSpPr>
          <p:spPr>
            <a:xfrm>
              <a:off x="14330" y="3399"/>
              <a:ext cx="1152" cy="1385"/>
            </a:xfrm>
            <a:prstGeom prst="rect">
              <a:avLst/>
            </a:prstGeom>
            <a:noFill/>
            <a:ln w="9525">
              <a:noFill/>
            </a:ln>
          </p:spPr>
          <p:txBody>
            <a:bodyPr wrap="square" lIns="25069" tIns="25069" rIns="25069" bIns="25069" anchor="ctr">
              <a:spAutoFit/>
            </a:bodyPr>
            <a:lstStyle/>
            <a:p>
              <a:pPr algn="just" fontAlgn="base">
                <a:lnSpc>
                  <a:spcPct val="120000"/>
                </a:lnSpc>
              </a:pPr>
              <a:r>
                <a:rPr kumimoji="1" lang="zh-CN" altLang="en-US" sz="900">
                  <a:solidFill>
                    <a:schemeClr val="tx1">
                      <a:lumMod val="95000"/>
                      <a:lumOff val="5000"/>
                    </a:schemeClr>
                  </a:solidFill>
                  <a:latin typeface="微软雅黑" panose="020B0503020204020204" pitchFamily="34" charset="-122"/>
                  <a:ea typeface="微软雅黑" panose="020B0503020204020204" pitchFamily="34" charset="-122"/>
                  <a:sym typeface="Helvetica" charset="0"/>
                </a:rPr>
                <a:t>天下秀借壳</a:t>
              </a:r>
              <a:r>
                <a:rPr kumimoji="1" lang="en-US" altLang="zh-CN" sz="900">
                  <a:solidFill>
                    <a:schemeClr val="tx1">
                      <a:lumMod val="95000"/>
                      <a:lumOff val="5000"/>
                    </a:schemeClr>
                  </a:solidFill>
                  <a:latin typeface="微软雅黑" panose="020B0503020204020204" pitchFamily="34" charset="-122"/>
                  <a:ea typeface="微软雅黑" panose="020B0503020204020204" pitchFamily="34" charset="-122"/>
                  <a:sym typeface="Helvetica" charset="0"/>
                </a:rPr>
                <a:t>ST</a:t>
              </a:r>
              <a:r>
                <a:rPr kumimoji="1" lang="zh-CN" altLang="en-US" sz="900">
                  <a:solidFill>
                    <a:schemeClr val="tx1">
                      <a:lumMod val="95000"/>
                      <a:lumOff val="5000"/>
                    </a:schemeClr>
                  </a:solidFill>
                  <a:latin typeface="微软雅黑" panose="020B0503020204020204" pitchFamily="34" charset="-122"/>
                  <a:ea typeface="微软雅黑" panose="020B0503020204020204" pitchFamily="34" charset="-122"/>
                  <a:sym typeface="Helvetica" charset="0"/>
                </a:rPr>
                <a:t>慧球完成上市，</a:t>
              </a:r>
              <a:r>
                <a:rPr kumimoji="1" lang="zh-CN" altLang="en-US" sz="900" b="1">
                  <a:solidFill>
                    <a:schemeClr val="tx1"/>
                  </a:solidFill>
                  <a:latin typeface="微软雅黑" panose="020B0503020204020204" pitchFamily="34" charset="-122"/>
                  <a:ea typeface="微软雅黑" panose="020B0503020204020204" pitchFamily="34" charset="-122"/>
                  <a:sym typeface="Helvetica" charset="0"/>
                </a:rPr>
                <a:t>成为</a:t>
              </a:r>
              <a:r>
                <a:rPr kumimoji="1" lang="en-US" altLang="zh-CN" sz="900" b="1">
                  <a:solidFill>
                    <a:schemeClr val="tx1"/>
                  </a:solidFill>
                  <a:latin typeface="微软雅黑" panose="020B0503020204020204" pitchFamily="34" charset="-122"/>
                  <a:ea typeface="微软雅黑" panose="020B0503020204020204" pitchFamily="34" charset="-122"/>
                  <a:sym typeface="Helvetica" charset="0"/>
                </a:rPr>
                <a:t>A</a:t>
              </a:r>
              <a:r>
                <a:rPr kumimoji="1" lang="zh-CN" altLang="en-US" sz="900" b="1">
                  <a:solidFill>
                    <a:schemeClr val="tx1"/>
                  </a:solidFill>
                  <a:latin typeface="微软雅黑" panose="020B0503020204020204" pitchFamily="34" charset="-122"/>
                  <a:ea typeface="微软雅黑" panose="020B0503020204020204" pitchFamily="34" charset="-122"/>
                  <a:sym typeface="Helvetica" charset="0"/>
                </a:rPr>
                <a:t>股首家红人新经济企业</a:t>
              </a:r>
              <a:endParaRPr kumimoji="1" lang="zh-CN" altLang="en-US" sz="900" b="1" strike="noStrike" noProof="1">
                <a:solidFill>
                  <a:schemeClr val="tx1"/>
                </a:solidFill>
                <a:latin typeface="微软雅黑" panose="020B0503020204020204" pitchFamily="34" charset="-122"/>
                <a:ea typeface="微软雅黑" panose="020B0503020204020204" pitchFamily="34" charset="-122"/>
                <a:cs typeface="+mn-cs"/>
                <a:sym typeface="Helvetica" charset="0"/>
              </a:endParaRPr>
            </a:p>
          </p:txBody>
        </p:sp>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screen"/>
          <a:stretch>
            <a:fillRect/>
          </a:stretch>
        </p:blipFill>
        <p:spPr>
          <a:xfrm>
            <a:off x="7597775" y="2003425"/>
            <a:ext cx="4443730" cy="3455035"/>
          </a:xfrm>
          <a:prstGeom prst="rect">
            <a:avLst/>
          </a:prstGeom>
        </p:spPr>
      </p:pic>
      <p:grpSp>
        <p:nvGrpSpPr>
          <p:cNvPr id="24" name="组合 23"/>
          <p:cNvGrpSpPr/>
          <p:nvPr/>
        </p:nvGrpSpPr>
        <p:grpSpPr>
          <a:xfrm>
            <a:off x="518160" y="594360"/>
            <a:ext cx="10873740" cy="521970"/>
            <a:chOff x="634" y="312"/>
            <a:chExt cx="17124" cy="822"/>
          </a:xfrm>
        </p:grpSpPr>
        <p:sp>
          <p:nvSpPr>
            <p:cNvPr id="27" name="标题 1"/>
            <p:cNvSpPr txBox="1"/>
            <p:nvPr/>
          </p:nvSpPr>
          <p:spPr>
            <a:xfrm>
              <a:off x="1491" y="312"/>
              <a:ext cx="16267" cy="822"/>
            </a:xfrm>
            <a:prstGeom prst="rect">
              <a:avLst/>
            </a:prstGeom>
            <a:solidFill>
              <a:schemeClr val="bg1"/>
            </a:solid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sz="2800" dirty="0">
                  <a:solidFill>
                    <a:srgbClr val="FF6200"/>
                  </a:solidFill>
                  <a:sym typeface="+mn-ea"/>
                </a:rPr>
                <a:t>引领行业趋势，长年保持稳健的收入增长</a:t>
              </a:r>
              <a:endParaRPr sz="2800" dirty="0">
                <a:solidFill>
                  <a:srgbClr val="FF6200"/>
                </a:solidFill>
                <a:sym typeface="+mn-ea"/>
              </a:endParaRPr>
            </a:p>
          </p:txBody>
        </p:sp>
        <p:sp>
          <p:nvSpPr>
            <p:cNvPr id="28" name="矩形: 圆角 17"/>
            <p:cNvSpPr/>
            <p:nvPr/>
          </p:nvSpPr>
          <p:spPr>
            <a:xfrm rot="2700000">
              <a:off x="634" y="452"/>
              <a:ext cx="541" cy="541"/>
            </a:xfrm>
            <a:prstGeom prst="roundRect">
              <a:avLst>
                <a:gd name="adj" fmla="val 2816"/>
              </a:avLst>
            </a:prstGeom>
            <a:gradFill>
              <a:gsLst>
                <a:gs pos="0">
                  <a:srgbClr val="FF8700"/>
                </a:gs>
                <a:gs pos="100000">
                  <a:srgbClr val="FF6200"/>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grpSp>
        <p:nvGrpSpPr>
          <p:cNvPr id="14" name="组合 13"/>
          <p:cNvGrpSpPr/>
          <p:nvPr/>
        </p:nvGrpSpPr>
        <p:grpSpPr>
          <a:xfrm>
            <a:off x="745490" y="2655253"/>
            <a:ext cx="5045710" cy="2152650"/>
            <a:chOff x="1400" y="4294"/>
            <a:chExt cx="7946" cy="3390"/>
          </a:xfrm>
        </p:grpSpPr>
        <p:grpSp>
          <p:nvGrpSpPr>
            <p:cNvPr id="11" name="组合 10"/>
            <p:cNvGrpSpPr/>
            <p:nvPr/>
          </p:nvGrpSpPr>
          <p:grpSpPr>
            <a:xfrm>
              <a:off x="1400" y="4294"/>
              <a:ext cx="7946" cy="3390"/>
              <a:chOff x="9066" y="3101"/>
              <a:chExt cx="7946" cy="3390"/>
            </a:xfrm>
          </p:grpSpPr>
          <p:sp>
            <p:nvSpPr>
              <p:cNvPr id="42" name="文本框 41"/>
              <p:cNvSpPr txBox="1"/>
              <p:nvPr/>
            </p:nvSpPr>
            <p:spPr>
              <a:xfrm>
                <a:off x="10538" y="3704"/>
                <a:ext cx="6474" cy="252"/>
              </a:xfrm>
              <a:prstGeom prst="rect">
                <a:avLst/>
              </a:prstGeom>
              <a:noFill/>
            </p:spPr>
            <p:txBody>
              <a:bodyPr vert="horz" wrap="none" lIns="0" tIns="0" rIns="0" bIns="0" anchor="ctr">
                <a:noAutofit/>
              </a:bodyPr>
              <a:lstStyle/>
              <a:p>
                <a:pPr algn="l" defTabSz="508000" eaLnBrk="0"/>
                <a:r>
                  <a:rPr lang="zh-CN" altLang="en-US" sz="24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rPr>
                  <a:t>2020年实现营业总收入</a:t>
                </a:r>
                <a:r>
                  <a:rPr lang="zh-CN" altLang="en-US" sz="2400" dirty="0">
                    <a:solidFill>
                      <a:schemeClr val="tx1">
                        <a:lumMod val="75000"/>
                        <a:lumOff val="25000"/>
                      </a:schemeClr>
                    </a:solidFill>
                    <a:latin typeface="微软雅黑 Light" panose="020B0502040204020203" charset="-122"/>
                    <a:ea typeface="微软雅黑 Light" panose="020B0502040204020203" charset="-122"/>
                    <a:cs typeface="微软雅黑 Light" panose="020B0502040204020203" charset="-122"/>
                  </a:rPr>
                  <a:t> </a:t>
                </a:r>
                <a:r>
                  <a:rPr lang="en-US" altLang="zh-CN" sz="4800" b="1" dirty="0">
                    <a:solidFill>
                      <a:srgbClr val="FF6200"/>
                    </a:solidFill>
                    <a:latin typeface="Microsoft YaHei Bold" panose="020B0502040204020203" charset="-122"/>
                    <a:ea typeface="Microsoft YaHei Bold" panose="020B0502040204020203" charset="-122"/>
                    <a:sym typeface="+mn-ea"/>
                  </a:rPr>
                  <a:t>30.60</a:t>
                </a:r>
                <a:r>
                  <a:rPr lang="en-US" altLang="zh-CN" sz="3600" b="1" dirty="0">
                    <a:solidFill>
                      <a:srgbClr val="FF6200"/>
                    </a:solidFill>
                    <a:latin typeface="Microsoft YaHei Bold" panose="020B0502040204020203" charset="-122"/>
                    <a:ea typeface="Microsoft YaHei Bold" panose="020B0502040204020203" charset="-122"/>
                    <a:sym typeface="+mn-ea"/>
                  </a:rPr>
                  <a:t> </a:t>
                </a:r>
                <a:r>
                  <a:rPr lang="zh-CN" altLang="en-US" sz="1600" b="1" dirty="0">
                    <a:solidFill>
                      <a:srgbClr val="FF6200"/>
                    </a:solidFill>
                    <a:latin typeface="Microsoft YaHei Bold" panose="020B0502040204020203" charset="-122"/>
                    <a:ea typeface="Microsoft YaHei Bold" panose="020B0502040204020203" charset="-122"/>
                    <a:sym typeface="+mn-ea"/>
                  </a:rPr>
                  <a:t>亿元</a:t>
                </a:r>
                <a:endParaRPr lang="en-US" altLang="zh-CN" b="1" dirty="0">
                  <a:solidFill>
                    <a:srgbClr val="FF6200"/>
                  </a:solidFill>
                  <a:latin typeface="Microsoft YaHei Bold" panose="020B0502040204020203" charset="-122"/>
                  <a:ea typeface="Microsoft YaHei Bold" panose="020B0502040204020203" charset="-122"/>
                </a:endParaRPr>
              </a:p>
              <a:p>
                <a:pPr algn="l" defTabSz="508000" eaLnBrk="0"/>
                <a:endParaRPr lang="zh-CN" altLang="en-US" dirty="0">
                  <a:solidFill>
                    <a:schemeClr val="tx1">
                      <a:lumMod val="85000"/>
                      <a:lumOff val="15000"/>
                    </a:schemeClr>
                  </a:solidFill>
                  <a:latin typeface="思源黑体 Normal" panose="020B0400000000000000" pitchFamily="34" charset="-122"/>
                  <a:ea typeface="思源黑体 Normal" panose="020B0400000000000000" pitchFamily="34" charset="-122"/>
                </a:endParaRPr>
              </a:p>
            </p:txBody>
          </p:sp>
          <p:sp>
            <p:nvSpPr>
              <p:cNvPr id="5" name="文本框 4"/>
              <p:cNvSpPr txBox="1"/>
              <p:nvPr/>
            </p:nvSpPr>
            <p:spPr>
              <a:xfrm>
                <a:off x="10538" y="5564"/>
                <a:ext cx="6474" cy="252"/>
              </a:xfrm>
              <a:prstGeom prst="rect">
                <a:avLst/>
              </a:prstGeom>
              <a:noFill/>
            </p:spPr>
            <p:txBody>
              <a:bodyPr vert="horz" wrap="none" lIns="0" tIns="0" rIns="0" bIns="0" anchor="ctr">
                <a:noAutofit/>
              </a:bodyPr>
              <a:lstStyle/>
              <a:p>
                <a:pPr algn="l" defTabSz="508000" eaLnBrk="0"/>
                <a:r>
                  <a:rPr lang="zh-CN" altLang="en-US" sz="24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sym typeface="+mn-ea"/>
                  </a:rPr>
                  <a:t>近五年复合增长率达到 </a:t>
                </a:r>
                <a:r>
                  <a:rPr lang="zh-CN" altLang="en-US" sz="20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sym typeface="+mn-ea"/>
                  </a:rPr>
                  <a:t> </a:t>
                </a:r>
                <a:r>
                  <a:rPr lang="en-US" altLang="zh-CN" sz="4800" b="1" dirty="0">
                    <a:solidFill>
                      <a:srgbClr val="FF6200"/>
                    </a:solidFill>
                    <a:latin typeface="Microsoft YaHei Bold" panose="020B0502040204020203" charset="-122"/>
                    <a:ea typeface="Microsoft YaHei Bold" panose="020B0502040204020203" charset="-122"/>
                    <a:sym typeface="+mn-ea"/>
                  </a:rPr>
                  <a:t>59.22%</a:t>
                </a:r>
                <a:endParaRPr lang="en-US" dirty="0">
                  <a:solidFill>
                    <a:schemeClr val="tx1">
                      <a:lumMod val="85000"/>
                      <a:lumOff val="15000"/>
                    </a:schemeClr>
                  </a:solidFill>
                  <a:latin typeface="思源黑体 Normal" panose="020B0400000000000000" pitchFamily="34" charset="-122"/>
                  <a:ea typeface="思源黑体 Normal" panose="020B0400000000000000" pitchFamily="34" charset="-122"/>
                </a:endParaRPr>
              </a:p>
            </p:txBody>
          </p:sp>
          <p:sp>
            <p:nvSpPr>
              <p:cNvPr id="8" name="椭圆 7"/>
              <p:cNvSpPr/>
              <p:nvPr/>
            </p:nvSpPr>
            <p:spPr>
              <a:xfrm>
                <a:off x="9066" y="5260"/>
                <a:ext cx="1231" cy="1231"/>
              </a:xfrm>
              <a:prstGeom prst="ellipse">
                <a:avLst/>
              </a:prstGeom>
              <a:gradFill>
                <a:gsLst>
                  <a:gs pos="16000">
                    <a:srgbClr val="FF7400"/>
                  </a:gs>
                  <a:gs pos="80000">
                    <a:srgbClr val="FF0000"/>
                  </a:gs>
                </a:gsLst>
                <a:lin ang="2700000" scaled="0"/>
              </a:gradFill>
              <a:ln>
                <a:noFill/>
              </a:ln>
              <a:effectLst>
                <a:outerShdw blurRad="6477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正文宋楷" panose="02000000000000000000" charset="-122"/>
                  <a:ea typeface="字魂36号-正文宋楷" panose="02000000000000000000" charset="-122"/>
                </a:endParaRPr>
              </a:p>
            </p:txBody>
          </p:sp>
          <p:sp>
            <p:nvSpPr>
              <p:cNvPr id="10" name="椭圆 9"/>
              <p:cNvSpPr/>
              <p:nvPr/>
            </p:nvSpPr>
            <p:spPr>
              <a:xfrm>
                <a:off x="9066" y="3101"/>
                <a:ext cx="1231" cy="1231"/>
              </a:xfrm>
              <a:prstGeom prst="ellipse">
                <a:avLst/>
              </a:prstGeom>
              <a:gradFill>
                <a:gsLst>
                  <a:gs pos="16000">
                    <a:srgbClr val="FF7400"/>
                  </a:gs>
                  <a:gs pos="80000">
                    <a:srgbClr val="FF0000"/>
                  </a:gs>
                </a:gsLst>
                <a:lin ang="2700000" scaled="0"/>
              </a:gradFill>
              <a:ln>
                <a:noFill/>
              </a:ln>
              <a:effectLst>
                <a:outerShdw blurRad="6477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正文宋楷" panose="02000000000000000000" charset="-122"/>
                  <a:ea typeface="字魂36号-正文宋楷" panose="02000000000000000000" charset="-122"/>
                </a:endParaRPr>
              </a:p>
            </p:txBody>
          </p:sp>
        </p:grpSp>
        <p:pic>
          <p:nvPicPr>
            <p:cNvPr id="12" name="图片 11" descr="zengchang"/>
            <p:cNvPicPr>
              <a:picLocks noChangeAspect="1"/>
            </p:cNvPicPr>
            <p:nvPr/>
          </p:nvPicPr>
          <p:blipFill>
            <a:blip r:embed="rId2" cstate="screen"/>
            <a:stretch>
              <a:fillRect/>
            </a:stretch>
          </p:blipFill>
          <p:spPr>
            <a:xfrm>
              <a:off x="1626" y="6679"/>
              <a:ext cx="780" cy="780"/>
            </a:xfrm>
            <a:prstGeom prst="rect">
              <a:avLst/>
            </a:prstGeom>
          </p:spPr>
        </p:pic>
        <p:pic>
          <p:nvPicPr>
            <p:cNvPr id="13" name="图片 12" descr="shouru-2"/>
            <p:cNvPicPr>
              <a:picLocks noChangeAspect="1"/>
            </p:cNvPicPr>
            <p:nvPr/>
          </p:nvPicPr>
          <p:blipFill>
            <a:blip r:embed="rId3" cstate="screen"/>
            <a:stretch>
              <a:fillRect/>
            </a:stretch>
          </p:blipFill>
          <p:spPr>
            <a:xfrm>
              <a:off x="1561" y="4454"/>
              <a:ext cx="910" cy="910"/>
            </a:xfrm>
            <a:prstGeom prst="rect">
              <a:avLst/>
            </a:prstGeom>
          </p:spPr>
        </p:pic>
      </p:grpSp>
      <p:pic>
        <p:nvPicPr>
          <p:cNvPr id="244" name="图片 243" descr="IMS新logo(加股票代码）-01"/>
          <p:cNvPicPr>
            <a:picLocks noChangeAspect="1"/>
          </p:cNvPicPr>
          <p:nvPr/>
        </p:nvPicPr>
        <p:blipFill>
          <a:blip r:embed="rId4" cstate="screen"/>
          <a:stretch>
            <a:fillRect/>
          </a:stretch>
        </p:blipFill>
        <p:spPr>
          <a:xfrm>
            <a:off x="10347960" y="392430"/>
            <a:ext cx="1482725" cy="705485"/>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87018" y="1053000"/>
            <a:ext cx="9417963" cy="1273554"/>
          </a:xfrm>
          <a:prstGeom prst="rect">
            <a:avLst/>
          </a:prstGeom>
          <a:noFill/>
        </p:spPr>
        <p:txBody>
          <a:bodyPr wrap="none" rtlCol="0">
            <a:spAutoFit/>
          </a:bodyPr>
          <a:lstStyle/>
          <a:p>
            <a:pPr algn="ctr">
              <a:lnSpc>
                <a:spcPct val="150000"/>
              </a:lnSpc>
            </a:pPr>
            <a:r>
              <a:rPr lang="zh-CN" altLang="en-US" sz="3000" b="1" dirty="0">
                <a:solidFill>
                  <a:srgbClr val="FF0000"/>
                </a:solidFill>
                <a:latin typeface="微软雅黑" panose="020B0503020204020204" pitchFamily="34" charset="-122"/>
                <a:ea typeface="微软雅黑" panose="020B0503020204020204" pitchFamily="34" charset="-122"/>
              </a:rPr>
              <a:t>（</a:t>
            </a:r>
            <a:r>
              <a:rPr lang="en-US" altLang="zh-CN" sz="3000" b="1" dirty="0">
                <a:solidFill>
                  <a:srgbClr val="FF0000"/>
                </a:solidFill>
                <a:latin typeface="微软雅黑" panose="020B0503020204020204" pitchFamily="34" charset="-122"/>
                <a:ea typeface="微软雅黑" panose="020B0503020204020204" pitchFamily="34" charset="-122"/>
              </a:rPr>
              <a:t>1</a:t>
            </a:r>
            <a:r>
              <a:rPr lang="zh-CN" altLang="en-US" sz="3000" b="1" dirty="0">
                <a:solidFill>
                  <a:srgbClr val="FF0000"/>
                </a:solidFill>
                <a:latin typeface="微软雅黑" panose="020B0503020204020204" pitchFamily="34" charset="-122"/>
                <a:ea typeface="微软雅黑" panose="020B0503020204020204" pitchFamily="34" charset="-122"/>
              </a:rPr>
              <a:t>）新营销：红人</a:t>
            </a:r>
            <a:r>
              <a:rPr lang="en-US" altLang="zh-CN" sz="3000" b="1" dirty="0">
                <a:solidFill>
                  <a:srgbClr val="FF0000"/>
                </a:solidFill>
                <a:latin typeface="微软雅黑" panose="020B0503020204020204" pitchFamily="34" charset="-122"/>
                <a:ea typeface="微软雅黑" panose="020B0503020204020204" pitchFamily="34" charset="-122"/>
              </a:rPr>
              <a:t>+</a:t>
            </a:r>
            <a:r>
              <a:rPr lang="zh-CN" altLang="en-US" sz="3000" b="1" dirty="0">
                <a:solidFill>
                  <a:srgbClr val="FF0000"/>
                </a:solidFill>
                <a:latin typeface="微软雅黑" panose="020B0503020204020204" pitchFamily="34" charset="-122"/>
                <a:ea typeface="微软雅黑" panose="020B0503020204020204" pitchFamily="34" charset="-122"/>
              </a:rPr>
              <a:t>营销</a:t>
            </a:r>
            <a:endParaRPr lang="en-US" altLang="zh-CN" sz="3000" b="1" dirty="0">
              <a:solidFill>
                <a:srgbClr val="FF0000"/>
              </a:solidFill>
              <a:latin typeface="微软雅黑" panose="020B0503020204020204" pitchFamily="34" charset="-122"/>
              <a:ea typeface="微软雅黑" panose="020B0503020204020204" pitchFamily="34" charset="-122"/>
            </a:endParaRPr>
          </a:p>
          <a:p>
            <a:pPr algn="ctr">
              <a:lnSpc>
                <a:spcPct val="150000"/>
              </a:lnSpc>
            </a:pPr>
            <a:r>
              <a:rPr lang="zh-CN" altLang="en-US" sz="2400" b="1" dirty="0">
                <a:latin typeface="微软雅黑" panose="020B0503020204020204" pitchFamily="34" charset="-122"/>
                <a:ea typeface="微软雅黑" panose="020B0503020204020204" pitchFamily="34" charset="-122"/>
              </a:rPr>
              <a:t>赋能大型品牌拥抱用户、帮助新品牌快速崛起、推动农副产品品牌化</a:t>
            </a:r>
            <a:endParaRPr lang="zh-CN" altLang="en-US" sz="2400" b="1" dirty="0">
              <a:latin typeface="微软雅黑" panose="020B0503020204020204" pitchFamily="34" charset="-122"/>
              <a:ea typeface="微软雅黑" panose="020B0503020204020204" pitchFamily="34" charset="-122"/>
            </a:endParaRPr>
          </a:p>
        </p:txBody>
      </p:sp>
      <p:pic>
        <p:nvPicPr>
          <p:cNvPr id="3" name="Picture 2"/>
          <p:cNvPicPr>
            <a:picLocks noChangeAspect="1" noChangeArrowheads="1"/>
          </p:cNvPicPr>
          <p:nvPr/>
        </p:nvPicPr>
        <p:blipFill>
          <a:blip r:embed="rId1"/>
          <a:srcRect/>
          <a:stretch>
            <a:fillRect/>
          </a:stretch>
        </p:blipFill>
        <p:spPr bwMode="auto">
          <a:xfrm>
            <a:off x="658130" y="2522429"/>
            <a:ext cx="3168650" cy="21082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2" cstate="screen"/>
          <a:stretch>
            <a:fillRect/>
          </a:stretch>
        </p:blipFill>
        <p:spPr>
          <a:xfrm>
            <a:off x="4514847" y="2522429"/>
            <a:ext cx="3162300" cy="2108200"/>
          </a:xfrm>
          <a:prstGeom prst="rect">
            <a:avLst/>
          </a:prstGeom>
          <a:ln>
            <a:solidFill>
              <a:schemeClr val="bg1"/>
            </a:solidFill>
          </a:ln>
        </p:spPr>
      </p:pic>
      <p:pic>
        <p:nvPicPr>
          <p:cNvPr id="5" name="图片 4"/>
          <p:cNvPicPr>
            <a:picLocks noChangeAspect="1"/>
          </p:cNvPicPr>
          <p:nvPr/>
        </p:nvPicPr>
        <p:blipFill rotWithShape="1">
          <a:blip r:embed="rId3" cstate="screen"/>
          <a:srcRect/>
          <a:stretch>
            <a:fillRect/>
          </a:stretch>
        </p:blipFill>
        <p:spPr>
          <a:xfrm>
            <a:off x="8365215" y="2522429"/>
            <a:ext cx="3086845" cy="2108200"/>
          </a:xfrm>
          <a:prstGeom prst="rect">
            <a:avLst/>
          </a:prstGeom>
          <a:ln>
            <a:solidFill>
              <a:schemeClr val="bg1"/>
            </a:solidFill>
          </a:ln>
        </p:spPr>
      </p:pic>
      <p:sp>
        <p:nvSpPr>
          <p:cNvPr id="6" name="文本框 5"/>
          <p:cNvSpPr txBox="1"/>
          <p:nvPr/>
        </p:nvSpPr>
        <p:spPr>
          <a:xfrm>
            <a:off x="658130" y="4753162"/>
            <a:ext cx="3168650" cy="846001"/>
          </a:xfrm>
          <a:prstGeom prst="rect">
            <a:avLst/>
          </a:prstGeom>
          <a:noFill/>
        </p:spPr>
        <p:txBody>
          <a:bodyPr wrap="square" rtlCol="0">
            <a:spAutoFit/>
          </a:bodyPr>
          <a:lstStyle/>
          <a:p>
            <a:pPr algn="ctr">
              <a:lnSpc>
                <a:spcPct val="120000"/>
              </a:lnSpc>
            </a:pPr>
            <a:r>
              <a:rPr kumimoji="1" lang="zh-CN" altLang="en-US" sz="1400" dirty="0">
                <a:latin typeface="微软雅黑" panose="020B0503020204020204" pitchFamily="34" charset="-122"/>
                <a:ea typeface="微软雅黑" panose="020B0503020204020204" pitchFamily="34" charset="-122"/>
              </a:rPr>
              <a:t>华为手机与</a:t>
            </a:r>
            <a:r>
              <a:rPr kumimoji="1" lang="en-US" altLang="zh-CN" sz="1400" dirty="0">
                <a:latin typeface="微软雅黑" panose="020B0503020204020204" pitchFamily="34" charset="-122"/>
                <a:ea typeface="微软雅黑" panose="020B0503020204020204" pitchFamily="34" charset="-122"/>
              </a:rPr>
              <a:t>IMS</a:t>
            </a:r>
            <a:r>
              <a:rPr kumimoji="1" lang="zh-CN" altLang="en-US" sz="1400" dirty="0">
                <a:latin typeface="微软雅黑" panose="020B0503020204020204" pitchFamily="34" charset="-122"/>
                <a:ea typeface="微软雅黑" panose="020B0503020204020204" pitchFamily="34" charset="-122"/>
              </a:rPr>
              <a:t>（天下秀）合作，通过数百位科技、数码类红人进行产品测评，让多年轻用户了解产品特点</a:t>
            </a:r>
            <a:endParaRPr kumimoji="1" lang="zh-CN" altLang="en-US" sz="1400" dirty="0">
              <a:latin typeface="微软雅黑" panose="020B0503020204020204" pitchFamily="34" charset="-122"/>
              <a:ea typeface="微软雅黑" panose="020B0503020204020204" pitchFamily="34" charset="-122"/>
            </a:endParaRPr>
          </a:p>
        </p:txBody>
      </p:sp>
      <p:sp>
        <p:nvSpPr>
          <p:cNvPr id="7" name="文本框 6"/>
          <p:cNvSpPr txBox="1"/>
          <p:nvPr/>
        </p:nvSpPr>
        <p:spPr>
          <a:xfrm>
            <a:off x="4514847" y="4753162"/>
            <a:ext cx="3168650" cy="846001"/>
          </a:xfrm>
          <a:prstGeom prst="rect">
            <a:avLst/>
          </a:prstGeom>
          <a:noFill/>
        </p:spPr>
        <p:txBody>
          <a:bodyPr wrap="square" rtlCol="0">
            <a:spAutoFit/>
          </a:bodyPr>
          <a:lstStyle/>
          <a:p>
            <a:pPr algn="ctr">
              <a:lnSpc>
                <a:spcPct val="120000"/>
              </a:lnSpc>
            </a:pPr>
            <a:r>
              <a:rPr kumimoji="1" lang="zh-CN" altLang="en-US" sz="1400" dirty="0">
                <a:latin typeface="微软雅黑" panose="020B0503020204020204" pitchFamily="34" charset="-122"/>
                <a:ea typeface="微软雅黑" panose="020B0503020204020204" pitchFamily="34" charset="-122"/>
              </a:rPr>
              <a:t>元气森林与</a:t>
            </a:r>
            <a:r>
              <a:rPr kumimoji="1" lang="en-US" altLang="zh-CN" sz="1400" dirty="0">
                <a:latin typeface="微软雅黑" panose="020B0503020204020204" pitchFamily="34" charset="-122"/>
                <a:ea typeface="微软雅黑" panose="020B0503020204020204" pitchFamily="34" charset="-122"/>
              </a:rPr>
              <a:t>IMS</a:t>
            </a:r>
            <a:r>
              <a:rPr kumimoji="1" lang="zh-CN" altLang="en-US" sz="1400" dirty="0">
                <a:latin typeface="微软雅黑" panose="020B0503020204020204" pitchFamily="34" charset="-122"/>
                <a:ea typeface="微软雅黑" panose="020B0503020204020204" pitchFamily="34" charset="-122"/>
              </a:rPr>
              <a:t>（天下秀）合作，通过红人种草、晒单等方式，在</a:t>
            </a:r>
            <a:r>
              <a:rPr kumimoji="1" lang="en-US" altLang="zh-CN" sz="1400" dirty="0">
                <a:latin typeface="微软雅黑" panose="020B0503020204020204" pitchFamily="34" charset="-122"/>
                <a:ea typeface="微软雅黑" panose="020B0503020204020204" pitchFamily="34" charset="-122"/>
              </a:rPr>
              <a:t>5</a:t>
            </a:r>
            <a:r>
              <a:rPr kumimoji="1" lang="zh-CN" altLang="en-US" sz="1400" dirty="0">
                <a:latin typeface="微软雅黑" panose="020B0503020204020204" pitchFamily="34" charset="-122"/>
                <a:ea typeface="微软雅黑" panose="020B0503020204020204" pitchFamily="34" charset="-122"/>
              </a:rPr>
              <a:t>年时间内完成了新品牌的崛起</a:t>
            </a:r>
            <a:endParaRPr kumimoji="1" lang="zh-CN" altLang="en-US" sz="1400" dirty="0">
              <a:latin typeface="微软雅黑" panose="020B0503020204020204" pitchFamily="34" charset="-122"/>
              <a:ea typeface="微软雅黑" panose="020B0503020204020204" pitchFamily="34" charset="-122"/>
            </a:endParaRPr>
          </a:p>
        </p:txBody>
      </p:sp>
      <p:sp>
        <p:nvSpPr>
          <p:cNvPr id="8" name="文本框 7"/>
          <p:cNvSpPr txBox="1"/>
          <p:nvPr/>
        </p:nvSpPr>
        <p:spPr>
          <a:xfrm>
            <a:off x="8146788" y="4753162"/>
            <a:ext cx="3523697" cy="1104533"/>
          </a:xfrm>
          <a:prstGeom prst="rect">
            <a:avLst/>
          </a:prstGeom>
          <a:noFill/>
        </p:spPr>
        <p:txBody>
          <a:bodyPr wrap="square" rtlCol="0">
            <a:spAutoFit/>
          </a:bodyPr>
          <a:lstStyle/>
          <a:p>
            <a:pPr algn="ctr">
              <a:lnSpc>
                <a:spcPct val="120000"/>
              </a:lnSpc>
            </a:pPr>
            <a:r>
              <a:rPr kumimoji="1" lang="zh-CN" altLang="en-US" sz="1400" dirty="0">
                <a:latin typeface="微软雅黑" panose="020B0503020204020204" pitchFamily="34" charset="-122"/>
                <a:ea typeface="微软雅黑" panose="020B0503020204020204" pitchFamily="34" charset="-122"/>
              </a:rPr>
              <a:t>云南风味美食品牌“黄翠仙”，通过美食类、母婴类红人试吃、测评等，将油乳腐、小蚕豆等，从地方小吃走向全国人民的餐桌</a:t>
            </a:r>
            <a:endParaRPr kumimoji="1" lang="zh-CN" altLang="en-US" sz="1400" dirty="0">
              <a:latin typeface="微软雅黑" panose="020B0503020204020204" pitchFamily="34" charset="-122"/>
              <a:ea typeface="微软雅黑" panose="020B0503020204020204" pitchFamily="34" charset="-122"/>
            </a:endParaRPr>
          </a:p>
        </p:txBody>
      </p:sp>
      <p:sp>
        <p:nvSpPr>
          <p:cNvPr id="9" name="文本框 8"/>
          <p:cNvSpPr txBox="1"/>
          <p:nvPr/>
        </p:nvSpPr>
        <p:spPr>
          <a:xfrm>
            <a:off x="1972489" y="4117857"/>
            <a:ext cx="2031325" cy="646331"/>
          </a:xfrm>
          <a:prstGeom prst="rect">
            <a:avLst/>
          </a:prstGeom>
          <a:noFill/>
        </p:spPr>
        <p:txBody>
          <a:bodyPr wrap="none" rtlCol="0">
            <a:spAutoFit/>
          </a:bodyPr>
          <a:lstStyle>
            <a:lvl1pPr>
              <a:defRPr kumimoji="1" sz="7200" b="1">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sz="3600" dirty="0"/>
              <a:t>大型品牌</a:t>
            </a:r>
            <a:endParaRPr lang="zh-CN" altLang="en-US" sz="3600" dirty="0"/>
          </a:p>
        </p:txBody>
      </p:sp>
      <p:sp>
        <p:nvSpPr>
          <p:cNvPr id="10" name="文本框 9"/>
          <p:cNvSpPr txBox="1"/>
          <p:nvPr/>
        </p:nvSpPr>
        <p:spPr>
          <a:xfrm>
            <a:off x="5363256" y="4109469"/>
            <a:ext cx="2492990" cy="646331"/>
          </a:xfrm>
          <a:prstGeom prst="rect">
            <a:avLst/>
          </a:prstGeom>
          <a:noFill/>
        </p:spPr>
        <p:txBody>
          <a:bodyPr wrap="none" rtlCol="0">
            <a:spAutoFit/>
          </a:bodyPr>
          <a:lstStyle/>
          <a:p>
            <a:pPr algn="l"/>
            <a:r>
              <a:rPr kumimoji="1" lang="zh-CN" altLang="en-US" sz="36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新消费品牌</a:t>
            </a:r>
            <a:endParaRPr kumimoji="1" lang="zh-CN" altLang="en-US" sz="36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11" name="文本框 10"/>
          <p:cNvSpPr txBox="1"/>
          <p:nvPr/>
        </p:nvSpPr>
        <p:spPr>
          <a:xfrm>
            <a:off x="9550087" y="4117856"/>
            <a:ext cx="2031325" cy="646331"/>
          </a:xfrm>
          <a:prstGeom prst="rect">
            <a:avLst/>
          </a:prstGeom>
          <a:noFill/>
        </p:spPr>
        <p:txBody>
          <a:bodyPr wrap="none" rtlCol="0">
            <a:spAutoFit/>
          </a:bodyPr>
          <a:lstStyle>
            <a:lvl1pPr>
              <a:defRPr kumimoji="1" sz="7200" b="1">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sz="3600" dirty="0"/>
              <a:t>农副产品</a:t>
            </a:r>
            <a:endParaRPr lang="zh-CN" altLang="en-US" sz="3600" dirty="0"/>
          </a:p>
        </p:txBody>
      </p:sp>
      <p:pic>
        <p:nvPicPr>
          <p:cNvPr id="12" name="图片 11" descr="IMS新logo(加股票代码）-01"/>
          <p:cNvPicPr>
            <a:picLocks noChangeAspect="1"/>
          </p:cNvPicPr>
          <p:nvPr/>
        </p:nvPicPr>
        <p:blipFill>
          <a:blip r:embed="rId4" cstate="screen"/>
          <a:stretch>
            <a:fillRect/>
          </a:stretch>
        </p:blipFill>
        <p:spPr>
          <a:xfrm>
            <a:off x="10347960" y="392430"/>
            <a:ext cx="1482725" cy="705485"/>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三角形 1"/>
          <p:cNvSpPr/>
          <p:nvPr/>
        </p:nvSpPr>
        <p:spPr>
          <a:xfrm rot="10800000">
            <a:off x="8435552" y="5445841"/>
            <a:ext cx="555659" cy="453768"/>
          </a:xfrm>
          <a:prstGeom prst="triangle">
            <a:avLst/>
          </a:prstGeom>
          <a:solidFill>
            <a:srgbClr val="F6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solidFill>
                <a:schemeClr val="tx1"/>
              </a:solidFill>
              <a:latin typeface="微软雅黑" panose="020B0503020204020204" pitchFamily="34" charset="-122"/>
              <a:ea typeface="微软雅黑" panose="020B0503020204020204" pitchFamily="34" charset="-122"/>
            </a:endParaRPr>
          </a:p>
        </p:txBody>
      </p:sp>
      <p:sp>
        <p:nvSpPr>
          <p:cNvPr id="3" name="同侧圆角矩形 2"/>
          <p:cNvSpPr/>
          <p:nvPr/>
        </p:nvSpPr>
        <p:spPr>
          <a:xfrm>
            <a:off x="8237012" y="3059833"/>
            <a:ext cx="3497172" cy="2573237"/>
          </a:xfrm>
          <a:prstGeom prst="round2SameRect">
            <a:avLst>
              <a:gd name="adj1" fmla="val 9052"/>
              <a:gd name="adj2" fmla="val 0"/>
            </a:avLst>
          </a:prstGeom>
          <a:solidFill>
            <a:srgbClr val="F6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solidFill>
                <a:schemeClr val="tx1"/>
              </a:solidFill>
              <a:latin typeface="微软雅黑" panose="020B0503020204020204" pitchFamily="34" charset="-122"/>
              <a:ea typeface="微软雅黑" panose="020B0503020204020204" pitchFamily="34" charset="-122"/>
            </a:endParaRPr>
          </a:p>
        </p:txBody>
      </p:sp>
      <p:sp>
        <p:nvSpPr>
          <p:cNvPr id="4" name="三角形 3"/>
          <p:cNvSpPr/>
          <p:nvPr/>
        </p:nvSpPr>
        <p:spPr>
          <a:xfrm rot="10800000">
            <a:off x="4545952" y="5435528"/>
            <a:ext cx="555659" cy="453768"/>
          </a:xfrm>
          <a:prstGeom prst="triangle">
            <a:avLst/>
          </a:prstGeom>
          <a:solidFill>
            <a:srgbClr val="F6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solidFill>
                <a:schemeClr val="tx1"/>
              </a:solidFill>
              <a:latin typeface="微软雅黑" panose="020B0503020204020204" pitchFamily="34" charset="-122"/>
              <a:ea typeface="微软雅黑" panose="020B0503020204020204" pitchFamily="34" charset="-122"/>
            </a:endParaRPr>
          </a:p>
        </p:txBody>
      </p:sp>
      <p:sp>
        <p:nvSpPr>
          <p:cNvPr id="5" name="同侧圆角矩形 4"/>
          <p:cNvSpPr/>
          <p:nvPr/>
        </p:nvSpPr>
        <p:spPr>
          <a:xfrm>
            <a:off x="4347412" y="3072510"/>
            <a:ext cx="3497172" cy="2550247"/>
          </a:xfrm>
          <a:prstGeom prst="round2SameRect">
            <a:avLst>
              <a:gd name="adj1" fmla="val 6514"/>
              <a:gd name="adj2" fmla="val 0"/>
            </a:avLst>
          </a:prstGeom>
          <a:solidFill>
            <a:srgbClr val="F6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solidFill>
                <a:schemeClr val="tx1"/>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433048" y="3049520"/>
            <a:ext cx="3497172" cy="2839776"/>
            <a:chOff x="1160145" y="5277687"/>
            <a:chExt cx="6994344" cy="5679552"/>
          </a:xfrm>
        </p:grpSpPr>
        <p:sp>
          <p:nvSpPr>
            <p:cNvPr id="7" name="三角形 6"/>
            <p:cNvSpPr/>
            <p:nvPr/>
          </p:nvSpPr>
          <p:spPr>
            <a:xfrm rot="10800000">
              <a:off x="1557225" y="10049703"/>
              <a:ext cx="1111317" cy="907536"/>
            </a:xfrm>
            <a:prstGeom prst="triangle">
              <a:avLst/>
            </a:prstGeom>
            <a:solidFill>
              <a:srgbClr val="F6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solidFill>
                  <a:schemeClr val="tx1"/>
                </a:solidFill>
                <a:latin typeface="微软雅黑" panose="020B0503020204020204" pitchFamily="34" charset="-122"/>
                <a:ea typeface="微软雅黑" panose="020B0503020204020204" pitchFamily="34" charset="-122"/>
              </a:endParaRPr>
            </a:p>
          </p:txBody>
        </p:sp>
        <p:sp>
          <p:nvSpPr>
            <p:cNvPr id="8" name="同侧圆角矩形 7"/>
            <p:cNvSpPr/>
            <p:nvPr/>
          </p:nvSpPr>
          <p:spPr>
            <a:xfrm>
              <a:off x="1160145" y="5277687"/>
              <a:ext cx="6994344" cy="5146473"/>
            </a:xfrm>
            <a:prstGeom prst="round2SameRect">
              <a:avLst>
                <a:gd name="adj1" fmla="val 8545"/>
                <a:gd name="adj2" fmla="val 0"/>
              </a:avLst>
            </a:prstGeom>
            <a:solidFill>
              <a:srgbClr val="F6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solidFill>
                  <a:schemeClr val="tx1"/>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749098" y="3356756"/>
            <a:ext cx="1407505" cy="1007616"/>
            <a:chOff x="-15127640" y="2402333"/>
            <a:chExt cx="2960678" cy="2119514"/>
          </a:xfrm>
        </p:grpSpPr>
        <p:pic>
          <p:nvPicPr>
            <p:cNvPr id="10" name="图片 9" descr="56ef3628638551c2c464d51df5dd480"/>
            <p:cNvPicPr>
              <a:picLocks noChangeAspect="1"/>
            </p:cNvPicPr>
            <p:nvPr/>
          </p:nvPicPr>
          <p:blipFill rotWithShape="1">
            <a:blip r:embed="rId1" cstate="screen"/>
            <a:srcRect/>
            <a:stretch>
              <a:fillRect/>
            </a:stretch>
          </p:blipFill>
          <p:spPr>
            <a:xfrm>
              <a:off x="-15127640" y="2402333"/>
              <a:ext cx="1473348" cy="2119514"/>
            </a:xfrm>
            <a:prstGeom prst="rect">
              <a:avLst/>
            </a:prstGeom>
          </p:spPr>
        </p:pic>
        <p:pic>
          <p:nvPicPr>
            <p:cNvPr id="11" name="图片 10" descr="d762eea486ff1f8940ba9fbdb9f1c8a"/>
            <p:cNvPicPr>
              <a:picLocks noChangeAspect="1"/>
            </p:cNvPicPr>
            <p:nvPr/>
          </p:nvPicPr>
          <p:blipFill rotWithShape="1">
            <a:blip r:embed="rId2" cstate="screen"/>
            <a:srcRect t="-728"/>
            <a:stretch>
              <a:fillRect/>
            </a:stretch>
          </p:blipFill>
          <p:spPr>
            <a:xfrm>
              <a:off x="-13621902" y="2402333"/>
              <a:ext cx="1454940" cy="2081818"/>
            </a:xfrm>
            <a:prstGeom prst="rect">
              <a:avLst/>
            </a:prstGeom>
          </p:spPr>
        </p:pic>
      </p:grpSp>
      <p:sp>
        <p:nvSpPr>
          <p:cNvPr id="12" name="矩形 11"/>
          <p:cNvSpPr/>
          <p:nvPr/>
        </p:nvSpPr>
        <p:spPr>
          <a:xfrm>
            <a:off x="511319" y="4437398"/>
            <a:ext cx="3348900" cy="1101392"/>
          </a:xfrm>
          <a:prstGeom prst="rect">
            <a:avLst/>
          </a:prstGeom>
        </p:spPr>
        <p:txBody>
          <a:bodyPr wrap="square">
            <a:spAutoFit/>
          </a:bodyPr>
          <a:lstStyle/>
          <a:p>
            <a:pPr>
              <a:lnSpc>
                <a:spcPct val="120000"/>
              </a:lnSpc>
            </a:pPr>
            <a:r>
              <a:rPr kumimoji="1" lang="zh-CN" altLang="en-US" sz="1200" dirty="0">
                <a:latin typeface="微软雅黑" panose="020B0503020204020204" pitchFamily="34" charset="-122"/>
                <a:ea typeface="微软雅黑" panose="020B0503020204020204" pitchFamily="34" charset="-122"/>
              </a:rPr>
              <a:t>针对饼干垂直细分领域，分析销售数据及口碑数据选出具有爆品潜质单品，通过精准达人种草带货</a:t>
            </a:r>
            <a:r>
              <a:rPr kumimoji="1" lang="en-US" altLang="zh-CN" sz="1200" dirty="0">
                <a:latin typeface="微软雅黑" panose="020B0503020204020204" pitchFamily="34" charset="-122"/>
                <a:ea typeface="微软雅黑" panose="020B0503020204020204" pitchFamily="34" charset="-122"/>
              </a:rPr>
              <a:t>+</a:t>
            </a:r>
            <a:r>
              <a:rPr kumimoji="1" lang="zh-CN" altLang="en-US" sz="1200" dirty="0">
                <a:latin typeface="微软雅黑" panose="020B0503020204020204" pitchFamily="34" charset="-122"/>
                <a:ea typeface="微软雅黑" panose="020B0503020204020204" pitchFamily="34" charset="-122"/>
              </a:rPr>
              <a:t>自有主播品牌店播的方式打造</a:t>
            </a:r>
            <a:r>
              <a:rPr kumimoji="1" lang="zh-CN" altLang="en-US" sz="1600" dirty="0">
                <a:latin typeface="微软雅黑" panose="020B0503020204020204" pitchFamily="34" charset="-122"/>
                <a:ea typeface="微软雅黑" panose="020B0503020204020204" pitchFamily="34" charset="-122"/>
              </a:rPr>
              <a:t>销量超</a:t>
            </a:r>
            <a:r>
              <a:rPr kumimoji="1" lang="en-US" altLang="zh-CN" sz="1600" dirty="0">
                <a:latin typeface="微软雅黑" panose="020B0503020204020204" pitchFamily="34" charset="-122"/>
                <a:ea typeface="微软雅黑" panose="020B0503020204020204" pitchFamily="34" charset="-122"/>
              </a:rPr>
              <a:t>300</a:t>
            </a:r>
            <a:r>
              <a:rPr kumimoji="1" lang="zh-CN" altLang="en-US" sz="1600" dirty="0">
                <a:latin typeface="微软雅黑" panose="020B0503020204020204" pitchFamily="34" charset="-122"/>
                <a:ea typeface="微软雅黑" panose="020B0503020204020204" pitchFamily="34" charset="-122"/>
              </a:rPr>
              <a:t>万</a:t>
            </a:r>
            <a:r>
              <a:rPr kumimoji="1" lang="zh-CN" altLang="en-US" sz="1200" dirty="0">
                <a:latin typeface="微软雅黑" panose="020B0503020204020204" pitchFamily="34" charset="-122"/>
                <a:ea typeface="微软雅黑" panose="020B0503020204020204" pitchFamily="34" charset="-122"/>
              </a:rPr>
              <a:t>的</a:t>
            </a:r>
            <a:r>
              <a:rPr kumimoji="1" lang="zh-CN" altLang="en-US" sz="1600" dirty="0">
                <a:latin typeface="微软雅黑" panose="020B0503020204020204" pitchFamily="34" charset="-122"/>
                <a:ea typeface="微软雅黑" panose="020B0503020204020204" pitchFamily="34" charset="-122"/>
              </a:rPr>
              <a:t>超级爆款单品</a:t>
            </a:r>
            <a:r>
              <a:rPr kumimoji="1" lang="zh-CN" altLang="en-US" sz="1200" dirty="0">
                <a:latin typeface="微软雅黑" panose="020B0503020204020204" pitchFamily="34" charset="-122"/>
                <a:ea typeface="微软雅黑" panose="020B0503020204020204" pitchFamily="34" charset="-122"/>
              </a:rPr>
              <a:t>岩烧芝士饼干 </a:t>
            </a:r>
            <a:r>
              <a:rPr kumimoji="1" lang="zh-CN" altLang="en-US" sz="1400" dirty="0">
                <a:latin typeface="微软雅黑" panose="020B0503020204020204" pitchFamily="34" charset="-122"/>
                <a:ea typeface="微软雅黑" panose="020B0503020204020204" pitchFamily="34" charset="-122"/>
              </a:rPr>
              <a:t>。</a:t>
            </a:r>
            <a:endParaRPr kumimoji="1" lang="zh-CN" altLang="en-US" sz="1200" dirty="0">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rotWithShape="1">
          <a:blip r:embed="rId3" cstate="screen"/>
          <a:srcRect/>
          <a:stretch>
            <a:fillRect/>
          </a:stretch>
        </p:blipFill>
        <p:spPr>
          <a:xfrm>
            <a:off x="2246654" y="3397940"/>
            <a:ext cx="838017" cy="951052"/>
          </a:xfrm>
          <a:prstGeom prst="rect">
            <a:avLst/>
          </a:prstGeom>
        </p:spPr>
      </p:pic>
      <p:sp>
        <p:nvSpPr>
          <p:cNvPr id="14" name="Object 18013"/>
          <p:cNvSpPr txBox="1"/>
          <p:nvPr/>
        </p:nvSpPr>
        <p:spPr>
          <a:xfrm>
            <a:off x="5635808" y="2636913"/>
            <a:ext cx="3328010" cy="698500"/>
          </a:xfrm>
          <a:prstGeom prst="rect">
            <a:avLst/>
          </a:prstGeom>
        </p:spPr>
        <p:txBody>
          <a:bodyPr vert="horz" rtlCol="0" anchor="t" anchorCtr="0">
            <a:noAutofit/>
          </a:bodyPr>
          <a:lstStyle/>
          <a:p>
            <a:pPr algn="l"/>
            <a:r>
              <a:rPr lang="zh-CN" altLang="en-US" sz="2400" b="1" dirty="0">
                <a:latin typeface="微软雅黑" panose="020B0503020204020204" pitchFamily="34" charset="-122"/>
                <a:ea typeface="微软雅黑" panose="020B0503020204020204" pitchFamily="34" charset="-122"/>
              </a:rPr>
              <a:t>红人自播分销</a:t>
            </a:r>
            <a:endParaRPr lang="zh-CN" altLang="en-US" sz="525" dirty="0">
              <a:latin typeface="微软雅黑" panose="020B0503020204020204" pitchFamily="34" charset="-122"/>
              <a:ea typeface="微软雅黑" panose="020B0503020204020204" pitchFamily="34" charset="-122"/>
            </a:endParaRPr>
          </a:p>
        </p:txBody>
      </p:sp>
      <p:pic>
        <p:nvPicPr>
          <p:cNvPr id="15" name="image 1809"/>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Lst>
          </a:blip>
          <a:srcRect/>
          <a:stretch>
            <a:fillRect/>
          </a:stretch>
        </p:blipFill>
        <p:spPr>
          <a:xfrm>
            <a:off x="573097" y="2580101"/>
            <a:ext cx="1187919" cy="438150"/>
          </a:xfrm>
          <a:prstGeom prst="rect">
            <a:avLst/>
          </a:prstGeom>
        </p:spPr>
      </p:pic>
      <p:grpSp>
        <p:nvGrpSpPr>
          <p:cNvPr id="16" name="组合 15"/>
          <p:cNvGrpSpPr/>
          <p:nvPr/>
        </p:nvGrpSpPr>
        <p:grpSpPr>
          <a:xfrm>
            <a:off x="6108783" y="3270581"/>
            <a:ext cx="1267972" cy="1031957"/>
            <a:chOff x="6581302" y="5426609"/>
            <a:chExt cx="4445205" cy="3617791"/>
          </a:xfrm>
        </p:grpSpPr>
        <p:sp>
          <p:nvSpPr>
            <p:cNvPr id="17" name="文本框 16"/>
            <p:cNvSpPr txBox="1"/>
            <p:nvPr/>
          </p:nvSpPr>
          <p:spPr>
            <a:xfrm>
              <a:off x="8760626" y="6777177"/>
              <a:ext cx="2265881" cy="971091"/>
            </a:xfrm>
            <a:prstGeom prst="rect">
              <a:avLst/>
            </a:prstGeom>
            <a:noFill/>
          </p:spPr>
          <p:txBody>
            <a:bodyPr wrap="none" rtlCol="0">
              <a:spAutoFit/>
            </a:bodyPr>
            <a:lstStyle/>
            <a:p>
              <a:pPr lvl="0" algn="l">
                <a:buClrTx/>
                <a:buSzTx/>
                <a:buFontTx/>
              </a:pPr>
              <a:r>
                <a:rPr kumimoji="1"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rPr>
                <a:t>李佳琦</a:t>
              </a:r>
              <a:endParaRPr kumimoji="1"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文本框 17"/>
            <p:cNvSpPr txBox="1"/>
            <p:nvPr/>
          </p:nvSpPr>
          <p:spPr>
            <a:xfrm>
              <a:off x="6630838" y="7533815"/>
              <a:ext cx="4367665" cy="1510585"/>
            </a:xfrm>
            <a:prstGeom prst="rect">
              <a:avLst/>
            </a:prstGeom>
            <a:noFill/>
          </p:spPr>
          <p:txBody>
            <a:bodyPr wrap="none" rtlCol="0">
              <a:spAutoFit/>
            </a:bodyPr>
            <a:lstStyle/>
            <a:p>
              <a:pPr algn="ctr"/>
              <a:r>
                <a:rPr kumimoji="1" lang="en-US" altLang="zh-CN" sz="1600" dirty="0">
                  <a:latin typeface="微软雅黑" panose="020B0503020204020204" pitchFamily="34" charset="-122"/>
                  <a:ea typeface="微软雅黑" panose="020B0503020204020204" pitchFamily="34" charset="-122"/>
                  <a:cs typeface="微软雅黑" panose="020B0503020204020204" pitchFamily="34" charset="-122"/>
                </a:rPr>
                <a:t>252.42</a:t>
              </a:r>
              <a:r>
                <a:rPr kumimoji="1" lang="zh-CN" altLang="en-US" sz="1600" dirty="0">
                  <a:latin typeface="微软雅黑" panose="020B0503020204020204" pitchFamily="34" charset="-122"/>
                  <a:ea typeface="微软雅黑" panose="020B0503020204020204" pitchFamily="34" charset="-122"/>
                  <a:cs typeface="微软雅黑" panose="020B0503020204020204" pitchFamily="34" charset="-122"/>
                </a:rPr>
                <a:t>亿元</a:t>
              </a:r>
              <a:endParaRPr kumimoji="1"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algn="ctr"/>
              <a:r>
                <a:rPr kumimoji="1" lang="en-US" altLang="zh-CN" sz="600" dirty="0">
                  <a:latin typeface="微软雅黑" panose="020B0503020204020204" pitchFamily="34" charset="-122"/>
                  <a:ea typeface="微软雅黑" panose="020B0503020204020204" pitchFamily="34" charset="-122"/>
                  <a:cs typeface="微软雅黑" panose="020B0503020204020204" pitchFamily="34" charset="-122"/>
                </a:rPr>
                <a:t>2020</a:t>
              </a:r>
              <a:r>
                <a:rPr kumimoji="1" lang="zh-CN" altLang="en-US" sz="600" dirty="0">
                  <a:latin typeface="微软雅黑" panose="020B0503020204020204" pitchFamily="34" charset="-122"/>
                  <a:ea typeface="微软雅黑" panose="020B0503020204020204" pitchFamily="34" charset="-122"/>
                  <a:cs typeface="微软雅黑" panose="020B0503020204020204" pitchFamily="34" charset="-122"/>
                </a:rPr>
                <a:t>年个人带货销售总额</a:t>
              </a:r>
              <a:endParaRPr kumimoji="1" lang="en-US" altLang="zh-CN" sz="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9" name="图片 18" descr="C:\Users\wpy\Desktop\北海红人图\李佳琦.jpg李佳琦"/>
            <p:cNvPicPr>
              <a:picLocks noChangeAspect="1"/>
            </p:cNvPicPr>
            <p:nvPr/>
          </p:nvPicPr>
          <p:blipFill rotWithShape="1">
            <a:blip r:embed="rId6" cstate="screen"/>
            <a:srcRect/>
            <a:stretch>
              <a:fillRect/>
            </a:stretch>
          </p:blipFill>
          <p:spPr>
            <a:xfrm>
              <a:off x="6581302" y="5426609"/>
              <a:ext cx="2159635" cy="2160001"/>
            </a:xfrm>
            <a:prstGeom prst="ellipse">
              <a:avLst/>
            </a:prstGeom>
          </p:spPr>
        </p:pic>
      </p:grpSp>
      <p:grpSp>
        <p:nvGrpSpPr>
          <p:cNvPr id="20" name="组合 19"/>
          <p:cNvGrpSpPr/>
          <p:nvPr/>
        </p:nvGrpSpPr>
        <p:grpSpPr>
          <a:xfrm>
            <a:off x="4588162" y="3325921"/>
            <a:ext cx="1288356" cy="1010221"/>
            <a:chOff x="589014" y="5374003"/>
            <a:chExt cx="4802726" cy="3765896"/>
          </a:xfrm>
        </p:grpSpPr>
        <p:sp>
          <p:nvSpPr>
            <p:cNvPr id="21" name="文本框 20"/>
            <p:cNvSpPr txBox="1"/>
            <p:nvPr/>
          </p:nvSpPr>
          <p:spPr>
            <a:xfrm>
              <a:off x="2856862" y="6777353"/>
              <a:ext cx="2534878" cy="917861"/>
            </a:xfrm>
            <a:prstGeom prst="rect">
              <a:avLst/>
            </a:prstGeom>
            <a:noFill/>
          </p:spPr>
          <p:txBody>
            <a:bodyPr wrap="none" rtlCol="0">
              <a:spAutoFit/>
            </a:bodyPr>
            <a:lstStyle/>
            <a:p>
              <a:r>
                <a:rPr kumimoji="1" lang="zh-CN" altLang="en-US" sz="1000" dirty="0">
                  <a:latin typeface="微软雅黑" panose="020B0503020204020204" pitchFamily="34" charset="-122"/>
                  <a:ea typeface="微软雅黑" panose="020B0503020204020204" pitchFamily="34" charset="-122"/>
                  <a:cs typeface="微软雅黑" panose="020B0503020204020204" pitchFamily="34" charset="-122"/>
                </a:rPr>
                <a:t>薇娅</a:t>
              </a:r>
              <a:r>
                <a:rPr kumimoji="1" lang="en-US" altLang="zh-CN" sz="1000" dirty="0" err="1">
                  <a:latin typeface="微软雅黑" panose="020B0503020204020204" pitchFamily="34" charset="-122"/>
                  <a:ea typeface="微软雅黑" panose="020B0503020204020204" pitchFamily="34" charset="-122"/>
                  <a:cs typeface="微软雅黑" panose="020B0503020204020204" pitchFamily="34" charset="-122"/>
                </a:rPr>
                <a:t>viya</a:t>
              </a:r>
              <a:endParaRPr kumimoji="1"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文本框 21"/>
            <p:cNvSpPr txBox="1"/>
            <p:nvPr/>
          </p:nvSpPr>
          <p:spPr>
            <a:xfrm>
              <a:off x="589014" y="7533641"/>
              <a:ext cx="4644287" cy="1606258"/>
            </a:xfrm>
            <a:prstGeom prst="rect">
              <a:avLst/>
            </a:prstGeom>
            <a:noFill/>
          </p:spPr>
          <p:txBody>
            <a:bodyPr wrap="none" rtlCol="0">
              <a:spAutoFit/>
            </a:bodyPr>
            <a:lstStyle/>
            <a:p>
              <a:pPr algn="ctr"/>
              <a:r>
                <a:rPr kumimoji="1" lang="en-US" altLang="zh-CN" sz="1600" dirty="0">
                  <a:latin typeface="微软雅黑" panose="020B0503020204020204" pitchFamily="34" charset="-122"/>
                  <a:ea typeface="微软雅黑" panose="020B0503020204020204" pitchFamily="34" charset="-122"/>
                  <a:cs typeface="微软雅黑" panose="020B0503020204020204" pitchFamily="34" charset="-122"/>
                </a:rPr>
                <a:t>386.88</a:t>
              </a:r>
              <a:r>
                <a:rPr kumimoji="1" lang="zh-CN" altLang="en-US" sz="1600" dirty="0">
                  <a:latin typeface="微软雅黑" panose="020B0503020204020204" pitchFamily="34" charset="-122"/>
                  <a:ea typeface="微软雅黑" panose="020B0503020204020204" pitchFamily="34" charset="-122"/>
                  <a:cs typeface="微软雅黑" panose="020B0503020204020204" pitchFamily="34" charset="-122"/>
                </a:rPr>
                <a:t>亿元</a:t>
              </a:r>
              <a:endParaRPr kumimoji="1"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algn="ctr"/>
              <a:r>
                <a:rPr kumimoji="1" lang="en-US" altLang="zh-CN" sz="600" dirty="0">
                  <a:latin typeface="微软雅黑" panose="020B0503020204020204" pitchFamily="34" charset="-122"/>
                  <a:ea typeface="微软雅黑" panose="020B0503020204020204" pitchFamily="34" charset="-122"/>
                  <a:cs typeface="微软雅黑" panose="020B0503020204020204" pitchFamily="34" charset="-122"/>
                </a:rPr>
                <a:t>2020</a:t>
              </a:r>
              <a:r>
                <a:rPr kumimoji="1" lang="zh-CN" altLang="en-US" sz="600" dirty="0">
                  <a:latin typeface="微软雅黑" panose="020B0503020204020204" pitchFamily="34" charset="-122"/>
                  <a:ea typeface="微软雅黑" panose="020B0503020204020204" pitchFamily="34" charset="-122"/>
                  <a:cs typeface="微软雅黑" panose="020B0503020204020204" pitchFamily="34" charset="-122"/>
                </a:rPr>
                <a:t>年个人带货销售总额</a:t>
              </a:r>
              <a:endParaRPr kumimoji="1" lang="en-US" altLang="zh-CN" sz="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3" name="图片 22"/>
            <p:cNvPicPr>
              <a:picLocks noChangeAspect="1"/>
            </p:cNvPicPr>
            <p:nvPr/>
          </p:nvPicPr>
          <p:blipFill rotWithShape="1">
            <a:blip r:embed="rId7" cstate="screen"/>
            <a:srcRect/>
            <a:stretch>
              <a:fillRect/>
            </a:stretch>
          </p:blipFill>
          <p:spPr>
            <a:xfrm>
              <a:off x="697228" y="5374003"/>
              <a:ext cx="2301540" cy="2301540"/>
            </a:xfrm>
            <a:prstGeom prst="ellipse">
              <a:avLst/>
            </a:prstGeom>
          </p:spPr>
        </p:pic>
      </p:grpSp>
      <p:grpSp>
        <p:nvGrpSpPr>
          <p:cNvPr id="24" name="组合 23"/>
          <p:cNvGrpSpPr/>
          <p:nvPr/>
        </p:nvGrpSpPr>
        <p:grpSpPr>
          <a:xfrm>
            <a:off x="4573599" y="4383841"/>
            <a:ext cx="1254455" cy="1058156"/>
            <a:chOff x="11392962" y="5786446"/>
            <a:chExt cx="2508908" cy="2116310"/>
          </a:xfrm>
        </p:grpSpPr>
        <p:sp>
          <p:nvSpPr>
            <p:cNvPr id="25" name="文本框 24"/>
            <p:cNvSpPr txBox="1"/>
            <p:nvPr/>
          </p:nvSpPr>
          <p:spPr>
            <a:xfrm>
              <a:off x="12763097" y="6487174"/>
              <a:ext cx="1138773" cy="492442"/>
            </a:xfrm>
            <a:prstGeom prst="rect">
              <a:avLst/>
            </a:prstGeom>
            <a:noFill/>
          </p:spPr>
          <p:txBody>
            <a:bodyPr wrap="none" rtlCol="0">
              <a:spAutoFit/>
            </a:bodyPr>
            <a:lstStyle/>
            <a:p>
              <a:r>
                <a:rPr kumimoji="1" lang="zh-CN" altLang="en-US" sz="1000" dirty="0">
                  <a:latin typeface="微软雅黑" panose="020B0503020204020204" pitchFamily="34" charset="-122"/>
                  <a:ea typeface="微软雅黑" panose="020B0503020204020204" pitchFamily="34" charset="-122"/>
                  <a:cs typeface="微软雅黑" panose="020B0503020204020204" pitchFamily="34" charset="-122"/>
                </a:rPr>
                <a:t>罗永浩</a:t>
              </a:r>
              <a:endParaRPr kumimoji="1" lang="zh-CN" altLang="en-US" sz="1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文本框 25"/>
            <p:cNvSpPr txBox="1"/>
            <p:nvPr/>
          </p:nvSpPr>
          <p:spPr>
            <a:xfrm>
              <a:off x="11392962" y="7040983"/>
              <a:ext cx="2491706" cy="861773"/>
            </a:xfrm>
            <a:prstGeom prst="rect">
              <a:avLst/>
            </a:prstGeom>
            <a:noFill/>
          </p:spPr>
          <p:txBody>
            <a:bodyPr wrap="none" rtlCol="0">
              <a:spAutoFit/>
            </a:bodyPr>
            <a:lstStyle/>
            <a:p>
              <a:pPr algn="ctr"/>
              <a:r>
                <a:rPr kumimoji="1" lang="en-US" altLang="zh-CN" sz="1600" dirty="0">
                  <a:latin typeface="微软雅黑" panose="020B0503020204020204" pitchFamily="34" charset="-122"/>
                  <a:ea typeface="微软雅黑" panose="020B0503020204020204" pitchFamily="34" charset="-122"/>
                  <a:cs typeface="微软雅黑" panose="020B0503020204020204" pitchFamily="34" charset="-122"/>
                </a:rPr>
                <a:t>20.367</a:t>
              </a:r>
              <a:r>
                <a:rPr kumimoji="1" lang="zh-CN" altLang="en-US" sz="1600" dirty="0">
                  <a:latin typeface="微软雅黑" panose="020B0503020204020204" pitchFamily="34" charset="-122"/>
                  <a:ea typeface="微软雅黑" panose="020B0503020204020204" pitchFamily="34" charset="-122"/>
                  <a:cs typeface="微软雅黑" panose="020B0503020204020204" pitchFamily="34" charset="-122"/>
                </a:rPr>
                <a:t>亿元</a:t>
              </a:r>
              <a:endParaRPr kumimoji="1"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algn="ctr"/>
              <a:r>
                <a:rPr kumimoji="1" lang="en-US" altLang="zh-CN" sz="600" dirty="0">
                  <a:latin typeface="微软雅黑" panose="020B0503020204020204" pitchFamily="34" charset="-122"/>
                  <a:ea typeface="微软雅黑" panose="020B0503020204020204" pitchFamily="34" charset="-122"/>
                  <a:cs typeface="微软雅黑" panose="020B0503020204020204" pitchFamily="34" charset="-122"/>
                </a:rPr>
                <a:t>2020</a:t>
              </a:r>
              <a:r>
                <a:rPr kumimoji="1" lang="zh-CN" altLang="en-US" sz="600" dirty="0">
                  <a:latin typeface="微软雅黑" panose="020B0503020204020204" pitchFamily="34" charset="-122"/>
                  <a:ea typeface="微软雅黑" panose="020B0503020204020204" pitchFamily="34" charset="-122"/>
                  <a:cs typeface="微软雅黑" panose="020B0503020204020204" pitchFamily="34" charset="-122"/>
                </a:rPr>
                <a:t>年个人带货销售总额</a:t>
              </a:r>
              <a:endParaRPr kumimoji="1" lang="en-US" altLang="zh-CN" sz="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7" name="图片 26" descr="罗永浩"/>
            <p:cNvPicPr>
              <a:picLocks noChangeAspect="1"/>
            </p:cNvPicPr>
            <p:nvPr/>
          </p:nvPicPr>
          <p:blipFill>
            <a:blip r:embed="rId8" cstate="screen"/>
            <a:srcRect/>
            <a:stretch>
              <a:fillRect/>
            </a:stretch>
          </p:blipFill>
          <p:spPr>
            <a:xfrm>
              <a:off x="11586286" y="5786446"/>
              <a:ext cx="1193437" cy="1231200"/>
            </a:xfrm>
            <a:prstGeom prst="ellipse">
              <a:avLst/>
            </a:prstGeom>
          </p:spPr>
        </p:pic>
      </p:grpSp>
      <p:grpSp>
        <p:nvGrpSpPr>
          <p:cNvPr id="28" name="组合 27"/>
          <p:cNvGrpSpPr/>
          <p:nvPr/>
        </p:nvGrpSpPr>
        <p:grpSpPr>
          <a:xfrm>
            <a:off x="6073712" y="4336138"/>
            <a:ext cx="1508901" cy="1083465"/>
            <a:chOff x="18240438" y="5262229"/>
            <a:chExt cx="3017802" cy="2166929"/>
          </a:xfrm>
        </p:grpSpPr>
        <p:sp>
          <p:nvSpPr>
            <p:cNvPr id="29" name="文本框 28"/>
            <p:cNvSpPr txBox="1"/>
            <p:nvPr/>
          </p:nvSpPr>
          <p:spPr>
            <a:xfrm>
              <a:off x="19475058" y="6122519"/>
              <a:ext cx="1783182" cy="492442"/>
            </a:xfrm>
            <a:prstGeom prst="rect">
              <a:avLst/>
            </a:prstGeom>
            <a:noFill/>
          </p:spPr>
          <p:txBody>
            <a:bodyPr wrap="none" rtlCol="0">
              <a:spAutoFit/>
            </a:bodyPr>
            <a:lstStyle/>
            <a:p>
              <a:r>
                <a:rPr kumimoji="1" lang="zh-CN" altLang="en-US" sz="1000" dirty="0">
                  <a:latin typeface="微软雅黑" panose="020B0503020204020204" pitchFamily="34" charset="-122"/>
                  <a:ea typeface="微软雅黑" panose="020B0503020204020204" pitchFamily="34" charset="-122"/>
                  <a:cs typeface="微软雅黑" panose="020B0503020204020204" pitchFamily="34" charset="-122"/>
                </a:rPr>
                <a:t>雪梨</a:t>
              </a:r>
              <a:r>
                <a:rPr kumimoji="1" lang="en-US" altLang="zh-CN" sz="1000" dirty="0">
                  <a:latin typeface="微软雅黑" panose="020B0503020204020204" pitchFamily="34" charset="-122"/>
                  <a:ea typeface="微软雅黑" panose="020B0503020204020204" pitchFamily="34" charset="-122"/>
                  <a:cs typeface="微软雅黑" panose="020B0503020204020204" pitchFamily="34" charset="-122"/>
                </a:rPr>
                <a:t>_Cherie</a:t>
              </a:r>
              <a:endParaRPr kumimoji="1" lang="en-US" altLang="zh-CN" sz="1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文本框 29"/>
            <p:cNvSpPr txBox="1"/>
            <p:nvPr/>
          </p:nvSpPr>
          <p:spPr>
            <a:xfrm>
              <a:off x="18240438" y="6567384"/>
              <a:ext cx="2491708" cy="861774"/>
            </a:xfrm>
            <a:prstGeom prst="rect">
              <a:avLst/>
            </a:prstGeom>
            <a:noFill/>
          </p:spPr>
          <p:txBody>
            <a:bodyPr wrap="none" rtlCol="0">
              <a:spAutoFit/>
            </a:bodyPr>
            <a:lstStyle/>
            <a:p>
              <a:pPr algn="ctr"/>
              <a:r>
                <a:rPr kumimoji="1" lang="en-US" altLang="zh-CN" sz="1600" dirty="0">
                  <a:latin typeface="微软雅黑" panose="020B0503020204020204" pitchFamily="34" charset="-122"/>
                  <a:ea typeface="微软雅黑" panose="020B0503020204020204" pitchFamily="34" charset="-122"/>
                  <a:cs typeface="微软雅黑" panose="020B0503020204020204" pitchFamily="34" charset="-122"/>
                </a:rPr>
                <a:t>66.799</a:t>
              </a:r>
              <a:r>
                <a:rPr kumimoji="1" lang="zh-CN" altLang="en-US" sz="1600" dirty="0">
                  <a:latin typeface="微软雅黑" panose="020B0503020204020204" pitchFamily="34" charset="-122"/>
                  <a:ea typeface="微软雅黑" panose="020B0503020204020204" pitchFamily="34" charset="-122"/>
                  <a:cs typeface="微软雅黑" panose="020B0503020204020204" pitchFamily="34" charset="-122"/>
                </a:rPr>
                <a:t>亿元</a:t>
              </a:r>
              <a:endParaRPr kumimoji="1" lang="en-US" alt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algn="ctr"/>
              <a:r>
                <a:rPr kumimoji="1" lang="en-US" altLang="zh-CN" sz="600" dirty="0">
                  <a:latin typeface="微软雅黑" panose="020B0503020204020204" pitchFamily="34" charset="-122"/>
                  <a:ea typeface="微软雅黑" panose="020B0503020204020204" pitchFamily="34" charset="-122"/>
                  <a:cs typeface="微软雅黑" panose="020B0503020204020204" pitchFamily="34" charset="-122"/>
                </a:rPr>
                <a:t>2020</a:t>
              </a:r>
              <a:r>
                <a:rPr kumimoji="1" lang="zh-CN" altLang="en-US" sz="600" dirty="0">
                  <a:latin typeface="微软雅黑" panose="020B0503020204020204" pitchFamily="34" charset="-122"/>
                  <a:ea typeface="微软雅黑" panose="020B0503020204020204" pitchFamily="34" charset="-122"/>
                  <a:cs typeface="微软雅黑" panose="020B0503020204020204" pitchFamily="34" charset="-122"/>
                </a:rPr>
                <a:t>年个人带货销售总额</a:t>
              </a:r>
              <a:endParaRPr kumimoji="1" lang="en-US" altLang="zh-CN" sz="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1" name="图片 30" descr="雪梨"/>
            <p:cNvPicPr>
              <a:picLocks noChangeAspect="1"/>
            </p:cNvPicPr>
            <p:nvPr/>
          </p:nvPicPr>
          <p:blipFill>
            <a:blip r:embed="rId9" cstate="screen"/>
            <a:srcRect/>
            <a:stretch>
              <a:fillRect/>
            </a:stretch>
          </p:blipFill>
          <p:spPr>
            <a:xfrm>
              <a:off x="18285010" y="5262229"/>
              <a:ext cx="1203585" cy="1234800"/>
            </a:xfrm>
            <a:prstGeom prst="ellipse">
              <a:avLst/>
            </a:prstGeom>
          </p:spPr>
        </p:pic>
      </p:grpSp>
      <p:sp>
        <p:nvSpPr>
          <p:cNvPr id="32" name="Object 18013"/>
          <p:cNvSpPr txBox="1"/>
          <p:nvPr/>
        </p:nvSpPr>
        <p:spPr>
          <a:xfrm>
            <a:off x="9524210" y="2621592"/>
            <a:ext cx="3328010" cy="698500"/>
          </a:xfrm>
          <a:prstGeom prst="rect">
            <a:avLst/>
          </a:prstGeom>
        </p:spPr>
        <p:txBody>
          <a:bodyPr vert="horz" rtlCol="0" anchor="t" anchorCtr="0">
            <a:noAutofit/>
          </a:bodyPr>
          <a:lstStyle/>
          <a:p>
            <a:pPr algn="l"/>
            <a:r>
              <a:rPr lang="zh-CN" altLang="en-US" sz="2400" b="1" dirty="0">
                <a:latin typeface="微软雅黑" panose="020B0503020204020204" pitchFamily="34" charset="-122"/>
                <a:ea typeface="微软雅黑" panose="020B0503020204020204" pitchFamily="34" charset="-122"/>
              </a:rPr>
              <a:t>农民原产地直播</a:t>
            </a:r>
            <a:endParaRPr lang="zh-CN" altLang="en-US" sz="525" dirty="0">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a:blip r:embed="rId10" cstate="screen"/>
          <a:stretch>
            <a:fillRect/>
          </a:stretch>
        </p:blipFill>
        <p:spPr>
          <a:xfrm>
            <a:off x="2930646" y="3273660"/>
            <a:ext cx="981549" cy="893320"/>
          </a:xfrm>
          <a:prstGeom prst="rect">
            <a:avLst/>
          </a:prstGeom>
        </p:spPr>
      </p:pic>
      <p:sp>
        <p:nvSpPr>
          <p:cNvPr id="34" name="文本框 33"/>
          <p:cNvSpPr txBox="1"/>
          <p:nvPr/>
        </p:nvSpPr>
        <p:spPr>
          <a:xfrm>
            <a:off x="1540906" y="1053000"/>
            <a:ext cx="9110187" cy="1273554"/>
          </a:xfrm>
          <a:prstGeom prst="rect">
            <a:avLst/>
          </a:prstGeom>
          <a:noFill/>
        </p:spPr>
        <p:txBody>
          <a:bodyPr wrap="none" rtlCol="0">
            <a:spAutoFit/>
          </a:bodyPr>
          <a:lstStyle/>
          <a:p>
            <a:pPr algn="ctr">
              <a:lnSpc>
                <a:spcPct val="150000"/>
              </a:lnSpc>
            </a:pPr>
            <a:r>
              <a:rPr lang="zh-CN" altLang="en-US" sz="3000" b="1" dirty="0">
                <a:solidFill>
                  <a:srgbClr val="FF0000"/>
                </a:solidFill>
                <a:latin typeface="微软雅黑" panose="020B0503020204020204" pitchFamily="34" charset="-122"/>
                <a:ea typeface="微软雅黑" panose="020B0503020204020204" pitchFamily="34" charset="-122"/>
              </a:rPr>
              <a:t>（</a:t>
            </a:r>
            <a:r>
              <a:rPr lang="en-US" altLang="zh-CN" sz="3000" b="1" dirty="0">
                <a:solidFill>
                  <a:srgbClr val="FF0000"/>
                </a:solidFill>
                <a:latin typeface="微软雅黑" panose="020B0503020204020204" pitchFamily="34" charset="-122"/>
                <a:ea typeface="微软雅黑" panose="020B0503020204020204" pitchFamily="34" charset="-122"/>
              </a:rPr>
              <a:t>2</a:t>
            </a:r>
            <a:r>
              <a:rPr lang="zh-CN" altLang="en-US" sz="3000" b="1" dirty="0">
                <a:solidFill>
                  <a:srgbClr val="FF0000"/>
                </a:solidFill>
                <a:latin typeface="微软雅黑" panose="020B0503020204020204" pitchFamily="34" charset="-122"/>
                <a:ea typeface="微软雅黑" panose="020B0503020204020204" pitchFamily="34" charset="-122"/>
              </a:rPr>
              <a:t>）新营销： 红人</a:t>
            </a:r>
            <a:r>
              <a:rPr lang="en-US" altLang="zh-CN" sz="3000" b="1" dirty="0">
                <a:solidFill>
                  <a:srgbClr val="FF0000"/>
                </a:solidFill>
                <a:latin typeface="微软雅黑" panose="020B0503020204020204" pitchFamily="34" charset="-122"/>
                <a:ea typeface="微软雅黑" panose="020B0503020204020204" pitchFamily="34" charset="-122"/>
              </a:rPr>
              <a:t>+</a:t>
            </a:r>
            <a:r>
              <a:rPr lang="zh-CN" altLang="en-US" sz="3000" b="1" dirty="0">
                <a:solidFill>
                  <a:srgbClr val="FF0000"/>
                </a:solidFill>
                <a:latin typeface="微软雅黑" panose="020B0503020204020204" pitchFamily="34" charset="-122"/>
                <a:ea typeface="微软雅黑" panose="020B0503020204020204" pitchFamily="34" charset="-122"/>
              </a:rPr>
              <a:t>分销</a:t>
            </a:r>
            <a:endParaRPr lang="en-US" altLang="zh-CN" sz="3000" b="1" dirty="0">
              <a:solidFill>
                <a:srgbClr val="FF0000"/>
              </a:solidFill>
              <a:latin typeface="微软雅黑" panose="020B0503020204020204" pitchFamily="34" charset="-122"/>
              <a:ea typeface="微软雅黑" panose="020B0503020204020204" pitchFamily="34" charset="-122"/>
            </a:endParaRPr>
          </a:p>
          <a:p>
            <a:pPr algn="ctr">
              <a:lnSpc>
                <a:spcPct val="150000"/>
              </a:lnSpc>
            </a:pPr>
            <a:r>
              <a:rPr lang="zh-CN" altLang="en-US" sz="2400" b="1" dirty="0">
                <a:latin typeface="微软雅黑" panose="020B0503020204020204" pitchFamily="34" charset="-122"/>
                <a:ea typeface="微软雅黑" panose="020B0503020204020204" pitchFamily="34" charset="-122"/>
              </a:rPr>
              <a:t>缩短品牌</a:t>
            </a:r>
            <a:r>
              <a:rPr lang="zh-CN" altLang="zh-CN" sz="2400" b="1" dirty="0">
                <a:latin typeface="微软雅黑" panose="020B0503020204020204" pitchFamily="34" charset="-122"/>
                <a:ea typeface="微软雅黑" panose="020B0503020204020204" pitchFamily="34" charset="-122"/>
              </a:rPr>
              <a:t>商品销售转化路径，提升转化率</a:t>
            </a:r>
            <a:r>
              <a:rPr lang="zh-CN" altLang="en-US" sz="2400" b="1" dirty="0">
                <a:latin typeface="微软雅黑" panose="020B0503020204020204" pitchFamily="34" charset="-122"/>
                <a:ea typeface="微软雅黑" panose="020B0503020204020204" pitchFamily="34" charset="-122"/>
              </a:rPr>
              <a:t>，推动原产地销售线上化</a:t>
            </a:r>
            <a:endParaRPr lang="zh-CN" altLang="en-US" sz="2400" b="1" dirty="0">
              <a:latin typeface="微软雅黑" panose="020B0503020204020204" pitchFamily="34" charset="-122"/>
              <a:ea typeface="微软雅黑" panose="020B0503020204020204" pitchFamily="34" charset="-122"/>
            </a:endParaRPr>
          </a:p>
        </p:txBody>
      </p:sp>
      <p:sp>
        <p:nvSpPr>
          <p:cNvPr id="35" name="矩形 34"/>
          <p:cNvSpPr/>
          <p:nvPr/>
        </p:nvSpPr>
        <p:spPr>
          <a:xfrm>
            <a:off x="8261776" y="3307483"/>
            <a:ext cx="3497172" cy="1799082"/>
          </a:xfrm>
          <a:prstGeom prst="rect">
            <a:avLst/>
          </a:prstGeom>
        </p:spPr>
        <p:txBody>
          <a:bodyPr wrap="square">
            <a:spAutoFit/>
          </a:bodyPr>
          <a:lstStyle/>
          <a:p>
            <a:pPr>
              <a:lnSpc>
                <a:spcPct val="150000"/>
              </a:lnSpc>
              <a:buNone/>
            </a:pPr>
            <a:r>
              <a:rPr lang="en-US" altLang="zh-CN" sz="1200" dirty="0">
                <a:latin typeface="微软雅黑" panose="020B0503020204020204" pitchFamily="34" charset="-122"/>
                <a:ea typeface="微软雅黑" panose="020B0503020204020204" pitchFamily="34" charset="-122"/>
                <a:sym typeface="Calibri" panose="020F0502020204030204" charset="0"/>
              </a:rPr>
              <a:t>@</a:t>
            </a:r>
            <a:r>
              <a:rPr lang="zh-CN" altLang="en-US" sz="1200" dirty="0">
                <a:latin typeface="微软雅黑" panose="020B0503020204020204" pitchFamily="34" charset="-122"/>
                <a:ea typeface="微软雅黑" panose="020B0503020204020204" pitchFamily="34" charset="-122"/>
                <a:sym typeface="Calibri" panose="020F0502020204030204" charset="0"/>
              </a:rPr>
              <a:t>鲜口百惠</a:t>
            </a:r>
            <a:endParaRPr lang="zh-CN" altLang="en-US" sz="1200" dirty="0">
              <a:latin typeface="微软雅黑" panose="020B0503020204020204" pitchFamily="34" charset="-122"/>
              <a:ea typeface="微软雅黑" panose="020B0503020204020204" pitchFamily="34" charset="-122"/>
              <a:sym typeface="Calibri" panose="020F0502020204030204" charset="0"/>
            </a:endParaRPr>
          </a:p>
          <a:p>
            <a:pPr>
              <a:lnSpc>
                <a:spcPct val="150000"/>
              </a:lnSpc>
              <a:buNone/>
            </a:pPr>
            <a:r>
              <a:rPr lang="zh-CN" altLang="en-US" sz="900" dirty="0">
                <a:latin typeface="微软雅黑" panose="020B0503020204020204" pitchFamily="34" charset="-122"/>
                <a:ea typeface="微软雅黑" panose="020B0503020204020204" pitchFamily="34" charset="-122"/>
                <a:sym typeface="Calibri" panose="020F0502020204030204" charset="0"/>
              </a:rPr>
              <a:t>经营类目：生鲜果蔬、产地土特</a:t>
            </a:r>
            <a:endParaRPr lang="zh-CN" altLang="en-US" sz="900" dirty="0">
              <a:latin typeface="微软雅黑" panose="020B0503020204020204" pitchFamily="34" charset="-122"/>
              <a:ea typeface="微软雅黑" panose="020B0503020204020204" pitchFamily="34" charset="-122"/>
              <a:sym typeface="Calibri" panose="020F0502020204030204" charset="0"/>
            </a:endParaRPr>
          </a:p>
          <a:p>
            <a:pPr>
              <a:lnSpc>
                <a:spcPct val="150000"/>
              </a:lnSpc>
              <a:buNone/>
            </a:pPr>
            <a:r>
              <a:rPr lang="zh-CN" altLang="en-US" sz="900" dirty="0">
                <a:latin typeface="微软雅黑" panose="020B0503020204020204" pitchFamily="34" charset="-122"/>
                <a:ea typeface="微软雅黑" panose="020B0503020204020204" pitchFamily="34" charset="-122"/>
                <a:sym typeface="Calibri" panose="020F0502020204030204" charset="0"/>
              </a:rPr>
              <a:t>账号人设：靠谱接地气的农民家人</a:t>
            </a:r>
            <a:endParaRPr lang="zh-CN" altLang="en-US" sz="900" dirty="0">
              <a:latin typeface="微软雅黑" panose="020B0503020204020204" pitchFamily="34" charset="-122"/>
              <a:ea typeface="微软雅黑" panose="020B0503020204020204" pitchFamily="34" charset="-122"/>
              <a:sym typeface="Calibri" panose="020F0502020204030204" charset="0"/>
            </a:endParaRPr>
          </a:p>
          <a:p>
            <a:pPr>
              <a:lnSpc>
                <a:spcPct val="150000"/>
              </a:lnSpc>
              <a:buNone/>
            </a:pPr>
            <a:r>
              <a:rPr lang="zh-CN" altLang="en-US" sz="900" dirty="0">
                <a:latin typeface="微软雅黑" panose="020B0503020204020204" pitchFamily="34" charset="-122"/>
                <a:ea typeface="微软雅黑" panose="020B0503020204020204" pitchFamily="34" charset="-122"/>
                <a:sym typeface="Calibri" panose="020F0502020204030204" charset="0"/>
              </a:rPr>
              <a:t>游走在祖国田间地头的生鲜供应链</a:t>
            </a:r>
            <a:endParaRPr lang="en-US" altLang="zh-CN" sz="900" dirty="0">
              <a:latin typeface="微软雅黑" panose="020B0503020204020204" pitchFamily="34" charset="-122"/>
              <a:ea typeface="微软雅黑" panose="020B0503020204020204" pitchFamily="34" charset="-122"/>
              <a:sym typeface="Calibri" panose="020F0502020204030204" charset="0"/>
            </a:endParaRPr>
          </a:p>
          <a:p>
            <a:pPr>
              <a:lnSpc>
                <a:spcPct val="150000"/>
              </a:lnSpc>
              <a:buNone/>
            </a:pPr>
            <a:r>
              <a:rPr lang="zh-CN" altLang="en-US" sz="900" dirty="0">
                <a:latin typeface="微软雅黑" panose="020B0503020204020204" pitchFamily="34" charset="-122"/>
                <a:ea typeface="微软雅黑" panose="020B0503020204020204" pitchFamily="34" charset="-122"/>
                <a:sym typeface="Calibri" panose="020F0502020204030204" charset="0"/>
              </a:rPr>
              <a:t>从业者，原产地助农生鲜达人。</a:t>
            </a:r>
            <a:endParaRPr lang="en-US" altLang="zh-CN" sz="900" dirty="0">
              <a:latin typeface="微软雅黑" panose="020B0503020204020204" pitchFamily="34" charset="-122"/>
              <a:ea typeface="微软雅黑" panose="020B0503020204020204" pitchFamily="34" charset="-122"/>
              <a:sym typeface="Calibri" panose="020F0502020204030204" charset="0"/>
            </a:endParaRPr>
          </a:p>
          <a:p>
            <a:pPr>
              <a:lnSpc>
                <a:spcPct val="150000"/>
              </a:lnSpc>
              <a:buNone/>
            </a:pPr>
            <a:r>
              <a:rPr lang="zh-CN" altLang="en-US" sz="900" dirty="0">
                <a:latin typeface="微软雅黑" panose="020B0503020204020204" pitchFamily="34" charset="-122"/>
                <a:ea typeface="微软雅黑" panose="020B0503020204020204" pitchFamily="34" charset="-122"/>
                <a:sym typeface="Calibri" panose="020F0502020204030204" charset="0"/>
              </a:rPr>
              <a:t>优质账号：</a:t>
            </a:r>
            <a:endParaRPr lang="en-US" altLang="zh-CN" sz="900" dirty="0">
              <a:latin typeface="微软雅黑" panose="020B0503020204020204" pitchFamily="34" charset="-122"/>
              <a:ea typeface="微软雅黑" panose="020B0503020204020204" pitchFamily="34" charset="-122"/>
              <a:sym typeface="Calibri" panose="020F0502020204030204" charset="0"/>
            </a:endParaRPr>
          </a:p>
          <a:p>
            <a:pPr>
              <a:lnSpc>
                <a:spcPct val="150000"/>
              </a:lnSpc>
              <a:buNone/>
            </a:pPr>
            <a:r>
              <a:rPr lang="en-US" altLang="zh-CN" sz="900" dirty="0">
                <a:latin typeface="微软雅黑" panose="020B0503020204020204" pitchFamily="34" charset="-122"/>
                <a:ea typeface="微软雅黑" panose="020B0503020204020204" pitchFamily="34" charset="-122"/>
                <a:sym typeface="Calibri" panose="020F0502020204030204" charset="0"/>
              </a:rPr>
              <a:t>@</a:t>
            </a:r>
            <a:r>
              <a:rPr lang="zh-CN" altLang="en-US" sz="900" dirty="0">
                <a:latin typeface="微软雅黑" panose="020B0503020204020204" pitchFamily="34" charset="-122"/>
                <a:ea typeface="微软雅黑" panose="020B0503020204020204" pitchFamily="34" charset="-122"/>
                <a:sym typeface="Calibri" panose="020F0502020204030204" charset="0"/>
              </a:rPr>
              <a:t>田野里的七月：抖音三农自媒体，</a:t>
            </a:r>
            <a:r>
              <a:rPr lang="en-US" altLang="zh-CN" sz="900" dirty="0">
                <a:latin typeface="微软雅黑" panose="020B0503020204020204" pitchFamily="34" charset="-122"/>
                <a:ea typeface="微软雅黑" panose="020B0503020204020204" pitchFamily="34" charset="-122"/>
                <a:sym typeface="Calibri" panose="020F0502020204030204" charset="0"/>
              </a:rPr>
              <a:t>180</a:t>
            </a:r>
            <a:r>
              <a:rPr lang="zh-CN" altLang="en-US" sz="900" dirty="0">
                <a:latin typeface="微软雅黑" panose="020B0503020204020204" pitchFamily="34" charset="-122"/>
                <a:ea typeface="微软雅黑" panose="020B0503020204020204" pitchFamily="34" charset="-122"/>
                <a:sym typeface="Calibri" panose="020F0502020204030204" charset="0"/>
              </a:rPr>
              <a:t>天流水</a:t>
            </a:r>
            <a:r>
              <a:rPr lang="en-US" altLang="zh-CN" sz="900" dirty="0">
                <a:latin typeface="微软雅黑" panose="020B0503020204020204" pitchFamily="34" charset="-122"/>
                <a:ea typeface="微软雅黑" panose="020B0503020204020204" pitchFamily="34" charset="-122"/>
                <a:sym typeface="Calibri" panose="020F0502020204030204" charset="0"/>
              </a:rPr>
              <a:t>600</a:t>
            </a:r>
            <a:r>
              <a:rPr lang="zh-CN" altLang="en-US" sz="900" dirty="0">
                <a:latin typeface="微软雅黑" panose="020B0503020204020204" pitchFamily="34" charset="-122"/>
                <a:ea typeface="微软雅黑" panose="020B0503020204020204" pitchFamily="34" charset="-122"/>
                <a:sym typeface="Calibri" panose="020F0502020204030204" charset="0"/>
              </a:rPr>
              <a:t>万</a:t>
            </a:r>
            <a:r>
              <a:rPr lang="en-US" altLang="zh-CN" sz="900" dirty="0">
                <a:latin typeface="微软雅黑" panose="020B0503020204020204" pitchFamily="34" charset="-122"/>
                <a:ea typeface="微软雅黑" panose="020B0503020204020204" pitchFamily="34" charset="-122"/>
                <a:sym typeface="Calibri" panose="020F0502020204030204" charset="0"/>
              </a:rPr>
              <a:t>+</a:t>
            </a:r>
            <a:endParaRPr lang="en-US" altLang="zh-CN" sz="900" dirty="0">
              <a:latin typeface="微软雅黑" panose="020B0503020204020204" pitchFamily="34" charset="-122"/>
              <a:ea typeface="微软雅黑" panose="020B0503020204020204" pitchFamily="34" charset="-122"/>
              <a:sym typeface="Calibri" panose="020F0502020204030204" charset="0"/>
            </a:endParaRPr>
          </a:p>
          <a:p>
            <a:pPr>
              <a:lnSpc>
                <a:spcPct val="150000"/>
              </a:lnSpc>
              <a:buNone/>
            </a:pPr>
            <a:r>
              <a:rPr lang="en-US" altLang="zh-CN" sz="900" dirty="0">
                <a:latin typeface="微软雅黑" panose="020B0503020204020204" pitchFamily="34" charset="-122"/>
                <a:ea typeface="微软雅黑" panose="020B0503020204020204" pitchFamily="34" charset="-122"/>
                <a:sym typeface="Calibri" panose="020F0502020204030204" charset="0"/>
              </a:rPr>
              <a:t>@</a:t>
            </a:r>
            <a:r>
              <a:rPr lang="zh-CN" altLang="en-US" sz="900" dirty="0">
                <a:latin typeface="微软雅黑" panose="020B0503020204020204" pitchFamily="34" charset="-122"/>
                <a:ea typeface="微软雅黑" panose="020B0503020204020204" pitchFamily="34" charset="-122"/>
                <a:sym typeface="Calibri" panose="020F0502020204030204" charset="0"/>
              </a:rPr>
              <a:t>升阳农场：多品类生鲜果蔬达人，</a:t>
            </a:r>
            <a:r>
              <a:rPr lang="en-US" altLang="zh-CN" sz="900" dirty="0">
                <a:latin typeface="微软雅黑" panose="020B0503020204020204" pitchFamily="34" charset="-122"/>
                <a:ea typeface="微软雅黑" panose="020B0503020204020204" pitchFamily="34" charset="-122"/>
                <a:sym typeface="Calibri" panose="020F0502020204030204" charset="0"/>
              </a:rPr>
              <a:t>180</a:t>
            </a:r>
            <a:r>
              <a:rPr lang="zh-CN" altLang="en-US" sz="900" dirty="0">
                <a:latin typeface="微软雅黑" panose="020B0503020204020204" pitchFamily="34" charset="-122"/>
                <a:ea typeface="微软雅黑" panose="020B0503020204020204" pitchFamily="34" charset="-122"/>
                <a:sym typeface="Calibri" panose="020F0502020204030204" charset="0"/>
              </a:rPr>
              <a:t>天流水</a:t>
            </a:r>
            <a:r>
              <a:rPr lang="en-US" altLang="zh-CN" sz="900" dirty="0">
                <a:latin typeface="微软雅黑" panose="020B0503020204020204" pitchFamily="34" charset="-122"/>
                <a:ea typeface="微软雅黑" panose="020B0503020204020204" pitchFamily="34" charset="-122"/>
                <a:sym typeface="Calibri" panose="020F0502020204030204" charset="0"/>
              </a:rPr>
              <a:t>1000</a:t>
            </a:r>
            <a:r>
              <a:rPr lang="zh-CN" altLang="en-US" sz="900" dirty="0">
                <a:latin typeface="微软雅黑" panose="020B0503020204020204" pitchFamily="34" charset="-122"/>
                <a:ea typeface="微软雅黑" panose="020B0503020204020204" pitchFamily="34" charset="-122"/>
                <a:sym typeface="Calibri" panose="020F0502020204030204" charset="0"/>
              </a:rPr>
              <a:t>万</a:t>
            </a:r>
            <a:r>
              <a:rPr lang="en-US" altLang="zh-CN" sz="900" dirty="0">
                <a:latin typeface="微软雅黑" panose="020B0503020204020204" pitchFamily="34" charset="-122"/>
                <a:ea typeface="微软雅黑" panose="020B0503020204020204" pitchFamily="34" charset="-122"/>
                <a:sym typeface="Calibri" panose="020F0502020204030204" charset="0"/>
              </a:rPr>
              <a:t>+</a:t>
            </a:r>
            <a:endParaRPr lang="en-US" altLang="zh-CN" sz="900" dirty="0">
              <a:latin typeface="微软雅黑" panose="020B0503020204020204" pitchFamily="34" charset="-122"/>
              <a:ea typeface="微软雅黑" panose="020B0503020204020204" pitchFamily="34" charset="-122"/>
              <a:sym typeface="Calibri" panose="020F0502020204030204" charset="0"/>
            </a:endParaRPr>
          </a:p>
        </p:txBody>
      </p:sp>
      <p:grpSp>
        <p:nvGrpSpPr>
          <p:cNvPr id="36" name="组合 35"/>
          <p:cNvGrpSpPr/>
          <p:nvPr/>
        </p:nvGrpSpPr>
        <p:grpSpPr>
          <a:xfrm>
            <a:off x="10118632" y="3442190"/>
            <a:ext cx="1538058" cy="1089560"/>
            <a:chOff x="0" y="0"/>
            <a:chExt cx="6973966" cy="4940392"/>
          </a:xfrm>
        </p:grpSpPr>
        <p:pic>
          <p:nvPicPr>
            <p:cNvPr id="37" name="图片 36" descr="IMG_7703.png"/>
            <p:cNvPicPr>
              <a:picLocks noChangeAspect="1"/>
            </p:cNvPicPr>
            <p:nvPr/>
          </p:nvPicPr>
          <p:blipFill>
            <a:blip r:embed="rId11" cstate="screen"/>
            <a:stretch>
              <a:fillRect/>
            </a:stretch>
          </p:blipFill>
          <p:spPr>
            <a:xfrm>
              <a:off x="0" y="0"/>
              <a:ext cx="2282883" cy="4940392"/>
            </a:xfrm>
            <a:prstGeom prst="rect">
              <a:avLst/>
            </a:prstGeom>
            <a:noFill/>
            <a:ln w="12700">
              <a:noFill/>
            </a:ln>
          </p:spPr>
        </p:pic>
        <p:pic>
          <p:nvPicPr>
            <p:cNvPr id="38" name="图片 37" descr="IMG_7704.png"/>
            <p:cNvPicPr>
              <a:picLocks noChangeAspect="1"/>
            </p:cNvPicPr>
            <p:nvPr/>
          </p:nvPicPr>
          <p:blipFill>
            <a:blip r:embed="rId12" cstate="screen"/>
            <a:stretch>
              <a:fillRect/>
            </a:stretch>
          </p:blipFill>
          <p:spPr>
            <a:xfrm>
              <a:off x="2345541" y="0"/>
              <a:ext cx="2282883" cy="4940392"/>
            </a:xfrm>
            <a:prstGeom prst="rect">
              <a:avLst/>
            </a:prstGeom>
            <a:noFill/>
            <a:ln w="12700">
              <a:noFill/>
            </a:ln>
          </p:spPr>
        </p:pic>
        <p:pic>
          <p:nvPicPr>
            <p:cNvPr id="39" name="图片 38" descr="IMG_7706.png"/>
            <p:cNvPicPr>
              <a:picLocks noChangeAspect="1"/>
            </p:cNvPicPr>
            <p:nvPr/>
          </p:nvPicPr>
          <p:blipFill>
            <a:blip r:embed="rId13" cstate="screen"/>
            <a:stretch>
              <a:fillRect/>
            </a:stretch>
          </p:blipFill>
          <p:spPr>
            <a:xfrm>
              <a:off x="4691082" y="0"/>
              <a:ext cx="2282884" cy="4940392"/>
            </a:xfrm>
            <a:prstGeom prst="rect">
              <a:avLst/>
            </a:prstGeom>
            <a:noFill/>
            <a:ln w="12700">
              <a:noFill/>
            </a:ln>
          </p:spPr>
        </p:pic>
      </p:grpSp>
      <p:grpSp>
        <p:nvGrpSpPr>
          <p:cNvPr id="40" name="组合 39"/>
          <p:cNvGrpSpPr/>
          <p:nvPr/>
        </p:nvGrpSpPr>
        <p:grpSpPr>
          <a:xfrm>
            <a:off x="8278853" y="5149066"/>
            <a:ext cx="3377838" cy="411537"/>
            <a:chOff x="15406062" y="8408263"/>
            <a:chExt cx="6758846" cy="822940"/>
          </a:xfrm>
        </p:grpSpPr>
        <p:sp>
          <p:nvSpPr>
            <p:cNvPr id="41" name="矩形 40"/>
            <p:cNvSpPr/>
            <p:nvPr/>
          </p:nvSpPr>
          <p:spPr>
            <a:xfrm>
              <a:off x="15458485" y="8424319"/>
              <a:ext cx="1958908" cy="702096"/>
            </a:xfrm>
            <a:prstGeom prst="rect">
              <a:avLst/>
            </a:prstGeom>
            <a:solidFill>
              <a:srgbClr val="FFFFFF">
                <a:alpha val="100000"/>
              </a:srgbClr>
            </a:solidFill>
            <a:ln w="12700" cap="flat" cmpd="sng">
              <a:solidFill>
                <a:srgbClr val="535353">
                  <a:alpha val="100000"/>
                </a:srgbClr>
              </a:solidFill>
              <a:prstDash val="solid"/>
              <a:miter lim="800000"/>
              <a:headEnd type="none" w="med" len="med"/>
              <a:tailEnd type="none" w="med" len="med"/>
            </a:ln>
          </p:spPr>
          <p:txBody>
            <a:bodyPr vert="horz" wrap="square" lIns="0" tIns="0" rIns="0" bIns="0" anchor="ctr" anchorCtr="0"/>
            <a:lstStyle/>
            <a:p>
              <a:pPr algn="r">
                <a:buNone/>
              </a:pPr>
              <a:r>
                <a:rPr lang="zh-CN" altLang="en-US" sz="1150" dirty="0">
                  <a:latin typeface="微软雅黑" panose="020B0503020204020204" pitchFamily="34" charset="-122"/>
                  <a:ea typeface="微软雅黑" panose="020B0503020204020204" pitchFamily="34" charset="-122"/>
                  <a:sym typeface="Calibri" panose="020F0502020204030204" charset="0"/>
                </a:rPr>
                <a:t>原产地场景</a:t>
              </a:r>
              <a:endParaRPr lang="zh-CN" altLang="en-US" sz="1150" dirty="0">
                <a:latin typeface="微软雅黑" panose="020B0503020204020204" pitchFamily="34" charset="-122"/>
                <a:ea typeface="微软雅黑" panose="020B0503020204020204" pitchFamily="34" charset="-122"/>
                <a:sym typeface="Calibri" panose="020F0502020204030204" charset="0"/>
              </a:endParaRPr>
            </a:p>
          </p:txBody>
        </p:sp>
        <p:sp>
          <p:nvSpPr>
            <p:cNvPr id="42" name="矩形 41"/>
            <p:cNvSpPr/>
            <p:nvPr/>
          </p:nvSpPr>
          <p:spPr>
            <a:xfrm>
              <a:off x="17715927" y="8431175"/>
              <a:ext cx="1921802" cy="702097"/>
            </a:xfrm>
            <a:prstGeom prst="rect">
              <a:avLst/>
            </a:prstGeom>
            <a:solidFill>
              <a:srgbClr val="FFFFFF">
                <a:alpha val="100000"/>
              </a:srgbClr>
            </a:solidFill>
            <a:ln w="12700" cap="flat" cmpd="sng">
              <a:solidFill>
                <a:srgbClr val="535353">
                  <a:alpha val="100000"/>
                </a:srgbClr>
              </a:solidFill>
              <a:prstDash val="solid"/>
              <a:miter lim="800000"/>
              <a:headEnd type="none" w="med" len="med"/>
              <a:tailEnd type="none" w="med" len="med"/>
            </a:ln>
          </p:spPr>
          <p:txBody>
            <a:bodyPr vert="horz" wrap="square" lIns="0" tIns="0" rIns="0" bIns="0" anchor="ctr" anchorCtr="0"/>
            <a:lstStyle/>
            <a:p>
              <a:pPr algn="r">
                <a:buNone/>
              </a:pPr>
              <a:r>
                <a:rPr lang="zh-CN" altLang="en-US" sz="1150" dirty="0">
                  <a:latin typeface="微软雅黑" panose="020B0503020204020204" pitchFamily="34" charset="-122"/>
                  <a:ea typeface="微软雅黑" panose="020B0503020204020204" pitchFamily="34" charset="-122"/>
                  <a:sym typeface="Calibri" panose="020F0502020204030204" charset="0"/>
                </a:rPr>
                <a:t>接地气人设</a:t>
              </a:r>
              <a:endParaRPr lang="zh-CN" altLang="en-US" sz="1150" dirty="0">
                <a:latin typeface="微软雅黑" panose="020B0503020204020204" pitchFamily="34" charset="-122"/>
                <a:ea typeface="微软雅黑" panose="020B0503020204020204" pitchFamily="34" charset="-122"/>
                <a:sym typeface="Calibri" panose="020F0502020204030204" charset="0"/>
              </a:endParaRPr>
            </a:p>
          </p:txBody>
        </p:sp>
        <p:sp>
          <p:nvSpPr>
            <p:cNvPr id="43" name="矩形 42"/>
            <p:cNvSpPr/>
            <p:nvPr/>
          </p:nvSpPr>
          <p:spPr>
            <a:xfrm>
              <a:off x="19953171" y="8408263"/>
              <a:ext cx="2211737" cy="702096"/>
            </a:xfrm>
            <a:prstGeom prst="rect">
              <a:avLst/>
            </a:prstGeom>
            <a:solidFill>
              <a:srgbClr val="FFFFFF">
                <a:alpha val="100000"/>
              </a:srgbClr>
            </a:solidFill>
            <a:ln w="12700" cap="flat" cmpd="sng">
              <a:solidFill>
                <a:srgbClr val="535353">
                  <a:alpha val="100000"/>
                </a:srgbClr>
              </a:solidFill>
              <a:prstDash val="solid"/>
              <a:miter lim="800000"/>
              <a:headEnd type="none" w="med" len="med"/>
              <a:tailEnd type="none" w="med" len="med"/>
            </a:ln>
          </p:spPr>
          <p:txBody>
            <a:bodyPr vert="horz" wrap="square" lIns="0" tIns="0" rIns="0" bIns="0" anchor="ctr" anchorCtr="0"/>
            <a:lstStyle/>
            <a:p>
              <a:pPr algn="r">
                <a:buNone/>
              </a:pPr>
              <a:r>
                <a:rPr lang="zh-CN" altLang="en-US" sz="1150" dirty="0">
                  <a:latin typeface="微软雅黑" panose="020B0503020204020204" pitchFamily="34" charset="-122"/>
                  <a:ea typeface="微软雅黑" panose="020B0503020204020204" pitchFamily="34" charset="-122"/>
                  <a:sym typeface="Calibri" panose="020F0502020204030204" charset="0"/>
                </a:rPr>
                <a:t>专业产品解读</a:t>
              </a:r>
              <a:endParaRPr lang="zh-CN" altLang="en-US" sz="1150" dirty="0">
                <a:latin typeface="微软雅黑" panose="020B0503020204020204" pitchFamily="34" charset="-122"/>
                <a:ea typeface="微软雅黑" panose="020B0503020204020204" pitchFamily="34" charset="-122"/>
                <a:sym typeface="Calibri" panose="020F0502020204030204" charset="0"/>
              </a:endParaRPr>
            </a:p>
          </p:txBody>
        </p:sp>
        <p:sp>
          <p:nvSpPr>
            <p:cNvPr id="44" name="文本框 43"/>
            <p:cNvSpPr txBox="1"/>
            <p:nvPr/>
          </p:nvSpPr>
          <p:spPr>
            <a:xfrm>
              <a:off x="15406062" y="8428965"/>
              <a:ext cx="390488" cy="758925"/>
            </a:xfrm>
            <a:prstGeom prst="rect">
              <a:avLst/>
            </a:prstGeom>
            <a:noFill/>
            <a:ln w="12700">
              <a:noFill/>
            </a:ln>
          </p:spPr>
          <p:txBody>
            <a:bodyPr vert="horz" wrap="square" lIns="0" tIns="0" rIns="0" bIns="0" anchor="t" anchorCtr="0"/>
            <a:lstStyle/>
            <a:p>
              <a:pPr>
                <a:buNone/>
              </a:pPr>
              <a:r>
                <a:rPr lang="en-US" altLang="zh-CN" sz="3000" dirty="0">
                  <a:latin typeface="FontName" panose="02010600010101010101" pitchFamily="2" charset="-122"/>
                  <a:ea typeface="FontName" panose="02010600010101010101" pitchFamily="2" charset="-122"/>
                  <a:sym typeface="Calibri" panose="020F0502020204030204" charset="0"/>
                </a:rPr>
                <a:t>A</a:t>
              </a:r>
              <a:endParaRPr lang="en-US" altLang="zh-CN" sz="3000" dirty="0">
                <a:latin typeface="FontName" panose="02010600010101010101" pitchFamily="2" charset="-122"/>
                <a:ea typeface="FontName" panose="02010600010101010101" pitchFamily="2" charset="-122"/>
                <a:sym typeface="Calibri" panose="020F0502020204030204" charset="0"/>
              </a:endParaRPr>
            </a:p>
          </p:txBody>
        </p:sp>
        <p:sp>
          <p:nvSpPr>
            <p:cNvPr id="45" name="文本框 44"/>
            <p:cNvSpPr txBox="1"/>
            <p:nvPr/>
          </p:nvSpPr>
          <p:spPr>
            <a:xfrm>
              <a:off x="17657294" y="8472278"/>
              <a:ext cx="367747" cy="758925"/>
            </a:xfrm>
            <a:prstGeom prst="rect">
              <a:avLst/>
            </a:prstGeom>
            <a:noFill/>
            <a:ln w="12700">
              <a:noFill/>
            </a:ln>
          </p:spPr>
          <p:txBody>
            <a:bodyPr vert="horz" wrap="square" lIns="0" tIns="0" rIns="0" bIns="0" anchor="t" anchorCtr="0"/>
            <a:lstStyle/>
            <a:p>
              <a:pPr>
                <a:buNone/>
              </a:pPr>
              <a:r>
                <a:rPr lang="en-US" altLang="zh-CN" sz="3000" dirty="0">
                  <a:latin typeface="FontName" panose="02010600010101010101" pitchFamily="2" charset="-122"/>
                  <a:ea typeface="FontName" panose="02010600010101010101" pitchFamily="2" charset="-122"/>
                  <a:sym typeface="Calibri" panose="020F0502020204030204" charset="0"/>
                </a:rPr>
                <a:t>B</a:t>
              </a:r>
              <a:endParaRPr lang="en-US" altLang="zh-CN" sz="3000" dirty="0">
                <a:latin typeface="FontName" panose="02010600010101010101" pitchFamily="2" charset="-122"/>
                <a:ea typeface="FontName" panose="02010600010101010101" pitchFamily="2" charset="-122"/>
                <a:sym typeface="Calibri" panose="020F0502020204030204" charset="0"/>
              </a:endParaRPr>
            </a:p>
          </p:txBody>
        </p:sp>
        <p:sp>
          <p:nvSpPr>
            <p:cNvPr id="46" name="文本框 45"/>
            <p:cNvSpPr txBox="1"/>
            <p:nvPr/>
          </p:nvSpPr>
          <p:spPr>
            <a:xfrm>
              <a:off x="19960338" y="8431072"/>
              <a:ext cx="262678" cy="758926"/>
            </a:xfrm>
            <a:prstGeom prst="rect">
              <a:avLst/>
            </a:prstGeom>
            <a:noFill/>
            <a:ln w="12700">
              <a:noFill/>
            </a:ln>
          </p:spPr>
          <p:txBody>
            <a:bodyPr vert="horz" wrap="square" lIns="0" tIns="0" rIns="0" bIns="0" anchor="t" anchorCtr="0"/>
            <a:lstStyle/>
            <a:p>
              <a:pPr>
                <a:buNone/>
              </a:pPr>
              <a:r>
                <a:rPr lang="en-US" altLang="zh-CN" sz="3000" dirty="0">
                  <a:latin typeface="FontName" panose="02010600010101010101" pitchFamily="2" charset="-122"/>
                  <a:ea typeface="FontName" panose="02010600010101010101" pitchFamily="2" charset="-122"/>
                  <a:sym typeface="Calibri" panose="020F0502020204030204" charset="0"/>
                </a:rPr>
                <a:t>C</a:t>
              </a:r>
              <a:endParaRPr lang="en-US" altLang="zh-CN" sz="3000" dirty="0">
                <a:latin typeface="FontName" panose="02010600010101010101" pitchFamily="2" charset="-122"/>
                <a:ea typeface="FontName" panose="02010600010101010101" pitchFamily="2" charset="-122"/>
                <a:sym typeface="Calibri" panose="020F0502020204030204" charset="0"/>
              </a:endParaRPr>
            </a:p>
          </p:txBody>
        </p:sp>
      </p:grpSp>
      <p:sp>
        <p:nvSpPr>
          <p:cNvPr id="47" name="文本框 46"/>
          <p:cNvSpPr txBox="1"/>
          <p:nvPr/>
        </p:nvSpPr>
        <p:spPr>
          <a:xfrm>
            <a:off x="573097" y="2590987"/>
            <a:ext cx="1187919" cy="430887"/>
          </a:xfrm>
          <a:prstGeom prst="rect">
            <a:avLst/>
          </a:prstGeom>
          <a:noFill/>
        </p:spPr>
        <p:txBody>
          <a:bodyPr wrap="square" rtlCol="0">
            <a:spAutoFit/>
          </a:bodyPr>
          <a:lstStyle/>
          <a:p>
            <a:pPr algn="ctr"/>
            <a:r>
              <a:rPr kumimoji="1" lang="zh-CN" altLang="en-US" sz="2200" b="1" dirty="0">
                <a:latin typeface="微软雅黑" panose="020B0503020204020204" pitchFamily="34" charset="-122"/>
                <a:ea typeface="微软雅黑" panose="020B0503020204020204" pitchFamily="34" charset="-122"/>
              </a:rPr>
              <a:t>模式一</a:t>
            </a:r>
            <a:endParaRPr kumimoji="1" lang="zh-CN" altLang="en-US" sz="2200" b="1" dirty="0">
              <a:latin typeface="微软雅黑" panose="020B0503020204020204" pitchFamily="34" charset="-122"/>
              <a:ea typeface="微软雅黑" panose="020B0503020204020204" pitchFamily="34" charset="-122"/>
            </a:endParaRPr>
          </a:p>
        </p:txBody>
      </p:sp>
      <p:sp>
        <p:nvSpPr>
          <p:cNvPr id="48" name="Object 18013"/>
          <p:cNvSpPr txBox="1"/>
          <p:nvPr/>
        </p:nvSpPr>
        <p:spPr>
          <a:xfrm>
            <a:off x="1819507" y="2634360"/>
            <a:ext cx="2570902" cy="438150"/>
          </a:xfrm>
          <a:prstGeom prst="rect">
            <a:avLst/>
          </a:prstGeom>
        </p:spPr>
        <p:txBody>
          <a:bodyPr vert="horz" rtlCol="0" anchor="t" anchorCtr="0">
            <a:noAutofit/>
          </a:bodyPr>
          <a:lstStyle/>
          <a:p>
            <a:pPr algn="l"/>
            <a:r>
              <a:rPr lang="zh-CN" altLang="en-US" sz="2400" b="1" dirty="0">
                <a:latin typeface="微软雅黑" panose="020B0503020204020204" pitchFamily="34" charset="-122"/>
                <a:ea typeface="微软雅黑" panose="020B0503020204020204" pitchFamily="34" charset="-122"/>
              </a:rPr>
              <a:t>品牌自营店直播</a:t>
            </a:r>
            <a:endParaRPr lang="zh-CN" altLang="en-US" sz="525" dirty="0">
              <a:latin typeface="微软雅黑" panose="020B0503020204020204" pitchFamily="34" charset="-122"/>
              <a:ea typeface="微软雅黑" panose="020B0503020204020204" pitchFamily="34" charset="-122"/>
            </a:endParaRPr>
          </a:p>
        </p:txBody>
      </p:sp>
      <p:pic>
        <p:nvPicPr>
          <p:cNvPr id="49" name="image 1809"/>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Lst>
          </a:blip>
          <a:srcRect/>
          <a:stretch>
            <a:fillRect/>
          </a:stretch>
        </p:blipFill>
        <p:spPr>
          <a:xfrm>
            <a:off x="4370644" y="2603837"/>
            <a:ext cx="1187919" cy="438150"/>
          </a:xfrm>
          <a:prstGeom prst="rect">
            <a:avLst/>
          </a:prstGeom>
        </p:spPr>
      </p:pic>
      <p:sp>
        <p:nvSpPr>
          <p:cNvPr id="50" name="文本框 49"/>
          <p:cNvSpPr txBox="1"/>
          <p:nvPr/>
        </p:nvSpPr>
        <p:spPr>
          <a:xfrm>
            <a:off x="4370644" y="2640849"/>
            <a:ext cx="1187919" cy="430887"/>
          </a:xfrm>
          <a:prstGeom prst="rect">
            <a:avLst/>
          </a:prstGeom>
          <a:noFill/>
        </p:spPr>
        <p:txBody>
          <a:bodyPr wrap="square" rtlCol="0">
            <a:spAutoFit/>
          </a:bodyPr>
          <a:lstStyle/>
          <a:p>
            <a:pPr algn="ctr"/>
            <a:r>
              <a:rPr kumimoji="1" lang="zh-CN" altLang="en-US" sz="2200" b="1" dirty="0">
                <a:latin typeface="微软雅黑" panose="020B0503020204020204" pitchFamily="34" charset="-122"/>
                <a:ea typeface="微软雅黑" panose="020B0503020204020204" pitchFamily="34" charset="-122"/>
              </a:rPr>
              <a:t>模式二</a:t>
            </a:r>
            <a:endParaRPr kumimoji="1" lang="zh-CN" altLang="en-US" sz="2200" b="1" dirty="0">
              <a:latin typeface="微软雅黑" panose="020B0503020204020204" pitchFamily="34" charset="-122"/>
              <a:ea typeface="微软雅黑" panose="020B0503020204020204" pitchFamily="34" charset="-122"/>
            </a:endParaRPr>
          </a:p>
        </p:txBody>
      </p:sp>
      <p:pic>
        <p:nvPicPr>
          <p:cNvPr id="51" name="image 1809"/>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Lst>
          </a:blip>
          <a:srcRect/>
          <a:stretch>
            <a:fillRect/>
          </a:stretch>
        </p:blipFill>
        <p:spPr>
          <a:xfrm>
            <a:off x="8236367" y="2588905"/>
            <a:ext cx="1187919" cy="438150"/>
          </a:xfrm>
          <a:prstGeom prst="rect">
            <a:avLst/>
          </a:prstGeom>
        </p:spPr>
      </p:pic>
      <p:sp>
        <p:nvSpPr>
          <p:cNvPr id="52" name="文本框 51"/>
          <p:cNvSpPr txBox="1"/>
          <p:nvPr/>
        </p:nvSpPr>
        <p:spPr>
          <a:xfrm>
            <a:off x="8236367" y="2612854"/>
            <a:ext cx="1187919" cy="430887"/>
          </a:xfrm>
          <a:prstGeom prst="rect">
            <a:avLst/>
          </a:prstGeom>
          <a:noFill/>
        </p:spPr>
        <p:txBody>
          <a:bodyPr wrap="square" rtlCol="0">
            <a:spAutoFit/>
          </a:bodyPr>
          <a:lstStyle/>
          <a:p>
            <a:pPr algn="ctr"/>
            <a:r>
              <a:rPr kumimoji="1" lang="zh-CN" altLang="en-US" sz="2200" b="1" dirty="0">
                <a:latin typeface="微软雅黑" panose="020B0503020204020204" pitchFamily="34" charset="-122"/>
                <a:ea typeface="微软雅黑" panose="020B0503020204020204" pitchFamily="34" charset="-122"/>
              </a:rPr>
              <a:t>模式三</a:t>
            </a:r>
            <a:endParaRPr kumimoji="1" lang="zh-CN" altLang="en-US" sz="2200" b="1" dirty="0">
              <a:latin typeface="微软雅黑" panose="020B0503020204020204" pitchFamily="34" charset="-122"/>
              <a:ea typeface="微软雅黑" panose="020B0503020204020204" pitchFamily="34" charset="-122"/>
            </a:endParaRPr>
          </a:p>
        </p:txBody>
      </p:sp>
      <p:pic>
        <p:nvPicPr>
          <p:cNvPr id="53" name="图片 52" descr="IMS新logo(加股票代码）-01"/>
          <p:cNvPicPr>
            <a:picLocks noChangeAspect="1"/>
          </p:cNvPicPr>
          <p:nvPr/>
        </p:nvPicPr>
        <p:blipFill>
          <a:blip r:embed="rId14" cstate="screen"/>
          <a:stretch>
            <a:fillRect/>
          </a:stretch>
        </p:blipFill>
        <p:spPr>
          <a:xfrm>
            <a:off x="10347960" y="392430"/>
            <a:ext cx="1482725" cy="705485"/>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016"/>
          <p:cNvSpPr txBox="1"/>
          <p:nvPr/>
        </p:nvSpPr>
        <p:spPr>
          <a:xfrm>
            <a:off x="192000" y="439918"/>
            <a:ext cx="10312655" cy="504826"/>
          </a:xfrm>
          <a:prstGeom prst="rect">
            <a:avLst/>
          </a:prstGeom>
        </p:spPr>
        <p:txBody>
          <a:bodyPr vert="horz" rtlCol="0" anchor="t" anchorCtr="0">
            <a:noAutofit/>
          </a:bodyPr>
          <a:lstStyle/>
          <a:p>
            <a:r>
              <a:rPr lang="zh-CN" altLang="en-US" sz="3300" b="1" dirty="0">
                <a:solidFill>
                  <a:srgbClr val="FF0000"/>
                </a:solidFill>
                <a:latin typeface="微软雅黑" panose="020B0503020204020204" pitchFamily="34" charset="-122"/>
                <a:ea typeface="微软雅黑" panose="020B0503020204020204" pitchFamily="34" charset="-122"/>
              </a:rPr>
              <a:t>技术驱动红人直播电商：大数据赋能电商经营分析</a:t>
            </a:r>
            <a:endParaRPr lang="zh-CN" altLang="en-US" sz="3300" b="1" dirty="0">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85081" y="2088841"/>
            <a:ext cx="2091789" cy="2726452"/>
          </a:xfrm>
          <a:prstGeom prst="rect">
            <a:avLst/>
          </a:prstGeom>
          <a:noFill/>
        </p:spPr>
        <p:txBody>
          <a:bodyPr wrap="square" rtlCol="0">
            <a:spAutoFit/>
          </a:bodyPr>
          <a:lstStyle/>
          <a:p>
            <a:pPr algn="just">
              <a:lnSpc>
                <a:spcPct val="120000"/>
              </a:lnSpc>
            </a:pPr>
            <a:r>
              <a:rPr kumimoji="1" lang="zh-CN" altLang="en-US" sz="1600" dirty="0">
                <a:latin typeface="微软雅黑" panose="020B0503020204020204" pitchFamily="34" charset="-122"/>
                <a:ea typeface="微软雅黑" panose="020B0503020204020204" pitchFamily="34" charset="-122"/>
              </a:rPr>
              <a:t>因公益捐赠鸿星尔克获全国网民支持，仅在</a:t>
            </a:r>
            <a:r>
              <a:rPr kumimoji="1" lang="en-US" altLang="zh-CN" sz="1600" dirty="0">
                <a:latin typeface="微软雅黑" panose="020B0503020204020204" pitchFamily="34" charset="-122"/>
                <a:ea typeface="微软雅黑" panose="020B0503020204020204" pitchFamily="34" charset="-122"/>
              </a:rPr>
              <a:t>7</a:t>
            </a:r>
            <a:r>
              <a:rPr kumimoji="1" lang="zh-CN" altLang="en-US" sz="1600" dirty="0">
                <a:latin typeface="微软雅黑" panose="020B0503020204020204" pitchFamily="34" charset="-122"/>
                <a:ea typeface="微软雅黑" panose="020B0503020204020204" pitchFamily="34" charset="-122"/>
              </a:rPr>
              <a:t>月</a:t>
            </a:r>
            <a:r>
              <a:rPr kumimoji="1" lang="en-US" altLang="zh-CN" sz="1600" dirty="0">
                <a:latin typeface="微软雅黑" panose="020B0503020204020204" pitchFamily="34" charset="-122"/>
                <a:ea typeface="微软雅黑" panose="020B0503020204020204" pitchFamily="34" charset="-122"/>
              </a:rPr>
              <a:t>22</a:t>
            </a:r>
            <a:r>
              <a:rPr kumimoji="1" lang="zh-CN" altLang="en-US" sz="1600" dirty="0">
                <a:latin typeface="微软雅黑" panose="020B0503020204020204" pitchFamily="34" charset="-122"/>
                <a:ea typeface="微软雅黑" panose="020B0503020204020204" pitchFamily="34" charset="-122"/>
              </a:rPr>
              <a:t>日晚品牌电商直播间的销售收入达到</a:t>
            </a:r>
            <a:r>
              <a:rPr kumimoji="1" lang="en-US" altLang="zh-CN" sz="1600" dirty="0">
                <a:latin typeface="微软雅黑" panose="020B0503020204020204" pitchFamily="34" charset="-122"/>
                <a:ea typeface="微软雅黑" panose="020B0503020204020204" pitchFamily="34" charset="-122"/>
              </a:rPr>
              <a:t>1.13</a:t>
            </a:r>
            <a:r>
              <a:rPr kumimoji="1" lang="zh-CN" altLang="en-US" sz="1600" dirty="0">
                <a:latin typeface="微软雅黑" panose="020B0503020204020204" pitchFamily="34" charset="-122"/>
                <a:ea typeface="微软雅黑" panose="020B0503020204020204" pitchFamily="34" charset="-122"/>
              </a:rPr>
              <a:t>亿</a:t>
            </a:r>
            <a:endParaRPr kumimoji="1" lang="en-US" altLang="zh-CN" sz="1600" dirty="0">
              <a:latin typeface="微软雅黑" panose="020B0503020204020204" pitchFamily="34" charset="-122"/>
              <a:ea typeface="微软雅黑" panose="020B0503020204020204" pitchFamily="34" charset="-122"/>
            </a:endParaRPr>
          </a:p>
          <a:p>
            <a:pPr algn="just">
              <a:lnSpc>
                <a:spcPct val="120000"/>
              </a:lnSpc>
            </a:pPr>
            <a:endParaRPr kumimoji="1" lang="en-US" altLang="zh-CN" sz="1600" dirty="0">
              <a:latin typeface="微软雅黑" panose="020B0503020204020204" pitchFamily="34" charset="-122"/>
              <a:ea typeface="微软雅黑" panose="020B0503020204020204" pitchFamily="34" charset="-122"/>
            </a:endParaRPr>
          </a:p>
          <a:p>
            <a:pPr algn="just">
              <a:lnSpc>
                <a:spcPct val="120000"/>
              </a:lnSpc>
            </a:pPr>
            <a:r>
              <a:rPr kumimoji="1" lang="zh-CN" altLang="en-US" sz="1600" dirty="0">
                <a:latin typeface="微软雅黑" panose="020B0503020204020204" pitchFamily="34" charset="-122"/>
                <a:ea typeface="微软雅黑" panose="020B0503020204020204" pitchFamily="34" charset="-122"/>
              </a:rPr>
              <a:t>数据产品：</a:t>
            </a:r>
            <a:endParaRPr kumimoji="1" lang="en-US" altLang="zh-CN" sz="1600" dirty="0">
              <a:latin typeface="微软雅黑" panose="020B0503020204020204" pitchFamily="34" charset="-122"/>
              <a:ea typeface="微软雅黑" panose="020B0503020204020204" pitchFamily="34" charset="-122"/>
            </a:endParaRPr>
          </a:p>
          <a:p>
            <a:pPr algn="just">
              <a:lnSpc>
                <a:spcPct val="120000"/>
              </a:lnSpc>
            </a:pPr>
            <a:r>
              <a:rPr kumimoji="1" lang="en-US" altLang="zh-CN" sz="1600" dirty="0">
                <a:latin typeface="微软雅黑" panose="020B0503020204020204" pitchFamily="34" charset="-122"/>
                <a:ea typeface="微软雅黑" panose="020B0503020204020204" pitchFamily="34" charset="-122"/>
              </a:rPr>
              <a:t>IMS</a:t>
            </a:r>
            <a:r>
              <a:rPr kumimoji="1" lang="zh-CN" altLang="en-US" sz="1600" dirty="0">
                <a:latin typeface="微软雅黑" panose="020B0503020204020204" pitchFamily="34" charset="-122"/>
                <a:ea typeface="微软雅黑" panose="020B0503020204020204" pitchFamily="34" charset="-122"/>
              </a:rPr>
              <a:t>（天下秀）旗下热浪数据</a:t>
            </a:r>
            <a:endParaRPr kumimoji="1" lang="zh-CN" altLang="en-US" sz="1600" dirty="0">
              <a:latin typeface="微软雅黑" panose="020B0503020204020204" pitchFamily="34" charset="-122"/>
              <a:ea typeface="微软雅黑" panose="020B0503020204020204" pitchFamily="34" charset="-122"/>
            </a:endParaRPr>
          </a:p>
        </p:txBody>
      </p:sp>
      <p:grpSp>
        <p:nvGrpSpPr>
          <p:cNvPr id="4" name="组合 3"/>
          <p:cNvGrpSpPr/>
          <p:nvPr/>
        </p:nvGrpSpPr>
        <p:grpSpPr>
          <a:xfrm>
            <a:off x="2853840" y="1411688"/>
            <a:ext cx="8994827" cy="4931890"/>
            <a:chOff x="6089530" y="2478973"/>
            <a:chExt cx="17116573" cy="9385066"/>
          </a:xfrm>
        </p:grpSpPr>
        <p:pic>
          <p:nvPicPr>
            <p:cNvPr id="5" name="图片 4"/>
            <p:cNvPicPr>
              <a:picLocks noChangeAspect="1"/>
            </p:cNvPicPr>
            <p:nvPr/>
          </p:nvPicPr>
          <p:blipFill>
            <a:blip r:embed="rId1" cstate="screen"/>
            <a:stretch>
              <a:fillRect/>
            </a:stretch>
          </p:blipFill>
          <p:spPr>
            <a:xfrm>
              <a:off x="6089530" y="2478973"/>
              <a:ext cx="17116573" cy="9385066"/>
            </a:xfrm>
            <a:prstGeom prst="rect">
              <a:avLst/>
            </a:prstGeom>
            <a:effectLst>
              <a:outerShdw blurRad="50800" dist="38100" dir="2700000" algn="tl" rotWithShape="0">
                <a:prstClr val="black">
                  <a:alpha val="40000"/>
                </a:prstClr>
              </a:outerShdw>
            </a:effectLst>
          </p:spPr>
        </p:pic>
        <p:sp>
          <p:nvSpPr>
            <p:cNvPr id="6" name="矩形 5"/>
            <p:cNvSpPr/>
            <p:nvPr/>
          </p:nvSpPr>
          <p:spPr>
            <a:xfrm>
              <a:off x="15152914" y="4990009"/>
              <a:ext cx="7680960" cy="1201783"/>
            </a:xfrm>
            <a:prstGeom prst="rect">
              <a:avLst/>
            </a:prstGeom>
            <a:noFill/>
            <a:ln w="38100">
              <a:solidFill>
                <a:srgbClr val="D238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solidFill>
                  <a:schemeClr val="tx1"/>
                </a:solidFill>
              </a:endParaRPr>
            </a:p>
          </p:txBody>
        </p:sp>
        <p:sp>
          <p:nvSpPr>
            <p:cNvPr id="7" name="矩形 6"/>
            <p:cNvSpPr/>
            <p:nvPr/>
          </p:nvSpPr>
          <p:spPr>
            <a:xfrm>
              <a:off x="6461760" y="4990009"/>
              <a:ext cx="6392091" cy="1201783"/>
            </a:xfrm>
            <a:prstGeom prst="rect">
              <a:avLst/>
            </a:prstGeom>
            <a:noFill/>
            <a:ln w="38100">
              <a:solidFill>
                <a:srgbClr val="D238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solidFill>
                  <a:schemeClr val="tx1"/>
                </a:solidFill>
              </a:endParaRPr>
            </a:p>
          </p:txBody>
        </p:sp>
      </p:grpSp>
      <p:sp>
        <p:nvSpPr>
          <p:cNvPr id="8" name="矩形 7"/>
          <p:cNvSpPr/>
          <p:nvPr/>
        </p:nvSpPr>
        <p:spPr>
          <a:xfrm>
            <a:off x="424270" y="4885509"/>
            <a:ext cx="2052600" cy="65315"/>
          </a:xfrm>
          <a:prstGeom prst="rect">
            <a:avLst/>
          </a:prstGeom>
          <a:solidFill>
            <a:srgbClr val="D23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solidFill>
                <a:schemeClr val="tx1"/>
              </a:solidFill>
            </a:endParaRPr>
          </a:p>
        </p:txBody>
      </p:sp>
      <p:pic>
        <p:nvPicPr>
          <p:cNvPr id="9" name="图片 8" descr="IMS新logo(加股票代码）-01"/>
          <p:cNvPicPr>
            <a:picLocks noChangeAspect="1"/>
          </p:cNvPicPr>
          <p:nvPr/>
        </p:nvPicPr>
        <p:blipFill>
          <a:blip r:embed="rId2" cstate="screen"/>
          <a:stretch>
            <a:fillRect/>
          </a:stretch>
        </p:blipFill>
        <p:spPr>
          <a:xfrm>
            <a:off x="10347960" y="392430"/>
            <a:ext cx="1482725" cy="705485"/>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06932" y="1925156"/>
            <a:ext cx="2133442" cy="2430987"/>
          </a:xfrm>
          <a:prstGeom prst="rect">
            <a:avLst/>
          </a:prstGeom>
          <a:noFill/>
        </p:spPr>
        <p:txBody>
          <a:bodyPr wrap="square" rtlCol="0">
            <a:spAutoFit/>
          </a:bodyPr>
          <a:lstStyle>
            <a:lvl1pPr algn="just">
              <a:lnSpc>
                <a:spcPct val="120000"/>
              </a:lnSpc>
              <a:defRPr kumimoji="1" sz="3200">
                <a:latin typeface="微软雅黑" panose="020B0503020204020204" pitchFamily="34" charset="-122"/>
                <a:ea typeface="微软雅黑" panose="020B0503020204020204" pitchFamily="34" charset="-122"/>
              </a:defRPr>
            </a:lvl1pPr>
          </a:lstStyle>
          <a:p>
            <a:r>
              <a:rPr lang="en-US" altLang="zh-CN" sz="1600" dirty="0"/>
              <a:t>2021</a:t>
            </a:r>
            <a:r>
              <a:rPr lang="zh-CN" altLang="en-US" sz="1600" dirty="0"/>
              <a:t>年</a:t>
            </a:r>
            <a:r>
              <a:rPr lang="en-US" altLang="zh-CN" sz="1600" dirty="0"/>
              <a:t>7</a:t>
            </a:r>
            <a:r>
              <a:rPr lang="zh-CN" altLang="en-US" sz="1600" dirty="0"/>
              <a:t>月</a:t>
            </a:r>
            <a:r>
              <a:rPr lang="en-US" altLang="zh-CN" sz="1600" dirty="0"/>
              <a:t>26</a:t>
            </a:r>
            <a:r>
              <a:rPr lang="zh-CN" altLang="en-US" sz="1600" dirty="0"/>
              <a:t>日（周一）上午</a:t>
            </a:r>
            <a:r>
              <a:rPr lang="en-US" altLang="zh-CN" sz="1600" dirty="0"/>
              <a:t>10</a:t>
            </a:r>
            <a:r>
              <a:rPr lang="zh-CN" altLang="en-US" sz="1600" dirty="0"/>
              <a:t>：</a:t>
            </a:r>
            <a:r>
              <a:rPr lang="en-US" altLang="zh-CN" sz="1600" dirty="0"/>
              <a:t>00</a:t>
            </a:r>
            <a:r>
              <a:rPr lang="zh-CN" altLang="en-US" sz="1600" dirty="0"/>
              <a:t>，安踏体育电商直播间的实时销售数据大屏</a:t>
            </a:r>
            <a:endParaRPr lang="en-US" altLang="zh-CN" sz="1600" dirty="0"/>
          </a:p>
          <a:p>
            <a:endParaRPr lang="en-US" altLang="zh-CN" sz="1600" dirty="0"/>
          </a:p>
          <a:p>
            <a:r>
              <a:rPr lang="zh-CN" altLang="en-US" sz="1600" dirty="0"/>
              <a:t>数据产品：</a:t>
            </a:r>
            <a:endParaRPr lang="en-US" altLang="zh-CN" sz="1600" dirty="0"/>
          </a:p>
          <a:p>
            <a:r>
              <a:rPr lang="en-US" altLang="zh-CN" sz="1600" dirty="0"/>
              <a:t>IMS</a:t>
            </a:r>
            <a:r>
              <a:rPr lang="zh-CN" altLang="en-US" sz="1600" dirty="0"/>
              <a:t>（天下秀）旗下热浪数据 </a:t>
            </a:r>
            <a:endParaRPr lang="zh-CN" altLang="en-US" sz="1600" dirty="0"/>
          </a:p>
        </p:txBody>
      </p:sp>
      <p:pic>
        <p:nvPicPr>
          <p:cNvPr id="3" name="图片 2"/>
          <p:cNvPicPr>
            <a:picLocks noChangeAspect="1"/>
          </p:cNvPicPr>
          <p:nvPr/>
        </p:nvPicPr>
        <p:blipFill>
          <a:blip r:embed="rId1" cstate="screen"/>
          <a:stretch>
            <a:fillRect/>
          </a:stretch>
        </p:blipFill>
        <p:spPr>
          <a:xfrm>
            <a:off x="2403355" y="1427800"/>
            <a:ext cx="9227626" cy="4356417"/>
          </a:xfrm>
          <a:prstGeom prst="rect">
            <a:avLst/>
          </a:prstGeom>
          <a:effectLst>
            <a:outerShdw blurRad="50800" dist="38100" dir="2700000" algn="tl" rotWithShape="0">
              <a:prstClr val="black">
                <a:alpha val="40000"/>
              </a:prstClr>
            </a:outerShdw>
          </a:effectLst>
        </p:spPr>
      </p:pic>
      <p:sp>
        <p:nvSpPr>
          <p:cNvPr id="4" name="Object 2016"/>
          <p:cNvSpPr txBox="1"/>
          <p:nvPr/>
        </p:nvSpPr>
        <p:spPr>
          <a:xfrm>
            <a:off x="192000" y="476174"/>
            <a:ext cx="10312655" cy="504826"/>
          </a:xfrm>
          <a:prstGeom prst="rect">
            <a:avLst/>
          </a:prstGeom>
        </p:spPr>
        <p:txBody>
          <a:bodyPr vert="horz" rtlCol="0" anchor="t" anchorCtr="0">
            <a:noAutofit/>
          </a:bodyPr>
          <a:lstStyle/>
          <a:p>
            <a:r>
              <a:rPr lang="zh-CN" altLang="en-US" sz="3300" b="1" dirty="0">
                <a:solidFill>
                  <a:srgbClr val="FF0000"/>
                </a:solidFill>
                <a:latin typeface="微软雅黑" panose="020B0503020204020204" pitchFamily="34" charset="-122"/>
                <a:ea typeface="微软雅黑" panose="020B0503020204020204" pitchFamily="34" charset="-122"/>
              </a:rPr>
              <a:t>技术驱动红人直播电商：实时监控直播销售动态</a:t>
            </a:r>
            <a:endParaRPr lang="zh-CN" altLang="en-US" sz="3300" b="1" dirty="0">
              <a:solidFill>
                <a:srgbClr val="FF0000"/>
              </a:solidFill>
              <a:latin typeface="微软雅黑" panose="020B0503020204020204" pitchFamily="34" charset="-122"/>
              <a:ea typeface="微软雅黑" panose="020B0503020204020204" pitchFamily="34" charset="-122"/>
            </a:endParaRPr>
          </a:p>
        </p:txBody>
      </p:sp>
      <p:sp>
        <p:nvSpPr>
          <p:cNvPr id="5" name="矩形 4"/>
          <p:cNvSpPr/>
          <p:nvPr/>
        </p:nvSpPr>
        <p:spPr>
          <a:xfrm>
            <a:off x="248586" y="4402183"/>
            <a:ext cx="1901908" cy="65315"/>
          </a:xfrm>
          <a:prstGeom prst="rect">
            <a:avLst/>
          </a:prstGeom>
          <a:solidFill>
            <a:srgbClr val="D23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solidFill>
                <a:schemeClr val="tx1"/>
              </a:solidFill>
            </a:endParaRPr>
          </a:p>
        </p:txBody>
      </p:sp>
      <p:pic>
        <p:nvPicPr>
          <p:cNvPr id="6" name="图片 5" descr="IMS新logo(加股票代码）-01"/>
          <p:cNvPicPr>
            <a:picLocks noChangeAspect="1"/>
          </p:cNvPicPr>
          <p:nvPr/>
        </p:nvPicPr>
        <p:blipFill>
          <a:blip r:embed="rId2" cstate="screen"/>
          <a:stretch>
            <a:fillRect/>
          </a:stretch>
        </p:blipFill>
        <p:spPr>
          <a:xfrm>
            <a:off x="10347960" y="392430"/>
            <a:ext cx="1482725" cy="705485"/>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894115" y="2927998"/>
            <a:ext cx="3605349" cy="1048172"/>
          </a:xfrm>
          <a:prstGeom prst="rect">
            <a:avLst/>
          </a:prstGeom>
          <a:noFill/>
        </p:spPr>
        <p:txBody>
          <a:bodyPr wrap="square" rtlCol="0">
            <a:spAutoFit/>
          </a:bodyPr>
          <a:lstStyle/>
          <a:p>
            <a:pPr algn="ctr">
              <a:lnSpc>
                <a:spcPct val="150000"/>
              </a:lnSpc>
            </a:pPr>
            <a:r>
              <a:rPr kumimoji="1" lang="en-US" altLang="zh-CN" sz="2200" dirty="0">
                <a:solidFill>
                  <a:srgbClr val="FF0000"/>
                </a:solidFill>
                <a:latin typeface="微软雅黑" panose="020B0503020204020204" pitchFamily="34" charset="-122"/>
                <a:ea typeface="微软雅黑" panose="020B0503020204020204" pitchFamily="34" charset="-122"/>
              </a:rPr>
              <a:t>IMS</a:t>
            </a:r>
            <a:r>
              <a:rPr kumimoji="1" lang="zh-CN" altLang="en-US" sz="2200" dirty="0">
                <a:solidFill>
                  <a:srgbClr val="FF0000"/>
                </a:solidFill>
                <a:latin typeface="微软雅黑" panose="020B0503020204020204" pitchFamily="34" charset="-122"/>
                <a:ea typeface="微软雅黑" panose="020B0503020204020204" pitchFamily="34" charset="-122"/>
              </a:rPr>
              <a:t>（天下秀）原产地直播项目花絮短片</a:t>
            </a:r>
            <a:endParaRPr kumimoji="1" lang="en-US" altLang="zh-CN" sz="2200" dirty="0">
              <a:solidFill>
                <a:srgbClr val="FF0000"/>
              </a:solidFill>
              <a:latin typeface="微软雅黑" panose="020B0503020204020204" pitchFamily="34" charset="-122"/>
              <a:ea typeface="微软雅黑" panose="020B0503020204020204" pitchFamily="34" charset="-122"/>
            </a:endParaRPr>
          </a:p>
        </p:txBody>
      </p:sp>
      <p:pic>
        <p:nvPicPr>
          <p:cNvPr id="4" name="0ea616445a490c0039a52e52dbb659b1" descr="0ea616445a490c0039a52e52dbb659b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444344" y="987179"/>
            <a:ext cx="2508069" cy="5374434"/>
          </a:xfrm>
          <a:prstGeom prst="rect">
            <a:avLst/>
          </a:prstGeom>
        </p:spPr>
      </p:pic>
      <p:sp>
        <p:nvSpPr>
          <p:cNvPr id="5" name="三角形 4"/>
          <p:cNvSpPr/>
          <p:nvPr/>
        </p:nvSpPr>
        <p:spPr>
          <a:xfrm rot="16200000" flipH="1">
            <a:off x="5773173" y="3311434"/>
            <a:ext cx="319085" cy="235132"/>
          </a:xfrm>
          <a:prstGeom prst="triangle">
            <a:avLst/>
          </a:prstGeom>
          <a:solidFill>
            <a:srgbClr val="D23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solidFill>
                <a:srgbClr val="FF0000"/>
              </a:solidFill>
            </a:endParaRPr>
          </a:p>
        </p:txBody>
      </p:sp>
      <p:sp>
        <p:nvSpPr>
          <p:cNvPr id="6" name="Object 2016"/>
          <p:cNvSpPr txBox="1"/>
          <p:nvPr/>
        </p:nvSpPr>
        <p:spPr>
          <a:xfrm>
            <a:off x="343136" y="326562"/>
            <a:ext cx="10312655" cy="504826"/>
          </a:xfrm>
          <a:prstGeom prst="rect">
            <a:avLst/>
          </a:prstGeom>
        </p:spPr>
        <p:txBody>
          <a:bodyPr vert="horz" rtlCol="0" anchor="t" anchorCtr="0">
            <a:noAutofit/>
          </a:bodyPr>
          <a:lstStyle/>
          <a:p>
            <a:r>
              <a:rPr lang="zh-CN" altLang="en-US" sz="3600" b="1" dirty="0">
                <a:solidFill>
                  <a:srgbClr val="FF0000"/>
                </a:solidFill>
                <a:latin typeface="微软雅黑" panose="020B0503020204020204" pitchFamily="34" charset="-122"/>
                <a:ea typeface="微软雅黑" panose="020B0503020204020204" pitchFamily="34" charset="-122"/>
              </a:rPr>
              <a:t>行业应用举例 农民原产地直播</a:t>
            </a:r>
            <a:endParaRPr lang="zh-CN" altLang="en-US" sz="3600" b="1" dirty="0">
              <a:solidFill>
                <a:srgbClr val="FF0000"/>
              </a:solidFill>
              <a:latin typeface="微软雅黑" panose="020B0503020204020204" pitchFamily="34" charset="-122"/>
              <a:ea typeface="微软雅黑" panose="020B0503020204020204" pitchFamily="34" charset="-122"/>
            </a:endParaRPr>
          </a:p>
        </p:txBody>
      </p:sp>
      <p:pic>
        <p:nvPicPr>
          <p:cNvPr id="7" name="图片 6" descr="IMS新logo(加股票代码）-01"/>
          <p:cNvPicPr>
            <a:picLocks noChangeAspect="1"/>
          </p:cNvPicPr>
          <p:nvPr/>
        </p:nvPicPr>
        <p:blipFill>
          <a:blip r:embed="rId4" cstate="screen"/>
          <a:stretch>
            <a:fillRect/>
          </a:stretch>
        </p:blipFill>
        <p:spPr>
          <a:xfrm>
            <a:off x="10347960" y="392430"/>
            <a:ext cx="1482725" cy="7054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932611" y="1222633"/>
            <a:ext cx="6326778" cy="507831"/>
          </a:xfrm>
          <a:prstGeom prst="rect">
            <a:avLst/>
          </a:prstGeom>
          <a:noFill/>
        </p:spPr>
        <p:txBody>
          <a:bodyPr wrap="square" rtlCol="0">
            <a:spAutoFit/>
          </a:bodyPr>
          <a:lstStyle/>
          <a:p>
            <a:pPr algn="ctr"/>
            <a:r>
              <a:rPr kumimoji="1" lang="zh-CN" altLang="en-US" sz="2700" b="1" dirty="0">
                <a:solidFill>
                  <a:srgbClr val="FF0000"/>
                </a:solidFill>
                <a:latin typeface="微软雅黑" panose="020B0503020204020204" pitchFamily="34" charset="-122"/>
                <a:ea typeface="微软雅黑" panose="020B0503020204020204" pitchFamily="34" charset="-122"/>
              </a:rPr>
              <a:t>未来：虚拟主播</a:t>
            </a:r>
            <a:r>
              <a:rPr kumimoji="1" lang="en-US" altLang="zh-CN" sz="2700" b="1" dirty="0">
                <a:solidFill>
                  <a:srgbClr val="FF0000"/>
                </a:solidFill>
                <a:latin typeface="微软雅黑" panose="020B0503020204020204" pitchFamily="34" charset="-122"/>
                <a:ea typeface="微软雅黑" panose="020B0503020204020204" pitchFamily="34" charset="-122"/>
              </a:rPr>
              <a:t>+</a:t>
            </a:r>
            <a:r>
              <a:rPr kumimoji="1" lang="zh-CN" altLang="en-US" sz="2700" b="1" dirty="0">
                <a:solidFill>
                  <a:srgbClr val="FF0000"/>
                </a:solidFill>
                <a:latin typeface="微软雅黑" panose="020B0503020204020204" pitchFamily="34" charset="-122"/>
                <a:ea typeface="微软雅黑" panose="020B0503020204020204" pitchFamily="34" charset="-122"/>
              </a:rPr>
              <a:t>真人主播互动直播技术</a:t>
            </a:r>
            <a:endParaRPr kumimoji="1" lang="zh-CN" altLang="en-US" sz="2700" b="1" dirty="0">
              <a:solidFill>
                <a:srgbClr val="FF0000"/>
              </a:solidFill>
              <a:latin typeface="微软雅黑" panose="020B0503020204020204" pitchFamily="34" charset="-122"/>
              <a:ea typeface="微软雅黑" panose="020B0503020204020204" pitchFamily="34" charset="-122"/>
            </a:endParaRPr>
          </a:p>
        </p:txBody>
      </p:sp>
      <p:pic>
        <p:nvPicPr>
          <p:cNvPr id="4" name="阿薇 2021-07-07 08.27.00" descr="阿薇 2021-07-07 08.27.00">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905382" y="1907255"/>
            <a:ext cx="6381237" cy="3584421"/>
          </a:xfrm>
          <a:prstGeom prst="rect">
            <a:avLst/>
          </a:prstGeom>
        </p:spPr>
      </p:pic>
      <p:pic>
        <p:nvPicPr>
          <p:cNvPr id="5" name="object 13"/>
          <p:cNvPicPr/>
          <p:nvPr/>
        </p:nvPicPr>
        <p:blipFill>
          <a:blip r:embed="rId4" cstate="screen"/>
          <a:stretch>
            <a:fillRect/>
          </a:stretch>
        </p:blipFill>
        <p:spPr>
          <a:xfrm>
            <a:off x="419919" y="1907255"/>
            <a:ext cx="2337979" cy="1011888"/>
          </a:xfrm>
          <a:prstGeom prst="rect">
            <a:avLst/>
          </a:prstGeom>
        </p:spPr>
      </p:pic>
      <p:pic>
        <p:nvPicPr>
          <p:cNvPr id="6" name="图片 5"/>
          <p:cNvPicPr>
            <a:picLocks noChangeAspect="1"/>
          </p:cNvPicPr>
          <p:nvPr/>
        </p:nvPicPr>
        <p:blipFill rotWithShape="1">
          <a:blip r:embed="rId5" cstate="screen"/>
          <a:srcRect/>
          <a:stretch>
            <a:fillRect/>
          </a:stretch>
        </p:blipFill>
        <p:spPr>
          <a:xfrm>
            <a:off x="9434102" y="1907255"/>
            <a:ext cx="1852207" cy="3575250"/>
          </a:xfrm>
          <a:prstGeom prst="rect">
            <a:avLst/>
          </a:prstGeom>
        </p:spPr>
      </p:pic>
      <p:sp>
        <p:nvSpPr>
          <p:cNvPr id="7" name="文本框 6"/>
          <p:cNvSpPr txBox="1"/>
          <p:nvPr/>
        </p:nvSpPr>
        <p:spPr>
          <a:xfrm>
            <a:off x="5377607" y="5625068"/>
            <a:ext cx="1415773" cy="461665"/>
          </a:xfrm>
          <a:prstGeom prst="rect">
            <a:avLst/>
          </a:prstGeom>
          <a:noFill/>
        </p:spPr>
        <p:txBody>
          <a:bodyPr wrap="none" rtlCol="0">
            <a:spAutoFit/>
          </a:bodyPr>
          <a:lstStyle/>
          <a:p>
            <a:pPr algn="ctr"/>
            <a:r>
              <a:rPr kumimoji="1" lang="zh-CN" altLang="en-US" sz="2400" dirty="0">
                <a:solidFill>
                  <a:srgbClr val="FF0000"/>
                </a:solidFill>
              </a:rPr>
              <a:t>（短片）</a:t>
            </a:r>
            <a:endParaRPr kumimoji="1" lang="zh-CN" altLang="en-US" sz="2400" dirty="0">
              <a:solidFill>
                <a:srgbClr val="FF0000"/>
              </a:solidFill>
            </a:endParaRPr>
          </a:p>
        </p:txBody>
      </p:sp>
      <p:pic>
        <p:nvPicPr>
          <p:cNvPr id="8" name="图片 7"/>
          <p:cNvPicPr>
            <a:picLocks noChangeAspect="1"/>
          </p:cNvPicPr>
          <p:nvPr/>
        </p:nvPicPr>
        <p:blipFill>
          <a:blip r:embed="rId6" cstate="screen"/>
          <a:stretch>
            <a:fillRect/>
          </a:stretch>
        </p:blipFill>
        <p:spPr>
          <a:xfrm>
            <a:off x="419919" y="2995264"/>
            <a:ext cx="2337979" cy="1321799"/>
          </a:xfrm>
          <a:prstGeom prst="rect">
            <a:avLst/>
          </a:prstGeom>
        </p:spPr>
      </p:pic>
      <p:pic>
        <p:nvPicPr>
          <p:cNvPr id="9" name="图片 8"/>
          <p:cNvPicPr>
            <a:picLocks noChangeAspect="1"/>
          </p:cNvPicPr>
          <p:nvPr/>
        </p:nvPicPr>
        <p:blipFill rotWithShape="1">
          <a:blip r:embed="rId7" cstate="screen"/>
          <a:srcRect/>
          <a:stretch>
            <a:fillRect/>
          </a:stretch>
        </p:blipFill>
        <p:spPr>
          <a:xfrm>
            <a:off x="419918" y="4427812"/>
            <a:ext cx="2337979" cy="1054692"/>
          </a:xfrm>
          <a:prstGeom prst="rect">
            <a:avLst/>
          </a:prstGeom>
        </p:spPr>
      </p:pic>
      <p:pic>
        <p:nvPicPr>
          <p:cNvPr id="10" name="图片 9" descr="IMS新logo(加股票代码）-01"/>
          <p:cNvPicPr>
            <a:picLocks noChangeAspect="1"/>
          </p:cNvPicPr>
          <p:nvPr/>
        </p:nvPicPr>
        <p:blipFill>
          <a:blip r:embed="rId8" cstate="screen"/>
          <a:stretch>
            <a:fillRect/>
          </a:stretch>
        </p:blipFill>
        <p:spPr>
          <a:xfrm>
            <a:off x="10347960" y="392430"/>
            <a:ext cx="1482725" cy="7054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0996" y="2631649"/>
            <a:ext cx="8883650" cy="3594100"/>
            <a:chOff x="3302000" y="5725886"/>
            <a:chExt cx="17767300" cy="7188200"/>
          </a:xfrm>
        </p:grpSpPr>
        <p:grpSp>
          <p:nvGrpSpPr>
            <p:cNvPr id="3" name="组合 507"/>
            <p:cNvGrpSpPr/>
            <p:nvPr/>
          </p:nvGrpSpPr>
          <p:grpSpPr>
            <a:xfrm>
              <a:off x="16192500" y="5725886"/>
              <a:ext cx="4876800" cy="6146800"/>
              <a:chOff x="16192500" y="3962400"/>
              <a:chExt cx="4876800" cy="6146800"/>
            </a:xfrm>
          </p:grpSpPr>
          <p:pic>
            <p:nvPicPr>
              <p:cNvPr id="15" name="image 509"/>
              <p:cNvPicPr>
                <a:picLocks noChangeAspect="1"/>
              </p:cNvPicPr>
              <p:nvPr/>
            </p:nvPicPr>
            <p:blipFill>
              <a:blip r:embed="rId1">
                <a:duotone>
                  <a:schemeClr val="accent2">
                    <a:shade val="45000"/>
                    <a:satMod val="135000"/>
                  </a:schemeClr>
                  <a:prstClr val="white"/>
                </a:duotone>
              </a:blip>
              <a:srcRect/>
              <a:stretch>
                <a:fillRect/>
              </a:stretch>
            </p:blipFill>
            <p:spPr>
              <a:xfrm>
                <a:off x="16192500" y="4635500"/>
                <a:ext cx="4876800" cy="5473700"/>
              </a:xfrm>
              <a:prstGeom prst="rect">
                <a:avLst/>
              </a:prstGeom>
            </p:spPr>
          </p:pic>
          <p:pic>
            <p:nvPicPr>
              <p:cNvPr id="16" name="image 5010"/>
              <p:cNvPicPr>
                <a:picLocks noChangeAspect="1"/>
              </p:cNvPicPr>
              <p:nvPr/>
            </p:nvPicPr>
            <p:blipFill>
              <a:blip r:embed="rId2">
                <a:duotone>
                  <a:schemeClr val="accent2">
                    <a:shade val="45000"/>
                    <a:satMod val="135000"/>
                  </a:schemeClr>
                  <a:prstClr val="white"/>
                </a:duotone>
              </a:blip>
              <a:srcRect/>
              <a:stretch>
                <a:fillRect/>
              </a:stretch>
            </p:blipFill>
            <p:spPr>
              <a:xfrm>
                <a:off x="17919700" y="3962400"/>
                <a:ext cx="1422400" cy="1422400"/>
              </a:xfrm>
              <a:prstGeom prst="rect">
                <a:avLst/>
              </a:prstGeom>
            </p:spPr>
          </p:pic>
          <p:sp>
            <p:nvSpPr>
              <p:cNvPr id="17" name="Object 5011"/>
              <p:cNvSpPr txBox="1"/>
              <p:nvPr/>
            </p:nvSpPr>
            <p:spPr>
              <a:xfrm>
                <a:off x="16490950" y="5822118"/>
                <a:ext cx="4279900" cy="698499"/>
              </a:xfrm>
              <a:prstGeom prst="rect">
                <a:avLst/>
              </a:prstGeom>
            </p:spPr>
            <p:txBody>
              <a:bodyPr vert="horz" rtlCol="0" anchor="t" anchorCtr="0">
                <a:noAutofit/>
              </a:bodyPr>
              <a:lstStyle/>
              <a:p>
                <a:pPr algn="ctr">
                  <a:lnSpc>
                    <a:spcPct val="114000"/>
                  </a:lnSpc>
                </a:pPr>
                <a:r>
                  <a:rPr lang="zh-CN" altLang="en-US" sz="2000" b="1" dirty="0">
                    <a:latin typeface="OPPOSans-M"/>
                    <a:ea typeface="OPPOSans-M"/>
                  </a:rPr>
                  <a:t>宅猫日记</a:t>
                </a:r>
                <a:endParaRPr lang="zh-CN" altLang="en-US" sz="900" dirty="0"/>
              </a:p>
            </p:txBody>
          </p:sp>
          <p:sp>
            <p:nvSpPr>
              <p:cNvPr id="18" name="Object 5012"/>
              <p:cNvSpPr txBox="1"/>
              <p:nvPr/>
            </p:nvSpPr>
            <p:spPr>
              <a:xfrm>
                <a:off x="16641549" y="6919341"/>
                <a:ext cx="4000500" cy="889000"/>
              </a:xfrm>
              <a:prstGeom prst="rect">
                <a:avLst/>
              </a:prstGeom>
            </p:spPr>
            <p:txBody>
              <a:bodyPr vert="horz" rtlCol="0" anchor="t" anchorCtr="0">
                <a:noAutofit/>
              </a:bodyPr>
              <a:lstStyle/>
              <a:p>
                <a:r>
                  <a:rPr kumimoji="1" lang="zh-CN" altLang="en-US" sz="1600" dirty="0">
                    <a:solidFill>
                      <a:srgbClr val="FF0000"/>
                    </a:solidFill>
                    <a:latin typeface="微软雅黑" panose="020B0503020204020204" pitchFamily="34" charset="-122"/>
                    <a:ea typeface="微软雅黑" panose="020B0503020204020204" pitchFamily="34" charset="-122"/>
                  </a:rPr>
                  <a:t>宅猫日记芝士脆饼干单品销量超</a:t>
                </a:r>
                <a:r>
                  <a:rPr kumimoji="1" lang="en-US" altLang="zh-CN" sz="1600" dirty="0">
                    <a:solidFill>
                      <a:srgbClr val="FF0000"/>
                    </a:solidFill>
                    <a:latin typeface="微软雅黑" panose="020B0503020204020204" pitchFamily="34" charset="-122"/>
                    <a:ea typeface="微软雅黑" panose="020B0503020204020204" pitchFamily="34" charset="-122"/>
                  </a:rPr>
                  <a:t>300</a:t>
                </a:r>
                <a:r>
                  <a:rPr kumimoji="1" lang="zh-CN" altLang="en-US" sz="1600" dirty="0">
                    <a:solidFill>
                      <a:srgbClr val="FF0000"/>
                    </a:solidFill>
                    <a:latin typeface="微软雅黑" panose="020B0503020204020204" pitchFamily="34" charset="-122"/>
                    <a:ea typeface="微软雅黑" panose="020B0503020204020204" pitchFamily="34" charset="-122"/>
                  </a:rPr>
                  <a:t>万单，成饼干细分品类爆款单品排名</a:t>
                </a:r>
                <a:r>
                  <a:rPr kumimoji="1" lang="en-US" altLang="zh-CN" sz="1600" dirty="0">
                    <a:solidFill>
                      <a:srgbClr val="FF0000"/>
                    </a:solidFill>
                    <a:latin typeface="微软雅黑" panose="020B0503020204020204" pitchFamily="34" charset="-122"/>
                    <a:ea typeface="微软雅黑" panose="020B0503020204020204" pitchFamily="34" charset="-122"/>
                  </a:rPr>
                  <a:t>TOP1</a:t>
                </a:r>
                <a:r>
                  <a:rPr kumimoji="1" lang="zh-CN" altLang="en-US" sz="1600" dirty="0">
                    <a:solidFill>
                      <a:srgbClr val="FF0000"/>
                    </a:solidFill>
                    <a:latin typeface="微软雅黑" panose="020B0503020204020204" pitchFamily="34" charset="-122"/>
                    <a:ea typeface="微软雅黑" panose="020B0503020204020204" pitchFamily="34" charset="-122"/>
                  </a:rPr>
                  <a:t>。</a:t>
                </a:r>
                <a:endParaRPr kumimoji="1" lang="zh-CN" altLang="en-US" sz="1600" dirty="0">
                  <a:solidFill>
                    <a:srgbClr val="FF0000"/>
                  </a:solidFill>
                  <a:latin typeface="微软雅黑" panose="020B0503020204020204" pitchFamily="34" charset="-122"/>
                  <a:ea typeface="微软雅黑" panose="020B0503020204020204" pitchFamily="34" charset="-122"/>
                </a:endParaRPr>
              </a:p>
            </p:txBody>
          </p:sp>
        </p:grpSp>
        <p:grpSp>
          <p:nvGrpSpPr>
            <p:cNvPr id="4" name="组合 5014"/>
            <p:cNvGrpSpPr/>
            <p:nvPr/>
          </p:nvGrpSpPr>
          <p:grpSpPr>
            <a:xfrm>
              <a:off x="9753600" y="5725886"/>
              <a:ext cx="4876800" cy="6146800"/>
              <a:chOff x="9753600" y="3962400"/>
              <a:chExt cx="4876800" cy="6146800"/>
            </a:xfrm>
          </p:grpSpPr>
          <p:pic>
            <p:nvPicPr>
              <p:cNvPr id="11" name="image 5015"/>
              <p:cNvPicPr>
                <a:picLocks noChangeAspect="1"/>
              </p:cNvPicPr>
              <p:nvPr/>
            </p:nvPicPr>
            <p:blipFill>
              <a:blip r:embed="rId3">
                <a:duotone>
                  <a:schemeClr val="accent2">
                    <a:shade val="45000"/>
                    <a:satMod val="135000"/>
                  </a:schemeClr>
                  <a:prstClr val="white"/>
                </a:duotone>
              </a:blip>
              <a:srcRect/>
              <a:stretch>
                <a:fillRect/>
              </a:stretch>
            </p:blipFill>
            <p:spPr>
              <a:xfrm>
                <a:off x="9753600" y="4635500"/>
                <a:ext cx="4876800" cy="5473700"/>
              </a:xfrm>
              <a:prstGeom prst="rect">
                <a:avLst/>
              </a:prstGeom>
            </p:spPr>
          </p:pic>
          <p:pic>
            <p:nvPicPr>
              <p:cNvPr id="12" name="image 5016"/>
              <p:cNvPicPr>
                <a:picLocks noChangeAspect="1"/>
              </p:cNvPicPr>
              <p:nvPr/>
            </p:nvPicPr>
            <p:blipFill>
              <a:blip r:embed="rId4">
                <a:duotone>
                  <a:schemeClr val="accent2">
                    <a:shade val="45000"/>
                    <a:satMod val="135000"/>
                  </a:schemeClr>
                  <a:prstClr val="white"/>
                </a:duotone>
              </a:blip>
              <a:srcRect/>
              <a:stretch>
                <a:fillRect/>
              </a:stretch>
            </p:blipFill>
            <p:spPr>
              <a:xfrm>
                <a:off x="11480800" y="3962400"/>
                <a:ext cx="1422400" cy="1422400"/>
              </a:xfrm>
              <a:prstGeom prst="rect">
                <a:avLst/>
              </a:prstGeom>
            </p:spPr>
          </p:pic>
          <p:sp>
            <p:nvSpPr>
              <p:cNvPr id="13" name="Object 5019"/>
              <p:cNvSpPr txBox="1"/>
              <p:nvPr/>
            </p:nvSpPr>
            <p:spPr>
              <a:xfrm>
                <a:off x="10102850" y="5822118"/>
                <a:ext cx="4165600" cy="698499"/>
              </a:xfrm>
              <a:prstGeom prst="rect">
                <a:avLst/>
              </a:prstGeom>
            </p:spPr>
            <p:txBody>
              <a:bodyPr vert="horz" rtlCol="0" anchor="t" anchorCtr="0">
                <a:noAutofit/>
              </a:bodyPr>
              <a:lstStyle/>
              <a:p>
                <a:pPr algn="ctr">
                  <a:lnSpc>
                    <a:spcPct val="114000"/>
                  </a:lnSpc>
                </a:pPr>
                <a:r>
                  <a:rPr lang="zh-CN" altLang="en-US" sz="2000" b="1" dirty="0">
                    <a:latin typeface="OPPOSans-M"/>
                    <a:ea typeface="OPPOSans-M"/>
                  </a:rPr>
                  <a:t>螺元元</a:t>
                </a:r>
                <a:endParaRPr lang="zh-CN" altLang="en-US" sz="900" dirty="0"/>
              </a:p>
            </p:txBody>
          </p:sp>
          <p:sp>
            <p:nvSpPr>
              <p:cNvPr id="14" name="Object 5020"/>
              <p:cNvSpPr txBox="1"/>
              <p:nvPr/>
            </p:nvSpPr>
            <p:spPr>
              <a:xfrm>
                <a:off x="10208999" y="6919340"/>
                <a:ext cx="4000500" cy="444500"/>
              </a:xfrm>
              <a:prstGeom prst="rect">
                <a:avLst/>
              </a:prstGeom>
            </p:spPr>
            <p:txBody>
              <a:bodyPr vert="horz" rtlCol="0" anchor="t" anchorCtr="0">
                <a:noAutofit/>
              </a:bodyPr>
              <a:lstStyle/>
              <a:p>
                <a:r>
                  <a:rPr kumimoji="1" lang="zh-CN" altLang="en-US" sz="1600" dirty="0">
                    <a:solidFill>
                      <a:srgbClr val="FF0000"/>
                    </a:solidFill>
                    <a:latin typeface="微软雅黑" panose="020B0503020204020204" pitchFamily="34" charset="-122"/>
                    <a:ea typeface="微软雅黑" panose="020B0503020204020204" pitchFamily="34" charset="-122"/>
                  </a:rPr>
                  <a:t>红人驱动新品营销，螺元元上市</a:t>
                </a:r>
                <a:r>
                  <a:rPr kumimoji="1" lang="en-US" altLang="zh-CN" sz="1600" dirty="0">
                    <a:solidFill>
                      <a:srgbClr val="FF0000"/>
                    </a:solidFill>
                    <a:latin typeface="微软雅黑" panose="020B0503020204020204" pitchFamily="34" charset="-122"/>
                    <a:ea typeface="微软雅黑" panose="020B0503020204020204" pitchFamily="34" charset="-122"/>
                  </a:rPr>
                  <a:t>3</a:t>
                </a:r>
                <a:r>
                  <a:rPr kumimoji="1" lang="zh-CN" altLang="en-US" sz="1600" dirty="0">
                    <a:solidFill>
                      <a:srgbClr val="FF0000"/>
                    </a:solidFill>
                    <a:latin typeface="微软雅黑" panose="020B0503020204020204" pitchFamily="34" charset="-122"/>
                    <a:ea typeface="微软雅黑" panose="020B0503020204020204" pitchFamily="34" charset="-122"/>
                  </a:rPr>
                  <a:t>个月销售破</a:t>
                </a:r>
                <a:r>
                  <a:rPr kumimoji="1" lang="en-US" altLang="zh-CN" sz="1600" dirty="0">
                    <a:solidFill>
                      <a:srgbClr val="FF0000"/>
                    </a:solidFill>
                    <a:latin typeface="微软雅黑" panose="020B0503020204020204" pitchFamily="34" charset="-122"/>
                    <a:ea typeface="微软雅黑" panose="020B0503020204020204" pitchFamily="34" charset="-122"/>
                  </a:rPr>
                  <a:t>100</a:t>
                </a:r>
                <a:r>
                  <a:rPr kumimoji="1" lang="zh-CN" altLang="en-US" sz="1600" dirty="0">
                    <a:solidFill>
                      <a:srgbClr val="FF0000"/>
                    </a:solidFill>
                    <a:latin typeface="微软雅黑" panose="020B0503020204020204" pitchFamily="34" charset="-122"/>
                    <a:ea typeface="微软雅黑" panose="020B0503020204020204" pitchFamily="34" charset="-122"/>
                  </a:rPr>
                  <a:t>万</a:t>
                </a:r>
                <a:r>
                  <a:rPr kumimoji="1" lang="en-US" altLang="zh-CN" sz="1600" dirty="0">
                    <a:solidFill>
                      <a:srgbClr val="FF0000"/>
                    </a:solidFill>
                    <a:latin typeface="微软雅黑" panose="020B0503020204020204" pitchFamily="34" charset="-122"/>
                    <a:ea typeface="微软雅黑" panose="020B0503020204020204" pitchFamily="34" charset="-122"/>
                  </a:rPr>
                  <a:t>+</a:t>
                </a:r>
                <a:r>
                  <a:rPr kumimoji="1" lang="zh-CN" altLang="en-US" sz="1600" dirty="0">
                    <a:solidFill>
                      <a:srgbClr val="FF0000"/>
                    </a:solidFill>
                    <a:latin typeface="微软雅黑" panose="020B0503020204020204" pitchFamily="34" charset="-122"/>
                    <a:ea typeface="微软雅黑" panose="020B0503020204020204" pitchFamily="34" charset="-122"/>
                  </a:rPr>
                  <a:t>，助力新品牌从</a:t>
                </a:r>
                <a:r>
                  <a:rPr kumimoji="1" lang="en-US" altLang="zh-CN" sz="1600" dirty="0">
                    <a:solidFill>
                      <a:srgbClr val="FF0000"/>
                    </a:solidFill>
                    <a:latin typeface="微软雅黑" panose="020B0503020204020204" pitchFamily="34" charset="-122"/>
                    <a:ea typeface="微软雅黑" panose="020B0503020204020204" pitchFamily="34" charset="-122"/>
                  </a:rPr>
                  <a:t>0-1</a:t>
                </a:r>
                <a:r>
                  <a:rPr kumimoji="1" lang="zh-CN" altLang="en-US" sz="1600" dirty="0">
                    <a:solidFill>
                      <a:srgbClr val="FF0000"/>
                    </a:solidFill>
                    <a:latin typeface="微软雅黑" panose="020B0503020204020204" pitchFamily="34" charset="-122"/>
                    <a:ea typeface="微软雅黑" panose="020B0503020204020204" pitchFamily="34" charset="-122"/>
                  </a:rPr>
                  <a:t>破局。</a:t>
                </a:r>
                <a:endParaRPr kumimoji="1" lang="zh-CN" altLang="en-US" sz="1600" dirty="0">
                  <a:solidFill>
                    <a:srgbClr val="FF0000"/>
                  </a:solidFill>
                  <a:latin typeface="微软雅黑" panose="020B0503020204020204" pitchFamily="34" charset="-122"/>
                  <a:ea typeface="微软雅黑" panose="020B0503020204020204" pitchFamily="34" charset="-122"/>
                </a:endParaRPr>
              </a:p>
            </p:txBody>
          </p:sp>
        </p:grpSp>
        <p:grpSp>
          <p:nvGrpSpPr>
            <p:cNvPr id="5" name="组合 5021"/>
            <p:cNvGrpSpPr/>
            <p:nvPr/>
          </p:nvGrpSpPr>
          <p:grpSpPr>
            <a:xfrm>
              <a:off x="3302000" y="5725886"/>
              <a:ext cx="4876800" cy="7188200"/>
              <a:chOff x="3302000" y="3962400"/>
              <a:chExt cx="4876800" cy="7188200"/>
            </a:xfrm>
          </p:grpSpPr>
          <p:pic>
            <p:nvPicPr>
              <p:cNvPr id="6" name="image 5022"/>
              <p:cNvPicPr>
                <a:picLocks noChangeAspect="1"/>
              </p:cNvPicPr>
              <p:nvPr/>
            </p:nvPicPr>
            <p:blipFill>
              <a:blip r:embed="rId5">
                <a:duotone>
                  <a:schemeClr val="accent2">
                    <a:shade val="45000"/>
                    <a:satMod val="135000"/>
                  </a:schemeClr>
                  <a:prstClr val="white"/>
                </a:duotone>
              </a:blip>
              <a:srcRect/>
              <a:stretch>
                <a:fillRect/>
              </a:stretch>
            </p:blipFill>
            <p:spPr>
              <a:xfrm>
                <a:off x="3302000" y="4635500"/>
                <a:ext cx="4876800" cy="5473700"/>
              </a:xfrm>
              <a:prstGeom prst="rect">
                <a:avLst/>
              </a:prstGeom>
            </p:spPr>
          </p:pic>
          <p:pic>
            <p:nvPicPr>
              <p:cNvPr id="7" name="image 5023"/>
              <p:cNvPicPr>
                <a:picLocks noChangeAspect="1"/>
              </p:cNvPicPr>
              <p:nvPr/>
            </p:nvPicPr>
            <p:blipFill>
              <a:blip r:embed="rId6">
                <a:duotone>
                  <a:schemeClr val="accent2">
                    <a:shade val="45000"/>
                    <a:satMod val="135000"/>
                  </a:schemeClr>
                  <a:prstClr val="white"/>
                </a:duotone>
              </a:blip>
              <a:srcRect/>
              <a:stretch>
                <a:fillRect/>
              </a:stretch>
            </p:blipFill>
            <p:spPr>
              <a:xfrm>
                <a:off x="5029200" y="3962400"/>
                <a:ext cx="1422400" cy="1422400"/>
              </a:xfrm>
              <a:prstGeom prst="rect">
                <a:avLst/>
              </a:prstGeom>
            </p:spPr>
          </p:pic>
          <p:sp>
            <p:nvSpPr>
              <p:cNvPr id="8" name="Object 5025"/>
              <p:cNvSpPr txBox="1"/>
              <p:nvPr/>
            </p:nvSpPr>
            <p:spPr>
              <a:xfrm>
                <a:off x="3471650" y="10109200"/>
                <a:ext cx="4279899" cy="1041400"/>
              </a:xfrm>
              <a:prstGeom prst="rect">
                <a:avLst/>
              </a:prstGeom>
            </p:spPr>
            <p:txBody>
              <a:bodyPr vert="horz" rtlCol="0" anchor="t" anchorCtr="0">
                <a:noAutofit/>
              </a:bodyPr>
              <a:lstStyle/>
              <a:p>
                <a:pPr algn="ctr">
                  <a:lnSpc>
                    <a:spcPct val="114000"/>
                  </a:lnSpc>
                </a:pPr>
                <a:r>
                  <a:rPr lang="en-US" altLang="zh-CN" sz="2000" b="1" dirty="0">
                    <a:latin typeface="微软雅黑" panose="020B0503020204020204" pitchFamily="34" charset="-122"/>
                    <a:ea typeface="微软雅黑" panose="020B0503020204020204" pitchFamily="34" charset="-122"/>
                  </a:rPr>
                  <a:t>01</a:t>
                </a:r>
                <a:r>
                  <a:rPr lang="zh-CN" altLang="en-US" sz="2000" b="1" dirty="0">
                    <a:latin typeface="微软雅黑" panose="020B0503020204020204" pitchFamily="34" charset="-122"/>
                    <a:ea typeface="微软雅黑" panose="020B0503020204020204" pitchFamily="34" charset="-122"/>
                  </a:rPr>
                  <a:t> 电商大促转化</a:t>
                </a:r>
                <a:endParaRPr lang="zh-CN" altLang="en-US" sz="550" b="1" dirty="0">
                  <a:latin typeface="微软雅黑" panose="020B0503020204020204" pitchFamily="34" charset="-122"/>
                  <a:ea typeface="微软雅黑" panose="020B0503020204020204" pitchFamily="34" charset="-122"/>
                </a:endParaRPr>
              </a:p>
            </p:txBody>
          </p:sp>
          <p:sp>
            <p:nvSpPr>
              <p:cNvPr id="9" name="Object 5026"/>
              <p:cNvSpPr txBox="1"/>
              <p:nvPr/>
            </p:nvSpPr>
            <p:spPr>
              <a:xfrm>
                <a:off x="3600450" y="5822118"/>
                <a:ext cx="4279900" cy="698499"/>
              </a:xfrm>
              <a:prstGeom prst="rect">
                <a:avLst/>
              </a:prstGeom>
            </p:spPr>
            <p:txBody>
              <a:bodyPr vert="horz" rtlCol="0" anchor="t" anchorCtr="0">
                <a:noAutofit/>
              </a:bodyPr>
              <a:lstStyle/>
              <a:p>
                <a:pPr algn="ctr">
                  <a:lnSpc>
                    <a:spcPct val="114000"/>
                  </a:lnSpc>
                </a:pPr>
                <a:r>
                  <a:rPr lang="zh-CN" altLang="en-US" sz="2000" b="1" dirty="0">
                    <a:latin typeface="OPPOSans-M"/>
                    <a:ea typeface="OPPOSans-M"/>
                  </a:rPr>
                  <a:t>王小卤</a:t>
                </a:r>
                <a:endParaRPr lang="zh-CN" altLang="en-US" sz="900" dirty="0"/>
              </a:p>
            </p:txBody>
          </p:sp>
          <p:sp>
            <p:nvSpPr>
              <p:cNvPr id="10" name="Object 5027"/>
              <p:cNvSpPr txBox="1"/>
              <p:nvPr/>
            </p:nvSpPr>
            <p:spPr>
              <a:xfrm>
                <a:off x="3751049" y="6919340"/>
                <a:ext cx="4000500" cy="889000"/>
              </a:xfrm>
              <a:prstGeom prst="rect">
                <a:avLst/>
              </a:prstGeom>
            </p:spPr>
            <p:txBody>
              <a:bodyPr vert="horz" rtlCol="0" anchor="t" anchorCtr="0">
                <a:noAutofit/>
              </a:bodyPr>
              <a:lstStyle/>
              <a:p>
                <a:r>
                  <a:rPr kumimoji="1" lang="zh-CN" altLang="en-US" sz="1600" dirty="0">
                    <a:solidFill>
                      <a:srgbClr val="FF0000"/>
                    </a:solidFill>
                    <a:latin typeface="微软雅黑" panose="020B0503020204020204" pitchFamily="34" charset="-122"/>
                    <a:ea typeface="微软雅黑" panose="020B0503020204020204" pitchFamily="34" charset="-122"/>
                  </a:rPr>
                  <a:t>数据分析精准匹配各垂类红人，实现王小卤品牌破圈，完成电商大促转化。</a:t>
                </a:r>
                <a:endParaRPr kumimoji="1" lang="zh-CN" altLang="en-US" sz="1600" dirty="0">
                  <a:solidFill>
                    <a:srgbClr val="FF0000"/>
                  </a:solidFill>
                  <a:latin typeface="微软雅黑" panose="020B0503020204020204" pitchFamily="34" charset="-122"/>
                  <a:ea typeface="微软雅黑" panose="020B0503020204020204" pitchFamily="34" charset="-122"/>
                </a:endParaRPr>
              </a:p>
            </p:txBody>
          </p:sp>
        </p:grpSp>
      </p:grpSp>
      <p:sp>
        <p:nvSpPr>
          <p:cNvPr id="19" name="文本框 18"/>
          <p:cNvSpPr txBox="1"/>
          <p:nvPr/>
        </p:nvSpPr>
        <p:spPr>
          <a:xfrm>
            <a:off x="925353" y="1053000"/>
            <a:ext cx="10341294" cy="1273554"/>
          </a:xfrm>
          <a:prstGeom prst="rect">
            <a:avLst/>
          </a:prstGeom>
          <a:noFill/>
        </p:spPr>
        <p:txBody>
          <a:bodyPr wrap="none" rtlCol="0">
            <a:spAutoFit/>
          </a:bodyPr>
          <a:lstStyle/>
          <a:p>
            <a:pPr algn="ctr">
              <a:lnSpc>
                <a:spcPct val="150000"/>
              </a:lnSpc>
            </a:pPr>
            <a:r>
              <a:rPr lang="zh-CN" altLang="en-US" sz="3000" b="1" dirty="0">
                <a:solidFill>
                  <a:srgbClr val="FF0000"/>
                </a:solidFill>
                <a:latin typeface="微软雅黑" panose="020B0503020204020204" pitchFamily="34" charset="-122"/>
                <a:ea typeface="微软雅黑" panose="020B0503020204020204" pitchFamily="34" charset="-122"/>
              </a:rPr>
              <a:t>（</a:t>
            </a:r>
            <a:r>
              <a:rPr lang="en-US" altLang="zh-CN" sz="3000" b="1" dirty="0">
                <a:solidFill>
                  <a:srgbClr val="FF0000"/>
                </a:solidFill>
                <a:latin typeface="微软雅黑" panose="020B0503020204020204" pitchFamily="34" charset="-122"/>
                <a:ea typeface="微软雅黑" panose="020B0503020204020204" pitchFamily="34" charset="-122"/>
              </a:rPr>
              <a:t>3</a:t>
            </a:r>
            <a:r>
              <a:rPr lang="zh-CN" altLang="en-US" sz="3000" b="1" dirty="0">
                <a:solidFill>
                  <a:srgbClr val="FF0000"/>
                </a:solidFill>
                <a:latin typeface="微软雅黑" panose="020B0503020204020204" pitchFamily="34" charset="-122"/>
                <a:ea typeface="微软雅黑" panose="020B0503020204020204" pitchFamily="34" charset="-122"/>
              </a:rPr>
              <a:t>） 新消费：红人</a:t>
            </a:r>
            <a:r>
              <a:rPr lang="en-US" altLang="zh-CN" sz="3000" b="1" dirty="0">
                <a:solidFill>
                  <a:srgbClr val="FF0000"/>
                </a:solidFill>
                <a:latin typeface="微软雅黑" panose="020B0503020204020204" pitchFamily="34" charset="-122"/>
                <a:ea typeface="微软雅黑" panose="020B0503020204020204" pitchFamily="34" charset="-122"/>
              </a:rPr>
              <a:t>+</a:t>
            </a:r>
            <a:r>
              <a:rPr lang="zh-CN" altLang="en-US" sz="3000" b="1" dirty="0">
                <a:solidFill>
                  <a:srgbClr val="FF0000"/>
                </a:solidFill>
                <a:latin typeface="微软雅黑" panose="020B0503020204020204" pitchFamily="34" charset="-122"/>
                <a:ea typeface="微软雅黑" panose="020B0503020204020204" pitchFamily="34" charset="-122"/>
              </a:rPr>
              <a:t>消费品</a:t>
            </a:r>
            <a:endParaRPr lang="en-US" altLang="zh-CN" sz="3000" b="1" dirty="0">
              <a:solidFill>
                <a:srgbClr val="FF0000"/>
              </a:solidFill>
              <a:latin typeface="微软雅黑" panose="020B0503020204020204" pitchFamily="34" charset="-122"/>
              <a:ea typeface="微软雅黑" panose="020B0503020204020204" pitchFamily="34" charset="-122"/>
            </a:endParaRPr>
          </a:p>
          <a:p>
            <a:pPr algn="ctr">
              <a:lnSpc>
                <a:spcPct val="150000"/>
              </a:lnSpc>
            </a:pPr>
            <a:r>
              <a:rPr lang="zh-CN" altLang="en-US" sz="2400" b="1" dirty="0">
                <a:latin typeface="微软雅黑" panose="020B0503020204020204" pitchFamily="34" charset="-122"/>
                <a:ea typeface="微软雅黑" panose="020B0503020204020204" pitchFamily="34" charset="-122"/>
              </a:rPr>
              <a:t>赋能网生新品牌发展，助力小众品牌获更多关注，增加与用户深度情感链接</a:t>
            </a:r>
            <a:endParaRPr lang="en-US" altLang="zh-CN" sz="2400" b="1" dirty="0">
              <a:latin typeface="微软雅黑" panose="020B0503020204020204" pitchFamily="34" charset="-122"/>
              <a:ea typeface="微软雅黑" panose="020B0503020204020204" pitchFamily="34" charset="-122"/>
            </a:endParaRPr>
          </a:p>
        </p:txBody>
      </p:sp>
      <p:sp>
        <p:nvSpPr>
          <p:cNvPr id="20" name="Object 5025"/>
          <p:cNvSpPr txBox="1"/>
          <p:nvPr/>
        </p:nvSpPr>
        <p:spPr>
          <a:xfrm>
            <a:off x="4876796" y="5705049"/>
            <a:ext cx="2139950" cy="520700"/>
          </a:xfrm>
          <a:prstGeom prst="rect">
            <a:avLst/>
          </a:prstGeom>
        </p:spPr>
        <p:txBody>
          <a:bodyPr vert="horz" rtlCol="0" anchor="t" anchorCtr="0">
            <a:noAutofit/>
          </a:bodyPr>
          <a:lstStyle/>
          <a:p>
            <a:pPr algn="ctr">
              <a:lnSpc>
                <a:spcPct val="114000"/>
              </a:lnSpc>
            </a:pPr>
            <a:r>
              <a:rPr lang="en-US" altLang="zh-CN" sz="2000" b="1" dirty="0">
                <a:latin typeface="微软雅黑" panose="020B0503020204020204" pitchFamily="34" charset="-122"/>
                <a:ea typeface="微软雅黑" panose="020B0503020204020204" pitchFamily="34" charset="-122"/>
              </a:rPr>
              <a:t>02</a:t>
            </a:r>
            <a:r>
              <a:rPr lang="zh-CN" altLang="en-US" sz="2000" b="1" dirty="0">
                <a:latin typeface="微软雅黑" panose="020B0503020204020204" pitchFamily="34" charset="-122"/>
                <a:ea typeface="微软雅黑" panose="020B0503020204020204" pitchFamily="34" charset="-122"/>
              </a:rPr>
              <a:t> 新品破局增长</a:t>
            </a:r>
            <a:endParaRPr lang="zh-CN" altLang="en-US" sz="550" b="1" dirty="0">
              <a:latin typeface="微软雅黑" panose="020B0503020204020204" pitchFamily="34" charset="-122"/>
              <a:ea typeface="微软雅黑" panose="020B0503020204020204" pitchFamily="34" charset="-122"/>
            </a:endParaRPr>
          </a:p>
        </p:txBody>
      </p:sp>
      <p:sp>
        <p:nvSpPr>
          <p:cNvPr id="21" name="Object 5025"/>
          <p:cNvSpPr txBox="1"/>
          <p:nvPr/>
        </p:nvSpPr>
        <p:spPr>
          <a:xfrm>
            <a:off x="8268368" y="5705049"/>
            <a:ext cx="2139950" cy="520700"/>
          </a:xfrm>
          <a:prstGeom prst="rect">
            <a:avLst/>
          </a:prstGeom>
        </p:spPr>
        <p:txBody>
          <a:bodyPr vert="horz" rtlCol="0" anchor="t" anchorCtr="0">
            <a:noAutofit/>
          </a:bodyPr>
          <a:lstStyle>
            <a:lvl1pPr algn="ctr">
              <a:lnSpc>
                <a:spcPct val="114000"/>
              </a:lnSpc>
              <a:defRPr sz="4000" b="1" i="0">
                <a:solidFill>
                  <a:srgbClr val="C9CACA"/>
                </a:solidFill>
                <a:latin typeface="微软雅黑" panose="020B0503020204020204" pitchFamily="34" charset="-122"/>
                <a:ea typeface="微软雅黑" panose="020B0503020204020204" pitchFamily="34" charset="-122"/>
              </a:defRPr>
            </a:lvl1pPr>
          </a:lstStyle>
          <a:p>
            <a:r>
              <a:rPr lang="en-US" altLang="zh-CN" sz="2000" dirty="0">
                <a:solidFill>
                  <a:schemeClr val="tx1"/>
                </a:solidFill>
              </a:rPr>
              <a:t>03</a:t>
            </a:r>
            <a:r>
              <a:rPr lang="zh-CN" altLang="en-US" sz="2000" dirty="0">
                <a:solidFill>
                  <a:schemeClr val="tx1"/>
                </a:solidFill>
              </a:rPr>
              <a:t> 助力单品引爆</a:t>
            </a:r>
            <a:endParaRPr lang="zh-CN" altLang="en-US" sz="2000" dirty="0">
              <a:solidFill>
                <a:schemeClr val="tx1"/>
              </a:solidFill>
            </a:endParaRPr>
          </a:p>
        </p:txBody>
      </p:sp>
      <p:pic>
        <p:nvPicPr>
          <p:cNvPr id="22" name="图片 21"/>
          <p:cNvPicPr>
            <a:picLocks noChangeAspect="1"/>
          </p:cNvPicPr>
          <p:nvPr/>
        </p:nvPicPr>
        <p:blipFill>
          <a:blip r:embed="rId7" cstate="screen"/>
          <a:stretch>
            <a:fillRect/>
          </a:stretch>
        </p:blipFill>
        <p:spPr>
          <a:xfrm>
            <a:off x="2493650" y="2585397"/>
            <a:ext cx="720000" cy="752902"/>
          </a:xfrm>
          <a:prstGeom prst="ellipse">
            <a:avLst/>
          </a:prstGeom>
        </p:spPr>
      </p:pic>
      <p:pic>
        <p:nvPicPr>
          <p:cNvPr id="23" name="图片 22"/>
          <p:cNvPicPr>
            <a:picLocks noChangeAspect="1"/>
          </p:cNvPicPr>
          <p:nvPr/>
        </p:nvPicPr>
        <p:blipFill rotWithShape="1">
          <a:blip r:embed="rId8" cstate="screen"/>
          <a:srcRect/>
          <a:stretch>
            <a:fillRect/>
          </a:stretch>
        </p:blipFill>
        <p:spPr>
          <a:xfrm>
            <a:off x="5744621" y="2631649"/>
            <a:ext cx="720000" cy="720000"/>
          </a:xfrm>
          <a:prstGeom prst="ellipse">
            <a:avLst/>
          </a:prstGeom>
        </p:spPr>
      </p:pic>
      <p:pic>
        <p:nvPicPr>
          <p:cNvPr id="24" name="图片 23"/>
          <p:cNvPicPr>
            <a:picLocks noChangeAspect="1"/>
          </p:cNvPicPr>
          <p:nvPr/>
        </p:nvPicPr>
        <p:blipFill rotWithShape="1">
          <a:blip r:embed="rId9" cstate="screen"/>
          <a:srcRect/>
          <a:stretch>
            <a:fillRect/>
          </a:stretch>
        </p:blipFill>
        <p:spPr>
          <a:xfrm>
            <a:off x="8978343" y="2631649"/>
            <a:ext cx="720000" cy="720000"/>
          </a:xfrm>
          <a:prstGeom prst="ellipse">
            <a:avLst/>
          </a:prstGeom>
        </p:spPr>
      </p:pic>
      <p:pic>
        <p:nvPicPr>
          <p:cNvPr id="25" name="图片 24" descr="IMS新logo(加股票代码）-01"/>
          <p:cNvPicPr>
            <a:picLocks noChangeAspect="1"/>
          </p:cNvPicPr>
          <p:nvPr/>
        </p:nvPicPr>
        <p:blipFill>
          <a:blip r:embed="rId10" cstate="screen"/>
          <a:stretch>
            <a:fillRect/>
          </a:stretch>
        </p:blipFill>
        <p:spPr>
          <a:xfrm>
            <a:off x="10347960" y="392430"/>
            <a:ext cx="1482725" cy="705485"/>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32000" y="981000"/>
            <a:ext cx="9304150" cy="1273554"/>
          </a:xfrm>
          <a:prstGeom prst="rect">
            <a:avLst/>
          </a:prstGeom>
          <a:noFill/>
        </p:spPr>
        <p:txBody>
          <a:bodyPr wrap="none" rtlCol="0">
            <a:spAutoFit/>
          </a:bodyPr>
          <a:lstStyle/>
          <a:p>
            <a:pPr algn="ctr">
              <a:lnSpc>
                <a:spcPct val="150000"/>
              </a:lnSpc>
            </a:pPr>
            <a:r>
              <a:rPr lang="zh-CN" altLang="en-US" sz="3000" b="1" dirty="0">
                <a:solidFill>
                  <a:srgbClr val="FF0000"/>
                </a:solidFill>
                <a:latin typeface="微软雅黑" panose="020B0503020204020204" pitchFamily="34" charset="-122"/>
                <a:ea typeface="微软雅黑" panose="020B0503020204020204" pitchFamily="34" charset="-122"/>
              </a:rPr>
              <a:t>（</a:t>
            </a:r>
            <a:r>
              <a:rPr lang="en-US" altLang="zh-CN" sz="3000" b="1" dirty="0">
                <a:solidFill>
                  <a:srgbClr val="FF0000"/>
                </a:solidFill>
                <a:latin typeface="微软雅黑" panose="020B0503020204020204" pitchFamily="34" charset="-122"/>
                <a:ea typeface="微软雅黑" panose="020B0503020204020204" pitchFamily="34" charset="-122"/>
              </a:rPr>
              <a:t>4</a:t>
            </a:r>
            <a:r>
              <a:rPr lang="zh-CN" altLang="en-US" sz="3000" b="1" dirty="0">
                <a:solidFill>
                  <a:srgbClr val="FF0000"/>
                </a:solidFill>
                <a:latin typeface="微软雅黑" panose="020B0503020204020204" pitchFamily="34" charset="-122"/>
                <a:ea typeface="微软雅黑" panose="020B0503020204020204" pitchFamily="34" charset="-122"/>
              </a:rPr>
              <a:t>） 新内容：红人</a:t>
            </a:r>
            <a:r>
              <a:rPr lang="en-US" altLang="zh-CN" sz="3000" b="1" dirty="0">
                <a:solidFill>
                  <a:srgbClr val="FF0000"/>
                </a:solidFill>
                <a:latin typeface="微软雅黑" panose="020B0503020204020204" pitchFamily="34" charset="-122"/>
                <a:ea typeface="微软雅黑" panose="020B0503020204020204" pitchFamily="34" charset="-122"/>
              </a:rPr>
              <a:t>+IP</a:t>
            </a:r>
            <a:endParaRPr lang="en-US" altLang="zh-CN" sz="3000" b="1" dirty="0">
              <a:solidFill>
                <a:srgbClr val="FF0000"/>
              </a:solidFill>
              <a:latin typeface="微软雅黑" panose="020B0503020204020204" pitchFamily="34" charset="-122"/>
              <a:ea typeface="微软雅黑" panose="020B0503020204020204" pitchFamily="34" charset="-122"/>
            </a:endParaRPr>
          </a:p>
          <a:p>
            <a:pPr algn="ctr">
              <a:lnSpc>
                <a:spcPct val="150000"/>
              </a:lnSpc>
            </a:pPr>
            <a:r>
              <a:rPr lang="zh-CN" altLang="en-US" sz="2400" b="1" dirty="0">
                <a:latin typeface="微软雅黑" panose="020B0503020204020204" pitchFamily="34" charset="-122"/>
                <a:ea typeface="微软雅黑" panose="020B0503020204020204" pitchFamily="34" charset="-122"/>
              </a:rPr>
              <a:t>专注</a:t>
            </a:r>
            <a:r>
              <a:rPr lang="en-US" altLang="zh-CN" sz="2400" b="1" dirty="0">
                <a:latin typeface="微软雅黑" panose="020B0503020204020204" pitchFamily="34" charset="-122"/>
                <a:ea typeface="微软雅黑" panose="020B0503020204020204" pitchFamily="34" charset="-122"/>
              </a:rPr>
              <a:t>Z</a:t>
            </a:r>
            <a:r>
              <a:rPr lang="zh-CN" altLang="en-US" sz="2400" b="1" dirty="0">
                <a:latin typeface="微软雅黑" panose="020B0503020204020204" pitchFamily="34" charset="-122"/>
                <a:ea typeface="微软雅黑" panose="020B0503020204020204" pitchFamily="34" charset="-122"/>
              </a:rPr>
              <a:t>世代消费需求，赋能</a:t>
            </a:r>
            <a:r>
              <a:rPr lang="en-US" altLang="zh-CN" sz="2400" b="1" dirty="0">
                <a:latin typeface="微软雅黑" panose="020B0503020204020204" pitchFamily="34" charset="-122"/>
                <a:ea typeface="微软雅黑" panose="020B0503020204020204" pitchFamily="34" charset="-122"/>
              </a:rPr>
              <a:t>IP</a:t>
            </a:r>
            <a:r>
              <a:rPr lang="zh-CN" altLang="en-US" sz="2400" b="1" dirty="0">
                <a:latin typeface="微软雅黑" panose="020B0503020204020204" pitchFamily="34" charset="-122"/>
                <a:ea typeface="微软雅黑" panose="020B0503020204020204" pitchFamily="34" charset="-122"/>
              </a:rPr>
              <a:t>内容和</a:t>
            </a:r>
            <a:r>
              <a:rPr lang="en-US" altLang="zh-CN" sz="2400" b="1" dirty="0">
                <a:latin typeface="微软雅黑" panose="020B0503020204020204" pitchFamily="34" charset="-122"/>
                <a:ea typeface="微软雅黑" panose="020B0503020204020204" pitchFamily="34" charset="-122"/>
              </a:rPr>
              <a:t>IP</a:t>
            </a:r>
            <a:r>
              <a:rPr lang="zh-CN" altLang="en-US" sz="2400" b="1" dirty="0">
                <a:latin typeface="微软雅黑" panose="020B0503020204020204" pitchFamily="34" charset="-122"/>
                <a:ea typeface="微软雅黑" panose="020B0503020204020204" pitchFamily="34" charset="-122"/>
              </a:rPr>
              <a:t>电商，打造新人新品新零售。</a:t>
            </a:r>
            <a:endParaRPr lang="en-US" altLang="zh-CN" sz="2400" b="1"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7545466" y="3194421"/>
            <a:ext cx="1779340" cy="2752482"/>
            <a:chOff x="19472151" y="7509354"/>
            <a:chExt cx="2208892" cy="3416961"/>
          </a:xfrm>
        </p:grpSpPr>
        <p:pic>
          <p:nvPicPr>
            <p:cNvPr id="4" name="图片 3"/>
            <p:cNvPicPr>
              <a:picLocks noChangeAspect="1"/>
            </p:cNvPicPr>
            <p:nvPr/>
          </p:nvPicPr>
          <p:blipFill>
            <a:blip r:embed="rId1" cstate="screen">
              <a:extLst>
                <a:ext uri="{BEBA8EAE-BF5A-486C-A8C5-ECC9F3942E4B}">
                  <a14:imgProps xmlns:a14="http://schemas.microsoft.com/office/drawing/2010/main">
                    <a14:imgLayer r:embed="rId2">
                      <a14:imgEffect>
                        <a14:backgroundRemoval t="6882" b="89892" l="9922" r="89922">
                          <a14:foregroundMark x1="73333" y1="23226" x2="73798" y2="25161"/>
                          <a14:foregroundMark x1="27907" y1="56559" x2="27907" y2="56559"/>
                          <a14:foregroundMark x1="21860" y1="37204" x2="21860" y2="37204"/>
                          <a14:foregroundMark x1="73798" y1="32688" x2="73798" y2="32688"/>
                          <a14:foregroundMark x1="69147" y1="77849" x2="69147" y2="77849"/>
                          <a14:foregroundMark x1="71473" y1="81720" x2="71473" y2="81720"/>
                          <a14:foregroundMark x1="79845" y1="68817" x2="79845" y2="68817"/>
                          <a14:foregroundMark x1="69147" y1="38495" x2="69147" y2="38495"/>
                          <a14:foregroundMark x1="78295" y1="10753" x2="78295" y2="10753"/>
                          <a14:foregroundMark x1="73953" y1="10753" x2="73953" y2="10753"/>
                          <a14:foregroundMark x1="68682" y1="9677" x2="68682" y2="9677"/>
                          <a14:foregroundMark x1="20930" y1="9677" x2="20930" y2="9677"/>
                          <a14:foregroundMark x1="34109" y1="9677" x2="34109" y2="9677"/>
                          <a14:foregroundMark x1="28682" y1="10108" x2="28682" y2="10108"/>
                          <a14:foregroundMark x1="24341" y1="9892" x2="24341" y2="9892"/>
                          <a14:foregroundMark x1="16589" y1="9677" x2="16589" y2="9677"/>
                          <a14:foregroundMark x1="75814" y1="9032" x2="75814" y2="9032"/>
                          <a14:foregroundMark x1="25581" y1="8817" x2="25581" y2="8817"/>
                          <a14:foregroundMark x1="29767" y1="9032" x2="29767" y2="9032"/>
                        </a14:backgroundRemoval>
                      </a14:imgEffect>
                    </a14:imgLayer>
                  </a14:imgProps>
                </a:ext>
              </a:extLst>
            </a:blip>
            <a:stretch>
              <a:fillRect/>
            </a:stretch>
          </p:blipFill>
          <p:spPr>
            <a:xfrm>
              <a:off x="19472151" y="9932542"/>
              <a:ext cx="1378459" cy="993773"/>
            </a:xfrm>
            <a:prstGeom prst="rect">
              <a:avLst/>
            </a:prstGeom>
          </p:spPr>
        </p:pic>
        <p:pic>
          <p:nvPicPr>
            <p:cNvPr id="5" name="图片 4"/>
            <p:cNvPicPr>
              <a:picLocks noChangeAspect="1"/>
            </p:cNvPicPr>
            <p:nvPr/>
          </p:nvPicPr>
          <p:blipFill>
            <a:blip r:embed="rId3" cstate="screen"/>
            <a:stretch>
              <a:fillRect/>
            </a:stretch>
          </p:blipFill>
          <p:spPr>
            <a:xfrm>
              <a:off x="20324743" y="8084860"/>
              <a:ext cx="1356300" cy="1090781"/>
            </a:xfrm>
            <a:prstGeom prst="rect">
              <a:avLst/>
            </a:prstGeom>
          </p:spPr>
        </p:pic>
        <p:pic>
          <p:nvPicPr>
            <p:cNvPr id="6" name="图片 5"/>
            <p:cNvPicPr>
              <a:picLocks noChangeAspect="1"/>
            </p:cNvPicPr>
            <p:nvPr/>
          </p:nvPicPr>
          <p:blipFill>
            <a:blip r:embed="rId4" cstate="screen"/>
            <a:stretch>
              <a:fillRect/>
            </a:stretch>
          </p:blipFill>
          <p:spPr>
            <a:xfrm flipH="1">
              <a:off x="19560476" y="8727205"/>
              <a:ext cx="1734010" cy="1160645"/>
            </a:xfrm>
            <a:prstGeom prst="rect">
              <a:avLst/>
            </a:prstGeom>
          </p:spPr>
        </p:pic>
        <p:pic>
          <p:nvPicPr>
            <p:cNvPr id="7" name="图片 6"/>
            <p:cNvPicPr>
              <a:picLocks noChangeAspect="1"/>
            </p:cNvPicPr>
            <p:nvPr/>
          </p:nvPicPr>
          <p:blipFill>
            <a:blip r:embed="rId5" cstate="screen"/>
            <a:stretch>
              <a:fillRect/>
            </a:stretch>
          </p:blipFill>
          <p:spPr>
            <a:xfrm>
              <a:off x="19500252" y="7509354"/>
              <a:ext cx="927229" cy="993773"/>
            </a:xfrm>
            <a:prstGeom prst="rect">
              <a:avLst/>
            </a:prstGeom>
          </p:spPr>
        </p:pic>
      </p:grpSp>
      <p:sp>
        <p:nvSpPr>
          <p:cNvPr id="8" name="文本框 21"/>
          <p:cNvSpPr txBox="1"/>
          <p:nvPr/>
        </p:nvSpPr>
        <p:spPr>
          <a:xfrm>
            <a:off x="8825113" y="2740679"/>
            <a:ext cx="1281029" cy="369332"/>
          </a:xfrm>
          <a:prstGeom prst="rect">
            <a:avLst/>
          </a:prstGeom>
          <a:noFill/>
        </p:spPr>
        <p:txBody>
          <a:bodyPr wrap="square" rtlCol="0">
            <a:spAutoFit/>
          </a:bodyPr>
          <a:lstStyle>
            <a:defPPr>
              <a:defRPr lang="en-US"/>
            </a:defPPr>
            <a:lvl1pPr marL="0" algn="l" defTabSz="491490" rtl="0" eaLnBrk="1" latinLnBrk="0" hangingPunct="1">
              <a:defRPr sz="970" kern="1200">
                <a:solidFill>
                  <a:schemeClr val="tx1"/>
                </a:solidFill>
                <a:latin typeface="+mn-lt"/>
                <a:ea typeface="+mn-ea"/>
                <a:cs typeface="+mn-cs"/>
              </a:defRPr>
            </a:lvl1pPr>
            <a:lvl2pPr marL="245745" algn="l" defTabSz="491490" rtl="0" eaLnBrk="1" latinLnBrk="0" hangingPunct="1">
              <a:defRPr sz="970" kern="1200">
                <a:solidFill>
                  <a:schemeClr val="tx1"/>
                </a:solidFill>
                <a:latin typeface="+mn-lt"/>
                <a:ea typeface="+mn-ea"/>
                <a:cs typeface="+mn-cs"/>
              </a:defRPr>
            </a:lvl2pPr>
            <a:lvl3pPr marL="491490" algn="l" defTabSz="491490" rtl="0" eaLnBrk="1" latinLnBrk="0" hangingPunct="1">
              <a:defRPr sz="970" kern="1200">
                <a:solidFill>
                  <a:schemeClr val="tx1"/>
                </a:solidFill>
                <a:latin typeface="+mn-lt"/>
                <a:ea typeface="+mn-ea"/>
                <a:cs typeface="+mn-cs"/>
              </a:defRPr>
            </a:lvl3pPr>
            <a:lvl4pPr marL="737235" algn="l" defTabSz="491490" rtl="0" eaLnBrk="1" latinLnBrk="0" hangingPunct="1">
              <a:defRPr sz="970" kern="1200">
                <a:solidFill>
                  <a:schemeClr val="tx1"/>
                </a:solidFill>
                <a:latin typeface="+mn-lt"/>
                <a:ea typeface="+mn-ea"/>
                <a:cs typeface="+mn-cs"/>
              </a:defRPr>
            </a:lvl4pPr>
            <a:lvl5pPr marL="982980" algn="l" defTabSz="491490" rtl="0" eaLnBrk="1" latinLnBrk="0" hangingPunct="1">
              <a:defRPr sz="970" kern="1200">
                <a:solidFill>
                  <a:schemeClr val="tx1"/>
                </a:solidFill>
                <a:latin typeface="+mn-lt"/>
                <a:ea typeface="+mn-ea"/>
                <a:cs typeface="+mn-cs"/>
              </a:defRPr>
            </a:lvl5pPr>
            <a:lvl6pPr marL="1228725" algn="l" defTabSz="491490" rtl="0" eaLnBrk="1" latinLnBrk="0" hangingPunct="1">
              <a:defRPr sz="970" kern="1200">
                <a:solidFill>
                  <a:schemeClr val="tx1"/>
                </a:solidFill>
                <a:latin typeface="+mn-lt"/>
                <a:ea typeface="+mn-ea"/>
                <a:cs typeface="+mn-cs"/>
              </a:defRPr>
            </a:lvl6pPr>
            <a:lvl7pPr marL="1474470" algn="l" defTabSz="491490" rtl="0" eaLnBrk="1" latinLnBrk="0" hangingPunct="1">
              <a:defRPr sz="970" kern="1200">
                <a:solidFill>
                  <a:schemeClr val="tx1"/>
                </a:solidFill>
                <a:latin typeface="+mn-lt"/>
                <a:ea typeface="+mn-ea"/>
                <a:cs typeface="+mn-cs"/>
              </a:defRPr>
            </a:lvl7pPr>
            <a:lvl8pPr marL="1720215" algn="l" defTabSz="491490" rtl="0" eaLnBrk="1" latinLnBrk="0" hangingPunct="1">
              <a:defRPr sz="970" kern="1200">
                <a:solidFill>
                  <a:schemeClr val="tx1"/>
                </a:solidFill>
                <a:latin typeface="+mn-lt"/>
                <a:ea typeface="+mn-ea"/>
                <a:cs typeface="+mn-cs"/>
              </a:defRPr>
            </a:lvl8pPr>
            <a:lvl9pPr marL="1965960" algn="l" defTabSz="491490" rtl="0" eaLnBrk="1" latinLnBrk="0" hangingPunct="1">
              <a:defRPr sz="970" kern="1200">
                <a:solidFill>
                  <a:schemeClr val="tx1"/>
                </a:solidFill>
                <a:latin typeface="+mn-lt"/>
                <a:ea typeface="+mn-ea"/>
                <a:cs typeface="+mn-cs"/>
              </a:defRPr>
            </a:lvl9pPr>
          </a:lstStyle>
          <a:p>
            <a:pPr algn="ctr" defTabSz="245745">
              <a:defRPr/>
            </a:pPr>
            <a:r>
              <a:rPr kumimoji="1" lang="en-US" altLang="zh-CN" sz="1800" b="1" dirty="0">
                <a:latin typeface="微软雅黑" panose="020B0503020204020204" pitchFamily="34" charset="-122"/>
                <a:ea typeface="微软雅黑" panose="020B0503020204020204" pitchFamily="34" charset="-122"/>
                <a:cs typeface="微软雅黑" panose="020B0503020204020204" pitchFamily="34" charset="-122"/>
                <a:sym typeface="+mn-ea"/>
              </a:rPr>
              <a:t>IP</a:t>
            </a:r>
            <a:r>
              <a:rPr kumimoji="1" lang="zh-CN" altLang="en-US" sz="1800" b="1" dirty="0">
                <a:latin typeface="微软雅黑" panose="020B0503020204020204" pitchFamily="34" charset="-122"/>
                <a:ea typeface="微软雅黑" panose="020B0503020204020204" pitchFamily="34" charset="-122"/>
                <a:cs typeface="微软雅黑" panose="020B0503020204020204" pitchFamily="34" charset="-122"/>
                <a:sym typeface="+mn-ea"/>
              </a:rPr>
              <a:t>授权</a:t>
            </a:r>
            <a:endParaRPr kumimoji="1" lang="zh-CN" altLang="en-US" sz="18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任意多边形: 形状 27"/>
          <p:cNvSpPr/>
          <p:nvPr/>
        </p:nvSpPr>
        <p:spPr>
          <a:xfrm>
            <a:off x="188065" y="2670006"/>
            <a:ext cx="2788782" cy="3429000"/>
          </a:xfrm>
          <a:custGeom>
            <a:avLst/>
            <a:gdLst>
              <a:gd name="connsiteX0" fmla="*/ 0 w 6439852"/>
              <a:gd name="connsiteY0" fmla="*/ 0 h 6857999"/>
              <a:gd name="connsiteX1" fmla="*/ 5119635 w 6439852"/>
              <a:gd name="connsiteY1" fmla="*/ 0 h 6857999"/>
              <a:gd name="connsiteX2" fmla="*/ 5272032 w 6439852"/>
              <a:gd name="connsiteY2" fmla="*/ 175934 h 6857999"/>
              <a:gd name="connsiteX3" fmla="*/ 6439852 w 6439852"/>
              <a:gd name="connsiteY3" fmla="*/ 3428999 h 6857999"/>
              <a:gd name="connsiteX4" fmla="*/ 5272032 w 6439852"/>
              <a:gd name="connsiteY4" fmla="*/ 6682065 h 6857999"/>
              <a:gd name="connsiteX5" fmla="*/ 5119634 w 6439852"/>
              <a:gd name="connsiteY5" fmla="*/ 6857999 h 6857999"/>
              <a:gd name="connsiteX6" fmla="*/ 0 w 643985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9852" h="6857999">
                <a:moveTo>
                  <a:pt x="0" y="0"/>
                </a:moveTo>
                <a:lnTo>
                  <a:pt x="5119635" y="0"/>
                </a:lnTo>
                <a:lnTo>
                  <a:pt x="5272032" y="175934"/>
                </a:lnTo>
                <a:cubicBezTo>
                  <a:pt x="6001594" y="1059958"/>
                  <a:pt x="6439852" y="2193298"/>
                  <a:pt x="6439852" y="3428999"/>
                </a:cubicBezTo>
                <a:cubicBezTo>
                  <a:pt x="6439852" y="4664700"/>
                  <a:pt x="6001594" y="5798040"/>
                  <a:pt x="5272032" y="6682065"/>
                </a:cubicBezTo>
                <a:lnTo>
                  <a:pt x="5119634" y="6857999"/>
                </a:lnTo>
                <a:lnTo>
                  <a:pt x="0" y="6857999"/>
                </a:lnTo>
                <a:close/>
              </a:path>
            </a:pathLst>
          </a:custGeom>
          <a:blipFill dpi="0" rotWithShape="1">
            <a:blip r:embed="rId6"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solidFill>
                <a:schemeClr val="tx1"/>
              </a:solidFill>
            </a:endParaRPr>
          </a:p>
        </p:txBody>
      </p:sp>
      <p:grpSp>
        <p:nvGrpSpPr>
          <p:cNvPr id="10" name="组合 9"/>
          <p:cNvGrpSpPr/>
          <p:nvPr/>
        </p:nvGrpSpPr>
        <p:grpSpPr>
          <a:xfrm>
            <a:off x="2674723" y="2947649"/>
            <a:ext cx="1738543" cy="394687"/>
            <a:chOff x="5819274" y="479623"/>
            <a:chExt cx="3477085" cy="789373"/>
          </a:xfrm>
        </p:grpSpPr>
        <p:pic>
          <p:nvPicPr>
            <p:cNvPr id="11" name="图片 10"/>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674833" y="520183"/>
              <a:ext cx="588983" cy="539558"/>
            </a:xfrm>
            <a:prstGeom prst="rect">
              <a:avLst/>
            </a:prstGeom>
          </p:spPr>
        </p:pic>
        <p:sp>
          <p:nvSpPr>
            <p:cNvPr id="12" name="文本框 11"/>
            <p:cNvSpPr txBox="1"/>
            <p:nvPr/>
          </p:nvSpPr>
          <p:spPr>
            <a:xfrm>
              <a:off x="7304790" y="479623"/>
              <a:ext cx="1991569" cy="738663"/>
            </a:xfrm>
            <a:prstGeom prst="rect">
              <a:avLst/>
            </a:prstGeom>
            <a:noFill/>
            <a:ln>
              <a:solidFill>
                <a:schemeClr val="bg1"/>
              </a:solidFill>
            </a:ln>
          </p:spPr>
          <p:txBody>
            <a:bodyPr wrap="none" rtlCol="0">
              <a:spAutoFit/>
            </a:bodyPr>
            <a:lstStyle/>
            <a:p>
              <a:r>
                <a:rPr kumimoji="1" lang="en-US" altLang="zh-CN" dirty="0">
                  <a:ln>
                    <a:solidFill>
                      <a:schemeClr val="tx1"/>
                    </a:solidFill>
                  </a:ln>
                  <a:latin typeface="方正粗圆_GBK" panose="03000509000000000000" pitchFamily="66" charset="-122"/>
                  <a:ea typeface="方正粗圆_GBK" panose="03000509000000000000" pitchFamily="66" charset="-122"/>
                </a:rPr>
                <a:t>235W+</a:t>
              </a:r>
              <a:endParaRPr kumimoji="1" lang="zh-CN" altLang="en-US" dirty="0">
                <a:ln>
                  <a:solidFill>
                    <a:schemeClr val="tx1"/>
                  </a:solidFill>
                </a:ln>
                <a:latin typeface="方正粗圆_GBK" panose="03000509000000000000" pitchFamily="66" charset="-122"/>
                <a:ea typeface="方正粗圆_GBK" panose="03000509000000000000" pitchFamily="66" charset="-122"/>
              </a:endParaRPr>
            </a:p>
          </p:txBody>
        </p:sp>
        <p:grpSp>
          <p:nvGrpSpPr>
            <p:cNvPr id="13" name="组合 12"/>
            <p:cNvGrpSpPr/>
            <p:nvPr/>
          </p:nvGrpSpPr>
          <p:grpSpPr>
            <a:xfrm>
              <a:off x="5819274" y="1100631"/>
              <a:ext cx="3124399" cy="168365"/>
              <a:chOff x="5546635" y="627312"/>
              <a:chExt cx="3124399" cy="168365"/>
            </a:xfrm>
          </p:grpSpPr>
          <p:sp>
            <p:nvSpPr>
              <p:cNvPr id="14" name="椭圆 13"/>
              <p:cNvSpPr/>
              <p:nvPr/>
            </p:nvSpPr>
            <p:spPr>
              <a:xfrm>
                <a:off x="5546635" y="627312"/>
                <a:ext cx="168365" cy="16836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n w="44450">
                    <a:noFill/>
                  </a:ln>
                  <a:solidFill>
                    <a:schemeClr val="tx1"/>
                  </a:solidFill>
                </a:endParaRPr>
              </a:p>
            </p:txBody>
          </p:sp>
          <p:cxnSp>
            <p:nvCxnSpPr>
              <p:cNvPr id="15" name="直线连接符 14"/>
              <p:cNvCxnSpPr/>
              <p:nvPr/>
            </p:nvCxnSpPr>
            <p:spPr>
              <a:xfrm>
                <a:off x="5715000" y="710099"/>
                <a:ext cx="2956034"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16" name="组合 15"/>
          <p:cNvGrpSpPr/>
          <p:nvPr/>
        </p:nvGrpSpPr>
        <p:grpSpPr>
          <a:xfrm>
            <a:off x="2894252" y="3567406"/>
            <a:ext cx="1603891" cy="394687"/>
            <a:chOff x="6225674" y="1719136"/>
            <a:chExt cx="3207781" cy="789373"/>
          </a:xfrm>
        </p:grpSpPr>
        <p:pic>
          <p:nvPicPr>
            <p:cNvPr id="17" name="图片 16"/>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8382" b="92982" l="4000" r="92000">
                          <a14:foregroundMark x1="15000" y1="20468" x2="55200" y2="27875"/>
                          <a14:foregroundMark x1="55200" y1="27875" x2="56600" y2="28655"/>
                          <a14:foregroundMark x1="74400" y1="9942" x2="75600" y2="26706"/>
                          <a14:foregroundMark x1="20000" y1="13450" x2="33000" y2="13645"/>
                          <a14:foregroundMark x1="33000" y1="13645" x2="34200" y2="14035"/>
                          <a14:foregroundMark x1="4000" y1="30019" x2="4000" y2="30019"/>
                          <a14:foregroundMark x1="6800" y1="65692" x2="6800" y2="65692"/>
                          <a14:foregroundMark x1="6800" y1="65692" x2="16800" y2="74074"/>
                          <a14:foregroundMark x1="16800" y1="74074" x2="25800" y2="74659"/>
                          <a14:foregroundMark x1="25800" y1="74659" x2="62000" y2="71540"/>
                          <a14:foregroundMark x1="62000" y1="71540" x2="72400" y2="71540"/>
                          <a14:foregroundMark x1="72400" y1="71540" x2="80800" y2="71345"/>
                          <a14:foregroundMark x1="80800" y1="71345" x2="88200" y2="67251"/>
                          <a14:foregroundMark x1="88200" y1="67251" x2="89200" y2="30604"/>
                          <a14:foregroundMark x1="89200" y1="30604" x2="86600" y2="20468"/>
                          <a14:foregroundMark x1="86600" y1="20468" x2="86000" y2="20078"/>
                          <a14:foregroundMark x1="18600" y1="8967" x2="33800" y2="9357"/>
                          <a14:foregroundMark x1="36800" y1="19298" x2="62600" y2="24561"/>
                          <a14:foregroundMark x1="61600" y1="14035" x2="61200" y2="91228"/>
                          <a14:foregroundMark x1="61200" y1="91228" x2="61200" y2="91228"/>
                          <a14:foregroundMark x1="91600" y1="29045" x2="92000" y2="77583"/>
                          <a14:foregroundMark x1="31400" y1="37427" x2="44000" y2="37622"/>
                          <a14:foregroundMark x1="44000" y1="37622" x2="75200" y2="36062"/>
                          <a14:foregroundMark x1="56600" y1="14425" x2="56600" y2="86550"/>
                          <a14:foregroundMark x1="15400" y1="87524" x2="22600" y2="89474"/>
                          <a14:foregroundMark x1="6000" y1="79142" x2="18200" y2="79337"/>
                          <a14:foregroundMark x1="7800" y1="54971" x2="44400" y2="65692"/>
                          <a14:foregroundMark x1="41800" y1="14425" x2="53600" y2="55166"/>
                          <a14:foregroundMark x1="53600" y1="55166" x2="54400" y2="66862"/>
                          <a14:foregroundMark x1="80200" y1="25536" x2="70000" y2="83821"/>
                          <a14:foregroundMark x1="52800" y1="14815" x2="51600" y2="20468"/>
                          <a14:foregroundMark x1="36000" y1="50487" x2="45600" y2="50877"/>
                          <a14:foregroundMark x1="45600" y1="50877" x2="65800" y2="50097"/>
                          <a14:foregroundMark x1="74200" y1="36452" x2="68400" y2="58674"/>
                          <a14:foregroundMark x1="23800" y1="49708" x2="25000" y2="69006"/>
                          <a14:foregroundMark x1="25000" y1="69006" x2="26800" y2="73099"/>
                          <a14:foregroundMark x1="32600" y1="53411" x2="37600" y2="78752"/>
                          <a14:foregroundMark x1="19600" y1="86160" x2="31800" y2="89864"/>
                          <a14:foregroundMark x1="36000" y1="83041" x2="36000" y2="83041"/>
                          <a14:foregroundMark x1="23400" y1="83431" x2="34800" y2="93177"/>
                          <a14:foregroundMark x1="46400" y1="78363" x2="52000" y2="78752"/>
                        </a14:backgroundRemoval>
                      </a14:imgEffect>
                    </a14:imgLayer>
                  </a14:imgProps>
                </a:ext>
              </a:extLst>
            </a:blip>
            <a:srcRect/>
            <a:stretch>
              <a:fillRect/>
            </a:stretch>
          </p:blipFill>
          <p:spPr>
            <a:xfrm>
              <a:off x="7139731" y="1775739"/>
              <a:ext cx="494397" cy="507472"/>
            </a:xfrm>
            <a:prstGeom prst="rect">
              <a:avLst/>
            </a:prstGeom>
          </p:spPr>
        </p:pic>
        <p:grpSp>
          <p:nvGrpSpPr>
            <p:cNvPr id="18" name="组合 17"/>
            <p:cNvGrpSpPr/>
            <p:nvPr/>
          </p:nvGrpSpPr>
          <p:grpSpPr>
            <a:xfrm>
              <a:off x="6225674" y="1719136"/>
              <a:ext cx="3207781" cy="789373"/>
              <a:chOff x="5819274" y="479623"/>
              <a:chExt cx="3207781" cy="789373"/>
            </a:xfrm>
          </p:grpSpPr>
          <p:sp>
            <p:nvSpPr>
              <p:cNvPr id="19" name="文本框 18"/>
              <p:cNvSpPr txBox="1"/>
              <p:nvPr/>
            </p:nvSpPr>
            <p:spPr>
              <a:xfrm>
                <a:off x="7304790" y="479623"/>
                <a:ext cx="1722265" cy="738663"/>
              </a:xfrm>
              <a:prstGeom prst="rect">
                <a:avLst/>
              </a:prstGeom>
              <a:noFill/>
            </p:spPr>
            <p:txBody>
              <a:bodyPr wrap="none" rtlCol="0">
                <a:spAutoFit/>
              </a:bodyPr>
              <a:lstStyle/>
              <a:p>
                <a:r>
                  <a:rPr kumimoji="1" lang="en-US" altLang="zh-CN" dirty="0">
                    <a:ln>
                      <a:solidFill>
                        <a:schemeClr val="tx1"/>
                      </a:solidFill>
                    </a:ln>
                    <a:latin typeface="方正粗圆_GBK" panose="03000509000000000000" pitchFamily="66" charset="-122"/>
                    <a:ea typeface="方正粗圆_GBK" panose="03000509000000000000" pitchFamily="66" charset="-122"/>
                  </a:rPr>
                  <a:t>85W+</a:t>
                </a:r>
                <a:endParaRPr kumimoji="1" lang="zh-CN" altLang="en-US" dirty="0">
                  <a:ln>
                    <a:solidFill>
                      <a:schemeClr val="tx1"/>
                    </a:solidFill>
                  </a:ln>
                  <a:latin typeface="方正粗圆_GBK" panose="03000509000000000000" pitchFamily="66" charset="-122"/>
                  <a:ea typeface="方正粗圆_GBK" panose="03000509000000000000" pitchFamily="66" charset="-122"/>
                </a:endParaRPr>
              </a:p>
            </p:txBody>
          </p:sp>
          <p:grpSp>
            <p:nvGrpSpPr>
              <p:cNvPr id="20" name="组合 19"/>
              <p:cNvGrpSpPr/>
              <p:nvPr/>
            </p:nvGrpSpPr>
            <p:grpSpPr>
              <a:xfrm>
                <a:off x="5819274" y="1100631"/>
                <a:ext cx="3124399" cy="168365"/>
                <a:chOff x="5546635" y="627312"/>
                <a:chExt cx="3124399" cy="168365"/>
              </a:xfrm>
            </p:grpSpPr>
            <p:sp>
              <p:nvSpPr>
                <p:cNvPr id="21" name="椭圆 20"/>
                <p:cNvSpPr/>
                <p:nvPr/>
              </p:nvSpPr>
              <p:spPr>
                <a:xfrm>
                  <a:off x="5546635" y="627312"/>
                  <a:ext cx="168365" cy="16836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n w="44450">
                      <a:noFill/>
                    </a:ln>
                    <a:solidFill>
                      <a:schemeClr val="tx1"/>
                    </a:solidFill>
                  </a:endParaRPr>
                </a:p>
              </p:txBody>
            </p:sp>
            <p:cxnSp>
              <p:nvCxnSpPr>
                <p:cNvPr id="22" name="直线连接符 21"/>
                <p:cNvCxnSpPr/>
                <p:nvPr/>
              </p:nvCxnSpPr>
              <p:spPr>
                <a:xfrm>
                  <a:off x="5715000" y="710099"/>
                  <a:ext cx="2956034"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grpSp>
      <p:grpSp>
        <p:nvGrpSpPr>
          <p:cNvPr id="23" name="组合 22"/>
          <p:cNvGrpSpPr/>
          <p:nvPr/>
        </p:nvGrpSpPr>
        <p:grpSpPr>
          <a:xfrm>
            <a:off x="2928178" y="4187162"/>
            <a:ext cx="1603891" cy="394687"/>
            <a:chOff x="6309856" y="2958649"/>
            <a:chExt cx="3207781" cy="789373"/>
          </a:xfrm>
        </p:grpSpPr>
        <p:pic>
          <p:nvPicPr>
            <p:cNvPr id="24" name="图片 23"/>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0" b="100000" l="0" r="100000">
                          <a14:foregroundMark x1="13134" y1="44767" x2="63582" y2="44767"/>
                          <a14:foregroundMark x1="63582" y1="44767" x2="76716" y2="41860"/>
                        </a14:backgroundRemoval>
                      </a14:imgEffect>
                    </a14:imgLayer>
                  </a14:imgProps>
                </a:ext>
              </a:extLst>
            </a:blip>
            <a:srcRect/>
            <a:stretch>
              <a:fillRect/>
            </a:stretch>
          </p:blipFill>
          <p:spPr>
            <a:xfrm>
              <a:off x="7229757" y="3030209"/>
              <a:ext cx="487782" cy="500732"/>
            </a:xfrm>
            <a:prstGeom prst="rect">
              <a:avLst/>
            </a:prstGeom>
          </p:spPr>
        </p:pic>
        <p:grpSp>
          <p:nvGrpSpPr>
            <p:cNvPr id="25" name="组合 24"/>
            <p:cNvGrpSpPr/>
            <p:nvPr/>
          </p:nvGrpSpPr>
          <p:grpSpPr>
            <a:xfrm>
              <a:off x="6309856" y="2958649"/>
              <a:ext cx="3207781" cy="789373"/>
              <a:chOff x="5819274" y="479623"/>
              <a:chExt cx="3207781" cy="789373"/>
            </a:xfrm>
          </p:grpSpPr>
          <p:sp>
            <p:nvSpPr>
              <p:cNvPr id="26" name="文本框 25"/>
              <p:cNvSpPr txBox="1"/>
              <p:nvPr/>
            </p:nvSpPr>
            <p:spPr>
              <a:xfrm>
                <a:off x="7304790" y="479623"/>
                <a:ext cx="1722265" cy="738663"/>
              </a:xfrm>
              <a:prstGeom prst="rect">
                <a:avLst/>
              </a:prstGeom>
              <a:noFill/>
            </p:spPr>
            <p:txBody>
              <a:bodyPr wrap="none" rtlCol="0">
                <a:spAutoFit/>
              </a:bodyPr>
              <a:lstStyle/>
              <a:p>
                <a:r>
                  <a:rPr kumimoji="1" lang="en-US" altLang="zh-CN" dirty="0">
                    <a:ln>
                      <a:solidFill>
                        <a:schemeClr val="tx1"/>
                      </a:solidFill>
                    </a:ln>
                    <a:latin typeface="方正粗圆_GBK" panose="03000509000000000000" pitchFamily="66" charset="-122"/>
                    <a:ea typeface="方正粗圆_GBK" panose="03000509000000000000" pitchFamily="66" charset="-122"/>
                  </a:rPr>
                  <a:t>10W+</a:t>
                </a:r>
                <a:endParaRPr kumimoji="1" lang="zh-CN" altLang="en-US" dirty="0">
                  <a:ln>
                    <a:solidFill>
                      <a:schemeClr val="tx1"/>
                    </a:solidFill>
                  </a:ln>
                  <a:latin typeface="方正粗圆_GBK" panose="03000509000000000000" pitchFamily="66" charset="-122"/>
                  <a:ea typeface="方正粗圆_GBK" panose="03000509000000000000" pitchFamily="66" charset="-122"/>
                </a:endParaRPr>
              </a:p>
            </p:txBody>
          </p:sp>
          <p:grpSp>
            <p:nvGrpSpPr>
              <p:cNvPr id="27" name="组合 26"/>
              <p:cNvGrpSpPr/>
              <p:nvPr/>
            </p:nvGrpSpPr>
            <p:grpSpPr>
              <a:xfrm>
                <a:off x="5819274" y="1100631"/>
                <a:ext cx="3124399" cy="168365"/>
                <a:chOff x="5546635" y="627312"/>
                <a:chExt cx="3124399" cy="168365"/>
              </a:xfrm>
            </p:grpSpPr>
            <p:sp>
              <p:nvSpPr>
                <p:cNvPr id="28" name="椭圆 27"/>
                <p:cNvSpPr/>
                <p:nvPr/>
              </p:nvSpPr>
              <p:spPr>
                <a:xfrm>
                  <a:off x="5546635" y="627312"/>
                  <a:ext cx="168365" cy="16836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n w="44450">
                      <a:noFill/>
                    </a:ln>
                    <a:solidFill>
                      <a:schemeClr val="tx1"/>
                    </a:solidFill>
                  </a:endParaRPr>
                </a:p>
              </p:txBody>
            </p:sp>
            <p:cxnSp>
              <p:nvCxnSpPr>
                <p:cNvPr id="29" name="直线连接符 28"/>
                <p:cNvCxnSpPr/>
                <p:nvPr/>
              </p:nvCxnSpPr>
              <p:spPr>
                <a:xfrm>
                  <a:off x="5715000" y="710099"/>
                  <a:ext cx="2956034"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grpSp>
      <p:grpSp>
        <p:nvGrpSpPr>
          <p:cNvPr id="30" name="组合 29"/>
          <p:cNvGrpSpPr/>
          <p:nvPr/>
        </p:nvGrpSpPr>
        <p:grpSpPr>
          <a:xfrm>
            <a:off x="2819889" y="4806919"/>
            <a:ext cx="1603891" cy="394687"/>
            <a:chOff x="6142263" y="4198162"/>
            <a:chExt cx="3207781" cy="789373"/>
          </a:xfrm>
        </p:grpSpPr>
        <p:pic>
          <p:nvPicPr>
            <p:cNvPr id="31" name="图片 30"/>
            <p:cNvPicPr>
              <a:picLocks noChangeAspect="1"/>
            </p:cNvPicPr>
            <p:nvPr/>
          </p:nvPicPr>
          <p:blipFill>
            <a:blip r:embed="rId13" cstate="screen">
              <a:extLst>
                <a:ext uri="{BEBA8EAE-BF5A-486C-A8C5-ECC9F3942E4B}">
                  <a14:imgProps xmlns:a14="http://schemas.microsoft.com/office/drawing/2010/main">
                    <a14:imgLayer r:embed="rId14">
                      <a14:imgEffect>
                        <a14:backgroundRemoval t="3993" b="94271" l="1806" r="95556">
                          <a14:foregroundMark x1="6528" y1="62326" x2="61111" y2="63368"/>
                          <a14:foregroundMark x1="2361" y1="64063" x2="2361" y2="64063"/>
                          <a14:foregroundMark x1="28194" y1="94444" x2="28194" y2="94444"/>
                          <a14:foregroundMark x1="63889" y1="49826" x2="23889" y2="67882"/>
                          <a14:foregroundMark x1="23889" y1="67882" x2="23611" y2="68403"/>
                          <a14:foregroundMark x1="22639" y1="46181" x2="61250" y2="78819"/>
                          <a14:foregroundMark x1="61250" y1="78819" x2="67361" y2="75868"/>
                          <a14:foregroundMark x1="67361" y1="75868" x2="60000" y2="60938"/>
                          <a14:foregroundMark x1="60000" y1="60938" x2="10631" y2="86921"/>
                          <a14:foregroundMark x1="10022" y1="84106" x2="30000" y2="51215"/>
                          <a14:foregroundMark x1="30000" y1="51215" x2="31111" y2="50694"/>
                          <a14:foregroundMark x1="38750" y1="38021" x2="56389" y2="65451"/>
                          <a14:foregroundMark x1="56389" y1="65451" x2="41528" y2="52951"/>
                          <a14:foregroundMark x1="41528" y1="52951" x2="28056" y2="32986"/>
                          <a14:foregroundMark x1="28056" y1="32986" x2="27361" y2="25868"/>
                          <a14:foregroundMark x1="27361" y1="25868" x2="29722" y2="27778"/>
                          <a14:foregroundMark x1="24861" y1="79688" x2="36944" y2="87500"/>
                          <a14:foregroundMark x1="36944" y1="87500" x2="47222" y2="84896"/>
                          <a14:foregroundMark x1="47222" y1="84896" x2="57917" y2="77431"/>
                          <a14:foregroundMark x1="21528" y1="80556" x2="33889" y2="89583"/>
                          <a14:foregroundMark x1="38333" y1="66667" x2="43056" y2="68576"/>
                          <a14:foregroundMark x1="71528" y1="20313" x2="75972" y2="21875"/>
                          <a14:foregroundMark x1="77361" y1="23090" x2="80278" y2="26910"/>
                          <a14:foregroundMark x1="68472" y1="7118" x2="76389" y2="7465"/>
                          <a14:foregroundMark x1="79444" y1="7118" x2="83889" y2="9722"/>
                          <a14:foregroundMark x1="86667" y1="13021" x2="89306" y2="16493"/>
                          <a14:foregroundMark x1="92083" y1="22222" x2="92917" y2="32465"/>
                          <a14:foregroundMark x1="95833" y1="28819" x2="95833" y2="39583"/>
                          <a14:foregroundMark x1="92778" y1="38368" x2="92778" y2="43576"/>
                          <a14:foregroundMark x1="67778" y1="4688" x2="74861" y2="5556"/>
                          <a14:foregroundMark x1="80972" y1="28646" x2="81528" y2="38542"/>
                          <a14:foregroundMark x1="51806" y1="44444" x2="59861" y2="58507"/>
                          <a14:foregroundMark x1="59861" y1="58507" x2="62083" y2="65972"/>
                          <a14:foregroundMark x1="62083" y1="65972" x2="62083" y2="65972"/>
                          <a14:foregroundMark x1="69722" y1="54340" x2="56667" y2="67535"/>
                          <a14:foregroundMark x1="56667" y1="67535" x2="73056" y2="56944"/>
                          <a14:foregroundMark x1="73056" y1="56944" x2="29444" y2="64757"/>
                          <a14:foregroundMark x1="29444" y1="64757" x2="59028" y2="65451"/>
                          <a14:foregroundMark x1="59028" y1="65451" x2="26806" y2="67882"/>
                          <a14:foregroundMark x1="26806" y1="67882" x2="19167" y2="72396"/>
                          <a14:foregroundMark x1="19167" y1="72396" x2="12500" y2="69444"/>
                          <a14:foregroundMark x1="12500" y1="69444" x2="23889" y2="60938"/>
                          <a14:foregroundMark x1="23889" y1="60938" x2="27500" y2="47743"/>
                          <a14:foregroundMark x1="27500" y1="47743" x2="21250" y2="57986"/>
                          <a14:foregroundMark x1="21250" y1="57986" x2="20417" y2="65104"/>
                          <a14:foregroundMark x1="20417" y1="65104" x2="20833" y2="50000"/>
                          <a14:foregroundMark x1="20833" y1="50000" x2="25556" y2="73785"/>
                          <a14:foregroundMark x1="25556" y1="73785" x2="30833" y2="79861"/>
                          <a14:foregroundMark x1="30833" y1="79861" x2="42500" y2="78993"/>
                          <a14:foregroundMark x1="42500" y1="78993" x2="36111" y2="76736"/>
                          <a14:foregroundMark x1="36111" y1="76736" x2="30833" y2="78125"/>
                          <a14:foregroundMark x1="30694" y1="50868" x2="51528" y2="48785"/>
                          <a14:foregroundMark x1="51528" y1="48785" x2="52917" y2="48785"/>
                          <a14:foregroundMark x1="28611" y1="65972" x2="34306" y2="71007"/>
                          <a14:foregroundMark x1="13611" y1="77083" x2="28750" y2="81250"/>
                          <a14:foregroundMark x1="33333" y1="72396" x2="33194" y2="68750"/>
                          <a14:foregroundMark x1="22500" y1="85938" x2="32778" y2="87326"/>
                          <a14:foregroundMark x1="33194" y1="91667" x2="52639" y2="87674"/>
                          <a14:foregroundMark x1="63333" y1="58854" x2="63333" y2="84549"/>
                          <a14:foregroundMark x1="69583" y1="56424" x2="69167" y2="72222"/>
                          <a14:foregroundMark x1="57917" y1="86458" x2="57222" y2="67361"/>
                          <a14:foregroundMark x1="60833" y1="65972" x2="71528" y2="66146"/>
                          <a14:foregroundMark x1="67083" y1="8160" x2="67083" y2="8160"/>
                          <a14:foregroundMark x1="78472" y1="4340" x2="78472" y2="4340"/>
                          <a14:foregroundMark x1="76944" y1="3993" x2="82083" y2="8507"/>
                          <a14:backgroundMark x1="5000" y1="17535" x2="26944" y2="1389"/>
                          <a14:backgroundMark x1="8056" y1="87500" x2="8056" y2="87500"/>
                          <a14:backgroundMark x1="7639" y1="87326" x2="9167" y2="89236"/>
                          <a14:backgroundMark x1="8472" y1="86458" x2="8472" y2="86458"/>
                          <a14:backgroundMark x1="8472" y1="86285" x2="8750" y2="86806"/>
                          <a14:backgroundMark x1="7917" y1="85764" x2="9583" y2="87326"/>
                        </a14:backgroundRemoval>
                      </a14:imgEffect>
                    </a14:imgLayer>
                  </a14:imgProps>
                </a:ext>
              </a:extLst>
            </a:blip>
            <a:stretch>
              <a:fillRect/>
            </a:stretch>
          </p:blipFill>
          <p:spPr>
            <a:xfrm>
              <a:off x="7065601" y="4304184"/>
              <a:ext cx="521204" cy="416963"/>
            </a:xfrm>
            <a:prstGeom prst="rect">
              <a:avLst/>
            </a:prstGeom>
          </p:spPr>
        </p:pic>
        <p:grpSp>
          <p:nvGrpSpPr>
            <p:cNvPr id="32" name="组合 31"/>
            <p:cNvGrpSpPr/>
            <p:nvPr/>
          </p:nvGrpSpPr>
          <p:grpSpPr>
            <a:xfrm>
              <a:off x="6142263" y="4198162"/>
              <a:ext cx="3207781" cy="789373"/>
              <a:chOff x="5819274" y="479623"/>
              <a:chExt cx="3207781" cy="789373"/>
            </a:xfrm>
          </p:grpSpPr>
          <p:sp>
            <p:nvSpPr>
              <p:cNvPr id="33" name="文本框 32"/>
              <p:cNvSpPr txBox="1"/>
              <p:nvPr/>
            </p:nvSpPr>
            <p:spPr>
              <a:xfrm>
                <a:off x="7304790" y="479623"/>
                <a:ext cx="1722265" cy="738663"/>
              </a:xfrm>
              <a:prstGeom prst="rect">
                <a:avLst/>
              </a:prstGeom>
              <a:noFill/>
            </p:spPr>
            <p:txBody>
              <a:bodyPr wrap="none" rtlCol="0">
                <a:spAutoFit/>
              </a:bodyPr>
              <a:lstStyle/>
              <a:p>
                <a:r>
                  <a:rPr kumimoji="1" lang="en-US" altLang="zh-CN" dirty="0">
                    <a:ln>
                      <a:solidFill>
                        <a:schemeClr val="tx1"/>
                      </a:solidFill>
                    </a:ln>
                    <a:latin typeface="方正粗圆_GBK" panose="03000509000000000000" pitchFamily="66" charset="-122"/>
                    <a:ea typeface="方正粗圆_GBK" panose="03000509000000000000" pitchFamily="66" charset="-122"/>
                  </a:rPr>
                  <a:t>87W+</a:t>
                </a:r>
                <a:endParaRPr kumimoji="1" lang="zh-CN" altLang="en-US" dirty="0">
                  <a:ln>
                    <a:solidFill>
                      <a:schemeClr val="tx1"/>
                    </a:solidFill>
                  </a:ln>
                  <a:latin typeface="方正粗圆_GBK" panose="03000509000000000000" pitchFamily="66" charset="-122"/>
                  <a:ea typeface="方正粗圆_GBK" panose="03000509000000000000" pitchFamily="66" charset="-122"/>
                </a:endParaRPr>
              </a:p>
            </p:txBody>
          </p:sp>
          <p:grpSp>
            <p:nvGrpSpPr>
              <p:cNvPr id="34" name="组合 33"/>
              <p:cNvGrpSpPr/>
              <p:nvPr/>
            </p:nvGrpSpPr>
            <p:grpSpPr>
              <a:xfrm>
                <a:off x="5819274" y="1100631"/>
                <a:ext cx="3124399" cy="168365"/>
                <a:chOff x="5546635" y="627312"/>
                <a:chExt cx="3124399" cy="168365"/>
              </a:xfrm>
            </p:grpSpPr>
            <p:sp>
              <p:nvSpPr>
                <p:cNvPr id="35" name="椭圆 34"/>
                <p:cNvSpPr/>
                <p:nvPr/>
              </p:nvSpPr>
              <p:spPr>
                <a:xfrm>
                  <a:off x="5546635" y="627312"/>
                  <a:ext cx="168365" cy="16836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n w="44450">
                      <a:noFill/>
                    </a:ln>
                    <a:solidFill>
                      <a:schemeClr val="tx1"/>
                    </a:solidFill>
                  </a:endParaRPr>
                </a:p>
              </p:txBody>
            </p:sp>
            <p:cxnSp>
              <p:nvCxnSpPr>
                <p:cNvPr id="36" name="直线连接符 35"/>
                <p:cNvCxnSpPr/>
                <p:nvPr/>
              </p:nvCxnSpPr>
              <p:spPr>
                <a:xfrm>
                  <a:off x="5715000" y="710099"/>
                  <a:ext cx="2956034"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grpSp>
      <p:grpSp>
        <p:nvGrpSpPr>
          <p:cNvPr id="37" name="组合 36"/>
          <p:cNvGrpSpPr/>
          <p:nvPr/>
        </p:nvGrpSpPr>
        <p:grpSpPr>
          <a:xfrm>
            <a:off x="2506821" y="5426676"/>
            <a:ext cx="1603891" cy="394687"/>
            <a:chOff x="5565115" y="5437676"/>
            <a:chExt cx="3207781" cy="789373"/>
          </a:xfrm>
        </p:grpSpPr>
        <p:pic>
          <p:nvPicPr>
            <p:cNvPr id="38" name="图片 37"/>
            <p:cNvPicPr>
              <a:picLocks noChangeAspect="1"/>
            </p:cNvPicPr>
            <p:nvPr/>
          </p:nvPicPr>
          <p:blipFill rotWithShape="1">
            <a:blip r:embed="rId15" cstate="screen">
              <a:extLst>
                <a:ext uri="{BEBA8EAE-BF5A-486C-A8C5-ECC9F3942E4B}">
                  <a14:imgProps xmlns:a14="http://schemas.microsoft.com/office/drawing/2010/main">
                    <a14:imgLayer r:embed="rId16">
                      <a14:imgEffect>
                        <a14:backgroundRemoval t="8182" b="89697" l="9896" r="89583">
                          <a14:foregroundMark x1="10938" y1="8182" x2="10938" y2="8182"/>
                          <a14:foregroundMark x1="83594" y1="8485" x2="83594" y2="8485"/>
                        </a14:backgroundRemoval>
                      </a14:imgEffect>
                    </a14:imgLayer>
                  </a14:imgProps>
                </a:ext>
              </a:extLst>
            </a:blip>
            <a:srcRect/>
            <a:stretch>
              <a:fillRect/>
            </a:stretch>
          </p:blipFill>
          <p:spPr>
            <a:xfrm>
              <a:off x="6465520" y="5527941"/>
              <a:ext cx="534611" cy="459066"/>
            </a:xfrm>
            <a:prstGeom prst="rect">
              <a:avLst/>
            </a:prstGeom>
          </p:spPr>
        </p:pic>
        <p:grpSp>
          <p:nvGrpSpPr>
            <p:cNvPr id="39" name="组合 38"/>
            <p:cNvGrpSpPr/>
            <p:nvPr/>
          </p:nvGrpSpPr>
          <p:grpSpPr>
            <a:xfrm>
              <a:off x="5565115" y="5437676"/>
              <a:ext cx="3207781" cy="789373"/>
              <a:chOff x="5819274" y="479623"/>
              <a:chExt cx="3207781" cy="789373"/>
            </a:xfrm>
          </p:grpSpPr>
          <p:sp>
            <p:nvSpPr>
              <p:cNvPr id="40" name="文本框 39"/>
              <p:cNvSpPr txBox="1"/>
              <p:nvPr/>
            </p:nvSpPr>
            <p:spPr>
              <a:xfrm>
                <a:off x="7304790" y="479623"/>
                <a:ext cx="1722265" cy="738663"/>
              </a:xfrm>
              <a:prstGeom prst="rect">
                <a:avLst/>
              </a:prstGeom>
              <a:noFill/>
            </p:spPr>
            <p:txBody>
              <a:bodyPr wrap="none" rtlCol="0">
                <a:spAutoFit/>
              </a:bodyPr>
              <a:lstStyle/>
              <a:p>
                <a:r>
                  <a:rPr kumimoji="1" lang="en-US" altLang="zh-CN" dirty="0">
                    <a:ln>
                      <a:solidFill>
                        <a:schemeClr val="tx1"/>
                      </a:solidFill>
                    </a:ln>
                    <a:latin typeface="方正粗圆_GBK" panose="03000509000000000000" pitchFamily="66" charset="-122"/>
                    <a:ea typeface="方正粗圆_GBK" panose="03000509000000000000" pitchFamily="66" charset="-122"/>
                  </a:rPr>
                  <a:t>21W+</a:t>
                </a:r>
                <a:endParaRPr kumimoji="1" lang="zh-CN" altLang="en-US" dirty="0">
                  <a:ln>
                    <a:solidFill>
                      <a:schemeClr val="tx1"/>
                    </a:solidFill>
                  </a:ln>
                  <a:latin typeface="方正粗圆_GBK" panose="03000509000000000000" pitchFamily="66" charset="-122"/>
                  <a:ea typeface="方正粗圆_GBK" panose="03000509000000000000" pitchFamily="66" charset="-122"/>
                </a:endParaRPr>
              </a:p>
            </p:txBody>
          </p:sp>
          <p:grpSp>
            <p:nvGrpSpPr>
              <p:cNvPr id="41" name="组合 40"/>
              <p:cNvGrpSpPr/>
              <p:nvPr/>
            </p:nvGrpSpPr>
            <p:grpSpPr>
              <a:xfrm>
                <a:off x="5819274" y="1100631"/>
                <a:ext cx="3124399" cy="168365"/>
                <a:chOff x="5546635" y="627312"/>
                <a:chExt cx="3124399" cy="168365"/>
              </a:xfrm>
            </p:grpSpPr>
            <p:sp>
              <p:nvSpPr>
                <p:cNvPr id="42" name="椭圆 41"/>
                <p:cNvSpPr/>
                <p:nvPr/>
              </p:nvSpPr>
              <p:spPr>
                <a:xfrm>
                  <a:off x="5546635" y="627312"/>
                  <a:ext cx="168365" cy="168365"/>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ln w="44450">
                      <a:noFill/>
                    </a:ln>
                    <a:solidFill>
                      <a:schemeClr val="tx1"/>
                    </a:solidFill>
                  </a:endParaRPr>
                </a:p>
              </p:txBody>
            </p:sp>
            <p:cxnSp>
              <p:nvCxnSpPr>
                <p:cNvPr id="43" name="直线连接符 42"/>
                <p:cNvCxnSpPr/>
                <p:nvPr/>
              </p:nvCxnSpPr>
              <p:spPr>
                <a:xfrm>
                  <a:off x="5715000" y="710099"/>
                  <a:ext cx="2956034"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grpSp>
      <p:pic>
        <p:nvPicPr>
          <p:cNvPr id="44" name="图片 43"/>
          <p:cNvPicPr>
            <a:picLocks noChangeAspect="1"/>
          </p:cNvPicPr>
          <p:nvPr/>
        </p:nvPicPr>
        <p:blipFill>
          <a:blip r:embed="rId17" cstate="screen"/>
          <a:stretch>
            <a:fillRect/>
          </a:stretch>
        </p:blipFill>
        <p:spPr>
          <a:xfrm flipH="1">
            <a:off x="263461" y="2208333"/>
            <a:ext cx="1092200" cy="1365568"/>
          </a:xfrm>
          <a:prstGeom prst="rect">
            <a:avLst/>
          </a:prstGeom>
        </p:spPr>
      </p:pic>
      <p:sp>
        <p:nvSpPr>
          <p:cNvPr id="45" name="圆角矩形 44"/>
          <p:cNvSpPr/>
          <p:nvPr/>
        </p:nvSpPr>
        <p:spPr>
          <a:xfrm>
            <a:off x="354249" y="3500485"/>
            <a:ext cx="1359506" cy="1070177"/>
          </a:xfrm>
          <a:prstGeom prst="roundRect">
            <a:avLst>
              <a:gd name="adj" fmla="val 819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solidFill>
                <a:schemeClr val="tx1"/>
              </a:solidFill>
            </a:endParaRPr>
          </a:p>
        </p:txBody>
      </p:sp>
      <p:sp>
        <p:nvSpPr>
          <p:cNvPr id="46" name="文本框 45"/>
          <p:cNvSpPr txBox="1"/>
          <p:nvPr/>
        </p:nvSpPr>
        <p:spPr>
          <a:xfrm>
            <a:off x="4721882" y="4926801"/>
            <a:ext cx="1406055" cy="954107"/>
          </a:xfrm>
          <a:prstGeom prst="rect">
            <a:avLst/>
          </a:prstGeom>
          <a:noFill/>
        </p:spPr>
        <p:txBody>
          <a:bodyPr wrap="square" rtlCol="0">
            <a:spAutoFit/>
          </a:bodyPr>
          <a:lstStyle/>
          <a:p>
            <a:pPr algn="ctr"/>
            <a:r>
              <a:rPr kumimoji="1" lang="zh-CN" altLang="en-US" sz="1400" dirty="0">
                <a:latin typeface="汉仪铸字木头人W" panose="00020600040101010101" pitchFamily="18" charset="-122"/>
                <a:ea typeface="汉仪铸字木头人W" panose="00020600040101010101" pitchFamily="18" charset="-122"/>
              </a:rPr>
              <a:t>多支视频霸榜热门，单支视频最高播放量超</a:t>
            </a:r>
            <a:r>
              <a:rPr kumimoji="1" lang="en-US" altLang="zh-CN" sz="1400" b="1" dirty="0">
                <a:latin typeface="方正粗圆_GBK" panose="03000509000000000000" pitchFamily="66" charset="-122"/>
                <a:ea typeface="方正粗圆_GBK" panose="03000509000000000000" pitchFamily="66" charset="-122"/>
              </a:rPr>
              <a:t>7000W</a:t>
            </a:r>
            <a:endParaRPr kumimoji="1" lang="zh-CN" altLang="en-US" sz="1400" b="1" dirty="0">
              <a:latin typeface="方正粗圆_GBK" panose="03000509000000000000" pitchFamily="66" charset="-122"/>
              <a:ea typeface="方正粗圆_GBK" panose="03000509000000000000" pitchFamily="66" charset="-122"/>
            </a:endParaRPr>
          </a:p>
        </p:txBody>
      </p:sp>
      <p:pic>
        <p:nvPicPr>
          <p:cNvPr id="47" name="图片 46" descr="logo0"/>
          <p:cNvPicPr>
            <a:picLocks noChangeAspect="1"/>
          </p:cNvPicPr>
          <p:nvPr/>
        </p:nvPicPr>
        <p:blipFill>
          <a:blip r:embed="rId18" cstate="screen">
            <a:lum bright="78000"/>
          </a:blip>
          <a:stretch>
            <a:fillRect/>
          </a:stretch>
        </p:blipFill>
        <p:spPr>
          <a:xfrm>
            <a:off x="4153203" y="5332855"/>
            <a:ext cx="395515" cy="565907"/>
          </a:xfrm>
          <a:prstGeom prst="rect">
            <a:avLst/>
          </a:prstGeom>
        </p:spPr>
      </p:pic>
      <p:sp>
        <p:nvSpPr>
          <p:cNvPr id="48" name="文本框 21"/>
          <p:cNvSpPr txBox="1"/>
          <p:nvPr/>
        </p:nvSpPr>
        <p:spPr>
          <a:xfrm>
            <a:off x="606081" y="3714120"/>
            <a:ext cx="1281029" cy="707886"/>
          </a:xfrm>
          <a:prstGeom prst="rect">
            <a:avLst/>
          </a:prstGeom>
          <a:noFill/>
        </p:spPr>
        <p:txBody>
          <a:bodyPr wrap="square" rtlCol="0">
            <a:spAutoFit/>
          </a:bodyPr>
          <a:lstStyle>
            <a:defPPr>
              <a:defRPr lang="en-US"/>
            </a:defPPr>
            <a:lvl1pPr marL="0" algn="l" defTabSz="491490" rtl="0" eaLnBrk="1" latinLnBrk="0" hangingPunct="1">
              <a:defRPr sz="970" kern="1200">
                <a:solidFill>
                  <a:schemeClr val="tx1"/>
                </a:solidFill>
                <a:latin typeface="+mn-lt"/>
                <a:ea typeface="+mn-ea"/>
                <a:cs typeface="+mn-cs"/>
              </a:defRPr>
            </a:lvl1pPr>
            <a:lvl2pPr marL="245745" algn="l" defTabSz="491490" rtl="0" eaLnBrk="1" latinLnBrk="0" hangingPunct="1">
              <a:defRPr sz="970" kern="1200">
                <a:solidFill>
                  <a:schemeClr val="tx1"/>
                </a:solidFill>
                <a:latin typeface="+mn-lt"/>
                <a:ea typeface="+mn-ea"/>
                <a:cs typeface="+mn-cs"/>
              </a:defRPr>
            </a:lvl2pPr>
            <a:lvl3pPr marL="491490" algn="l" defTabSz="491490" rtl="0" eaLnBrk="1" latinLnBrk="0" hangingPunct="1">
              <a:defRPr sz="970" kern="1200">
                <a:solidFill>
                  <a:schemeClr val="tx1"/>
                </a:solidFill>
                <a:latin typeface="+mn-lt"/>
                <a:ea typeface="+mn-ea"/>
                <a:cs typeface="+mn-cs"/>
              </a:defRPr>
            </a:lvl3pPr>
            <a:lvl4pPr marL="737235" algn="l" defTabSz="491490" rtl="0" eaLnBrk="1" latinLnBrk="0" hangingPunct="1">
              <a:defRPr sz="970" kern="1200">
                <a:solidFill>
                  <a:schemeClr val="tx1"/>
                </a:solidFill>
                <a:latin typeface="+mn-lt"/>
                <a:ea typeface="+mn-ea"/>
                <a:cs typeface="+mn-cs"/>
              </a:defRPr>
            </a:lvl4pPr>
            <a:lvl5pPr marL="982980" algn="l" defTabSz="491490" rtl="0" eaLnBrk="1" latinLnBrk="0" hangingPunct="1">
              <a:defRPr sz="970" kern="1200">
                <a:solidFill>
                  <a:schemeClr val="tx1"/>
                </a:solidFill>
                <a:latin typeface="+mn-lt"/>
                <a:ea typeface="+mn-ea"/>
                <a:cs typeface="+mn-cs"/>
              </a:defRPr>
            </a:lvl5pPr>
            <a:lvl6pPr marL="1228725" algn="l" defTabSz="491490" rtl="0" eaLnBrk="1" latinLnBrk="0" hangingPunct="1">
              <a:defRPr sz="970" kern="1200">
                <a:solidFill>
                  <a:schemeClr val="tx1"/>
                </a:solidFill>
                <a:latin typeface="+mn-lt"/>
                <a:ea typeface="+mn-ea"/>
                <a:cs typeface="+mn-cs"/>
              </a:defRPr>
            </a:lvl6pPr>
            <a:lvl7pPr marL="1474470" algn="l" defTabSz="491490" rtl="0" eaLnBrk="1" latinLnBrk="0" hangingPunct="1">
              <a:defRPr sz="970" kern="1200">
                <a:solidFill>
                  <a:schemeClr val="tx1"/>
                </a:solidFill>
                <a:latin typeface="+mn-lt"/>
                <a:ea typeface="+mn-ea"/>
                <a:cs typeface="+mn-cs"/>
              </a:defRPr>
            </a:lvl7pPr>
            <a:lvl8pPr marL="1720215" algn="l" defTabSz="491490" rtl="0" eaLnBrk="1" latinLnBrk="0" hangingPunct="1">
              <a:defRPr sz="970" kern="1200">
                <a:solidFill>
                  <a:schemeClr val="tx1"/>
                </a:solidFill>
                <a:latin typeface="+mn-lt"/>
                <a:ea typeface="+mn-ea"/>
                <a:cs typeface="+mn-cs"/>
              </a:defRPr>
            </a:lvl8pPr>
            <a:lvl9pPr marL="1965960" algn="l" defTabSz="491490" rtl="0" eaLnBrk="1" latinLnBrk="0" hangingPunct="1">
              <a:defRPr sz="970" kern="1200">
                <a:solidFill>
                  <a:schemeClr val="tx1"/>
                </a:solidFill>
                <a:latin typeface="+mn-lt"/>
                <a:ea typeface="+mn-ea"/>
                <a:cs typeface="+mn-cs"/>
              </a:defRPr>
            </a:lvl9pPr>
          </a:lstStyle>
          <a:p>
            <a:pPr algn="ctr" defTabSz="245745">
              <a:defRPr/>
            </a:pPr>
            <a:r>
              <a:rPr kumimoji="1" lang="en-US" altLang="zh-CN" sz="2000" b="1" dirty="0">
                <a:latin typeface="FontName" panose="02010600010101010101" pitchFamily="2" charset="-122"/>
                <a:ea typeface="FontName" panose="02010600010101010101" pitchFamily="2" charset="-122"/>
                <a:cs typeface="微软雅黑" panose="020B0503020204020204" pitchFamily="34" charset="-122"/>
              </a:rPr>
              <a:t>IP</a:t>
            </a:r>
            <a:r>
              <a:rPr kumimoji="1" lang="zh-CN" altLang="en-US" sz="2000" b="1" dirty="0">
                <a:latin typeface="FontName" panose="02010600010101010101" pitchFamily="2" charset="-122"/>
                <a:ea typeface="FontName" panose="02010600010101010101" pitchFamily="2" charset="-122"/>
                <a:cs typeface="微软雅黑" panose="020B0503020204020204" pitchFamily="34" charset="-122"/>
              </a:rPr>
              <a:t>形象</a:t>
            </a:r>
            <a:endParaRPr kumimoji="1" lang="en-US" altLang="zh-CN" sz="2000" b="1" dirty="0">
              <a:latin typeface="FontName" panose="02010600010101010101" pitchFamily="2" charset="-122"/>
              <a:ea typeface="FontName" panose="02010600010101010101" pitchFamily="2" charset="-122"/>
              <a:cs typeface="微软雅黑" panose="020B0503020204020204" pitchFamily="34" charset="-122"/>
            </a:endParaRPr>
          </a:p>
          <a:p>
            <a:pPr algn="ctr" defTabSz="245745">
              <a:defRPr/>
            </a:pPr>
            <a:r>
              <a:rPr kumimoji="1" lang="zh-CN" altLang="en-US" sz="2000" b="1" dirty="0">
                <a:latin typeface="FontName" panose="02010600010101010101" pitchFamily="2" charset="-122"/>
                <a:ea typeface="FontName" panose="02010600010101010101" pitchFamily="2" charset="-122"/>
                <a:cs typeface="微软雅黑" panose="020B0503020204020204" pitchFamily="34" charset="-122"/>
                <a:sym typeface="+mn-ea"/>
              </a:rPr>
              <a:t>鱼太闲</a:t>
            </a:r>
            <a:endParaRPr kumimoji="1" lang="zh-CN" altLang="en-US" sz="1200" b="1" dirty="0">
              <a:latin typeface="FontName" panose="02010600010101010101" pitchFamily="2" charset="-122"/>
              <a:ea typeface="FontName" panose="02010600010101010101" pitchFamily="2" charset="-122"/>
              <a:cs typeface="微软雅黑" panose="020B0503020204020204" pitchFamily="34" charset="-122"/>
              <a:sym typeface="+mn-ea"/>
            </a:endParaRPr>
          </a:p>
        </p:txBody>
      </p:sp>
      <p:pic>
        <p:nvPicPr>
          <p:cNvPr id="49" name="图片 48" descr="logo0"/>
          <p:cNvPicPr>
            <a:picLocks noChangeAspect="1"/>
          </p:cNvPicPr>
          <p:nvPr/>
        </p:nvPicPr>
        <p:blipFill>
          <a:blip r:embed="rId19" cstate="screen">
            <a:duotone>
              <a:schemeClr val="accent1">
                <a:shade val="45000"/>
                <a:satMod val="135000"/>
              </a:schemeClr>
              <a:prstClr val="white"/>
            </a:duotone>
          </a:blip>
          <a:stretch>
            <a:fillRect/>
          </a:stretch>
        </p:blipFill>
        <p:spPr>
          <a:xfrm>
            <a:off x="351581" y="3633253"/>
            <a:ext cx="560239" cy="801597"/>
          </a:xfrm>
          <a:prstGeom prst="rect">
            <a:avLst/>
          </a:prstGeom>
        </p:spPr>
      </p:pic>
      <p:pic>
        <p:nvPicPr>
          <p:cNvPr id="50" name="图片 49"/>
          <p:cNvPicPr>
            <a:picLocks noChangeAspect="1"/>
          </p:cNvPicPr>
          <p:nvPr/>
        </p:nvPicPr>
        <p:blipFill rotWithShape="1">
          <a:blip r:embed="rId20" cstate="screen"/>
          <a:srcRect/>
          <a:stretch>
            <a:fillRect/>
          </a:stretch>
        </p:blipFill>
        <p:spPr>
          <a:xfrm>
            <a:off x="4723116" y="3300151"/>
            <a:ext cx="1390502" cy="1559779"/>
          </a:xfrm>
          <a:prstGeom prst="roundRect">
            <a:avLst/>
          </a:prstGeom>
          <a:scene3d>
            <a:camera prst="orthographicFront"/>
            <a:lightRig rig="threePt" dir="t"/>
          </a:scene3d>
          <a:sp3d>
            <a:bevelT/>
          </a:sp3d>
        </p:spPr>
      </p:pic>
      <p:sp>
        <p:nvSpPr>
          <p:cNvPr id="51" name="右箭头 50"/>
          <p:cNvSpPr/>
          <p:nvPr/>
        </p:nvSpPr>
        <p:spPr>
          <a:xfrm>
            <a:off x="6521969" y="3439552"/>
            <a:ext cx="531868" cy="1142526"/>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solidFill>
                <a:schemeClr val="tx1"/>
              </a:solidFill>
            </a:endParaRPr>
          </a:p>
        </p:txBody>
      </p:sp>
      <p:grpSp>
        <p:nvGrpSpPr>
          <p:cNvPr id="52" name="组合 51"/>
          <p:cNvGrpSpPr/>
          <p:nvPr/>
        </p:nvGrpSpPr>
        <p:grpSpPr>
          <a:xfrm>
            <a:off x="9469489" y="4624861"/>
            <a:ext cx="2018759" cy="1431000"/>
            <a:chOff x="305401" y="2499876"/>
            <a:chExt cx="4787589" cy="3393321"/>
          </a:xfrm>
        </p:grpSpPr>
        <p:pic>
          <p:nvPicPr>
            <p:cNvPr id="53" name="图片 52"/>
            <p:cNvPicPr>
              <a:picLocks noChangeAspect="1"/>
            </p:cNvPicPr>
            <p:nvPr/>
          </p:nvPicPr>
          <p:blipFill rotWithShape="1">
            <a:blip r:embed="rId21" cstate="screen"/>
            <a:srcRect/>
            <a:stretch>
              <a:fillRect/>
            </a:stretch>
          </p:blipFill>
          <p:spPr>
            <a:xfrm>
              <a:off x="305401" y="2499876"/>
              <a:ext cx="4787589" cy="3393321"/>
            </a:xfrm>
            <a:prstGeom prst="rect">
              <a:avLst/>
            </a:prstGeom>
          </p:spPr>
        </p:pic>
        <p:pic>
          <p:nvPicPr>
            <p:cNvPr id="54" name="图片 53" descr="logo0"/>
            <p:cNvPicPr>
              <a:picLocks noChangeAspect="1"/>
            </p:cNvPicPr>
            <p:nvPr/>
          </p:nvPicPr>
          <p:blipFill>
            <a:blip r:embed="rId22" cstate="screen">
              <a:lum bright="78000"/>
            </a:blip>
            <a:stretch>
              <a:fillRect/>
            </a:stretch>
          </p:blipFill>
          <p:spPr>
            <a:xfrm rot="5605992">
              <a:off x="1273148" y="3587791"/>
              <a:ext cx="484149" cy="692726"/>
            </a:xfrm>
            <a:prstGeom prst="rect">
              <a:avLst/>
            </a:prstGeom>
          </p:spPr>
        </p:pic>
      </p:grpSp>
      <p:pic>
        <p:nvPicPr>
          <p:cNvPr id="55" name="图片 54"/>
          <p:cNvPicPr>
            <a:picLocks noChangeAspect="1"/>
          </p:cNvPicPr>
          <p:nvPr/>
        </p:nvPicPr>
        <p:blipFill rotWithShape="1">
          <a:blip r:embed="rId23" cstate="screen"/>
          <a:srcRect/>
          <a:stretch>
            <a:fillRect/>
          </a:stretch>
        </p:blipFill>
        <p:spPr>
          <a:xfrm>
            <a:off x="9469489" y="3216209"/>
            <a:ext cx="2018758" cy="1374692"/>
          </a:xfrm>
          <a:prstGeom prst="rect">
            <a:avLst/>
          </a:prstGeom>
        </p:spPr>
      </p:pic>
      <p:pic>
        <p:nvPicPr>
          <p:cNvPr id="56" name="图片 55" descr="IMS新logo(加股票代码）-01"/>
          <p:cNvPicPr>
            <a:picLocks noChangeAspect="1"/>
          </p:cNvPicPr>
          <p:nvPr/>
        </p:nvPicPr>
        <p:blipFill>
          <a:blip r:embed="rId24" cstate="screen"/>
          <a:stretch>
            <a:fillRect/>
          </a:stretch>
        </p:blipFill>
        <p:spPr>
          <a:xfrm>
            <a:off x="10347960" y="392430"/>
            <a:ext cx="1482725" cy="705485"/>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9525" y="-13970"/>
            <a:ext cx="12211050" cy="6864350"/>
            <a:chOff x="-15" y="-22"/>
            <a:chExt cx="19230" cy="10810"/>
          </a:xfrm>
        </p:grpSpPr>
        <p:sp>
          <p:nvSpPr>
            <p:cNvPr id="2" name="矩形 1"/>
            <p:cNvSpPr/>
            <p:nvPr/>
          </p:nvSpPr>
          <p:spPr>
            <a:xfrm>
              <a:off x="-15" y="-22"/>
              <a:ext cx="19230" cy="10810"/>
            </a:xfrm>
            <a:prstGeom prst="rect">
              <a:avLst/>
            </a:prstGeom>
            <a:gradFill>
              <a:gsLst>
                <a:gs pos="0">
                  <a:srgbClr val="FF8700"/>
                </a:gs>
                <a:gs pos="100000">
                  <a:srgbClr val="FF2F07"/>
                </a:gs>
              </a:gsLst>
              <a:lin ang="21594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9"/>
            <p:cNvSpPr/>
            <p:nvPr/>
          </p:nvSpPr>
          <p:spPr>
            <a:xfrm>
              <a:off x="708" y="684"/>
              <a:ext cx="17806" cy="9432"/>
            </a:xfrm>
            <a:prstGeom prst="roundRect">
              <a:avLst>
                <a:gd name="adj" fmla="val 52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2" name="任意多边形: 形状 11"/>
          <p:cNvSpPr/>
          <p:nvPr/>
        </p:nvSpPr>
        <p:spPr>
          <a:xfrm flipV="1">
            <a:off x="5940425" y="379730"/>
            <a:ext cx="5887720" cy="6115685"/>
          </a:xfrm>
          <a:custGeom>
            <a:avLst/>
            <a:gdLst>
              <a:gd name="connsiteX0" fmla="*/ 1195018 w 5749754"/>
              <a:gd name="connsiteY0" fmla="*/ 0 h 5728996"/>
              <a:gd name="connsiteX1" fmla="*/ 5448065 w 5749754"/>
              <a:gd name="connsiteY1" fmla="*/ 0 h 5728996"/>
              <a:gd name="connsiteX2" fmla="*/ 5749754 w 5749754"/>
              <a:gd name="connsiteY2" fmla="*/ 301689 h 5728996"/>
              <a:gd name="connsiteX3" fmla="*/ 5749754 w 5749754"/>
              <a:gd name="connsiteY3" fmla="*/ 5427307 h 5728996"/>
              <a:gd name="connsiteX4" fmla="*/ 5448065 w 5749754"/>
              <a:gd name="connsiteY4" fmla="*/ 5728996 h 5728996"/>
              <a:gd name="connsiteX5" fmla="*/ 2643130 w 5749754"/>
              <a:gd name="connsiteY5" fmla="*/ 5728996 h 5728996"/>
              <a:gd name="connsiteX6" fmla="*/ 2645569 w 5749754"/>
              <a:gd name="connsiteY6" fmla="*/ 5724522 h 5728996"/>
              <a:gd name="connsiteX7" fmla="*/ 2645569 w 5749754"/>
              <a:gd name="connsiteY7" fmla="*/ 4490929 h 5728996"/>
              <a:gd name="connsiteX8" fmla="*/ 1845469 w 5749754"/>
              <a:gd name="connsiteY8" fmla="*/ 3606466 h 5728996"/>
              <a:gd name="connsiteX9" fmla="*/ 1178719 w 5749754"/>
              <a:gd name="connsiteY9" fmla="*/ 2954756 h 5728996"/>
              <a:gd name="connsiteX10" fmla="*/ 492919 w 5749754"/>
              <a:gd name="connsiteY10" fmla="*/ 2233221 h 5728996"/>
              <a:gd name="connsiteX11" fmla="*/ 54769 w 5749754"/>
              <a:gd name="connsiteY11" fmla="*/ 1558235 h 5728996"/>
              <a:gd name="connsiteX12" fmla="*/ 54769 w 5749754"/>
              <a:gd name="connsiteY12" fmla="*/ 906526 h 5728996"/>
              <a:gd name="connsiteX13" fmla="*/ 492919 w 5749754"/>
              <a:gd name="connsiteY13" fmla="*/ 394468 h 5728996"/>
              <a:gd name="connsiteX14" fmla="*/ 1016645 w 5749754"/>
              <a:gd name="connsiteY14" fmla="*/ 78615 h 57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9754" h="5728996">
                <a:moveTo>
                  <a:pt x="1195018" y="0"/>
                </a:moveTo>
                <a:lnTo>
                  <a:pt x="5448065" y="0"/>
                </a:lnTo>
                <a:cubicBezTo>
                  <a:pt x="5614683" y="0"/>
                  <a:pt x="5749754" y="135071"/>
                  <a:pt x="5749754" y="301689"/>
                </a:cubicBezTo>
                <a:lnTo>
                  <a:pt x="5749754" y="5427307"/>
                </a:lnTo>
                <a:cubicBezTo>
                  <a:pt x="5749754" y="5593925"/>
                  <a:pt x="5614683" y="5728996"/>
                  <a:pt x="5448065" y="5728996"/>
                </a:cubicBezTo>
                <a:lnTo>
                  <a:pt x="2643130" y="5728996"/>
                </a:lnTo>
                <a:lnTo>
                  <a:pt x="2645569" y="5724522"/>
                </a:lnTo>
                <a:cubicBezTo>
                  <a:pt x="2788444" y="5387029"/>
                  <a:pt x="2778919" y="4843938"/>
                  <a:pt x="2645569" y="4490929"/>
                </a:cubicBezTo>
                <a:cubicBezTo>
                  <a:pt x="2512219" y="4137919"/>
                  <a:pt x="2089944" y="3862494"/>
                  <a:pt x="1845469" y="3606466"/>
                </a:cubicBezTo>
                <a:cubicBezTo>
                  <a:pt x="1600994" y="3350437"/>
                  <a:pt x="1404144" y="3183630"/>
                  <a:pt x="1178719" y="2954756"/>
                </a:cubicBezTo>
                <a:cubicBezTo>
                  <a:pt x="953294" y="2725882"/>
                  <a:pt x="680244" y="2465974"/>
                  <a:pt x="492919" y="2233221"/>
                </a:cubicBezTo>
                <a:cubicBezTo>
                  <a:pt x="305594" y="2000467"/>
                  <a:pt x="127794" y="1779351"/>
                  <a:pt x="54769" y="1558235"/>
                </a:cubicBezTo>
                <a:cubicBezTo>
                  <a:pt x="-18256" y="1337120"/>
                  <a:pt x="-18256" y="1100487"/>
                  <a:pt x="54769" y="906526"/>
                </a:cubicBezTo>
                <a:cubicBezTo>
                  <a:pt x="127794" y="712565"/>
                  <a:pt x="302419" y="545758"/>
                  <a:pt x="492919" y="394468"/>
                </a:cubicBezTo>
                <a:cubicBezTo>
                  <a:pt x="635794" y="281001"/>
                  <a:pt x="830462" y="167534"/>
                  <a:pt x="1016645" y="78615"/>
                </a:cubicBezTo>
                <a:close/>
              </a:path>
            </a:pathLst>
          </a:custGeom>
          <a:gradFill rotWithShape="1">
            <a:gsLst>
              <a:gs pos="0">
                <a:srgbClr val="FF8700"/>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9" name="椭圆 28"/>
          <p:cNvSpPr/>
          <p:nvPr/>
        </p:nvSpPr>
        <p:spPr>
          <a:xfrm>
            <a:off x="5898350" y="899039"/>
            <a:ext cx="525492" cy="525492"/>
          </a:xfrm>
          <a:prstGeom prst="ellipse">
            <a:avLst/>
          </a:prstGeom>
          <a:gradFill rotWithShape="1">
            <a:gsLst>
              <a:gs pos="0">
                <a:srgbClr val="FF8700"/>
              </a:gs>
              <a:gs pos="100000">
                <a:srgbClr val="FF62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8" name="图片 17" descr="/Users/dahuaili/Desktop/集团ppt更新/1/集团ppt插图-02.png集团ppt插图-02"/>
          <p:cNvPicPr>
            <a:picLocks noChangeAspect="1"/>
          </p:cNvPicPr>
          <p:nvPr/>
        </p:nvPicPr>
        <p:blipFill>
          <a:blip r:embed="rId1" cstate="screen"/>
          <a:srcRect/>
          <a:stretch>
            <a:fillRect/>
          </a:stretch>
        </p:blipFill>
        <p:spPr>
          <a:xfrm>
            <a:off x="5294630" y="-194310"/>
            <a:ext cx="7178675" cy="7225030"/>
          </a:xfrm>
          <a:prstGeom prst="rect">
            <a:avLst/>
          </a:prstGeom>
          <a:effectLst>
            <a:outerShdw blurRad="76200" dist="38100" dir="2700000" algn="tl" rotWithShape="0">
              <a:srgbClr val="400000">
                <a:alpha val="44000"/>
              </a:srgbClr>
            </a:outerShdw>
          </a:effectLst>
        </p:spPr>
      </p:pic>
      <p:grpSp>
        <p:nvGrpSpPr>
          <p:cNvPr id="10" name="组合 9"/>
          <p:cNvGrpSpPr/>
          <p:nvPr/>
        </p:nvGrpSpPr>
        <p:grpSpPr>
          <a:xfrm>
            <a:off x="913130" y="903605"/>
            <a:ext cx="4660900" cy="5067935"/>
            <a:chOff x="9600" y="1104"/>
            <a:chExt cx="7340" cy="7981"/>
          </a:xfrm>
        </p:grpSpPr>
        <p:sp>
          <p:nvSpPr>
            <p:cNvPr id="11" name="椭圆 10"/>
            <p:cNvSpPr/>
            <p:nvPr/>
          </p:nvSpPr>
          <p:spPr>
            <a:xfrm>
              <a:off x="9600" y="2789"/>
              <a:ext cx="1175" cy="1175"/>
            </a:xfrm>
            <a:prstGeom prst="ellipse">
              <a:avLst/>
            </a:prstGeom>
            <a:gradFill>
              <a:gsLst>
                <a:gs pos="0">
                  <a:srgbClr val="FFA743"/>
                </a:gs>
                <a:gs pos="100000">
                  <a:srgbClr val="FF4354"/>
                </a:gs>
                <a:gs pos="61000">
                  <a:srgbClr val="FF744B"/>
                </a:gs>
              </a:gsLst>
              <a:lin ang="10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1" dirty="0"/>
                <a:t>01</a:t>
              </a:r>
              <a:endParaRPr lang="en-US" altLang="zh-CN" sz="2400" b="1" i="1" dirty="0"/>
            </a:p>
          </p:txBody>
        </p:sp>
        <p:sp>
          <p:nvSpPr>
            <p:cNvPr id="8" name="椭圆 7"/>
            <p:cNvSpPr/>
            <p:nvPr/>
          </p:nvSpPr>
          <p:spPr>
            <a:xfrm>
              <a:off x="9600" y="4496"/>
              <a:ext cx="1175" cy="1175"/>
            </a:xfrm>
            <a:prstGeom prst="ellipse">
              <a:avLst/>
            </a:prstGeom>
            <a:gradFill>
              <a:gsLst>
                <a:gs pos="0">
                  <a:srgbClr val="FFA743"/>
                </a:gs>
                <a:gs pos="100000">
                  <a:srgbClr val="FF4354"/>
                </a:gs>
                <a:gs pos="61000">
                  <a:srgbClr val="FF744B"/>
                </a:gs>
              </a:gsLst>
              <a:lin ang="10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1" dirty="0"/>
                <a:t>02</a:t>
              </a:r>
              <a:endParaRPr lang="en-US" altLang="zh-CN" sz="2400" b="1" i="1" dirty="0"/>
            </a:p>
          </p:txBody>
        </p:sp>
        <p:sp>
          <p:nvSpPr>
            <p:cNvPr id="9" name="椭圆 8"/>
            <p:cNvSpPr/>
            <p:nvPr/>
          </p:nvSpPr>
          <p:spPr>
            <a:xfrm>
              <a:off x="9600" y="6203"/>
              <a:ext cx="1175" cy="1175"/>
            </a:xfrm>
            <a:prstGeom prst="ellipse">
              <a:avLst/>
            </a:prstGeom>
            <a:gradFill>
              <a:gsLst>
                <a:gs pos="0">
                  <a:srgbClr val="FFA743"/>
                </a:gs>
                <a:gs pos="100000">
                  <a:srgbClr val="FF4354"/>
                </a:gs>
                <a:gs pos="61000">
                  <a:srgbClr val="FF744B"/>
                </a:gs>
              </a:gsLst>
              <a:lin ang="10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1" dirty="0"/>
                <a:t>03</a:t>
              </a:r>
              <a:endParaRPr lang="en-US" altLang="zh-CN" sz="2400" b="1" i="1" dirty="0"/>
            </a:p>
          </p:txBody>
        </p:sp>
        <p:sp>
          <p:nvSpPr>
            <p:cNvPr id="14" name="椭圆 13"/>
            <p:cNvSpPr/>
            <p:nvPr/>
          </p:nvSpPr>
          <p:spPr>
            <a:xfrm>
              <a:off x="9600" y="7910"/>
              <a:ext cx="1175" cy="1175"/>
            </a:xfrm>
            <a:prstGeom prst="ellipse">
              <a:avLst/>
            </a:prstGeom>
            <a:gradFill>
              <a:gsLst>
                <a:gs pos="0">
                  <a:srgbClr val="FFA743"/>
                </a:gs>
                <a:gs pos="100000">
                  <a:srgbClr val="FF4354"/>
                </a:gs>
                <a:gs pos="61000">
                  <a:srgbClr val="FF744B"/>
                </a:gs>
              </a:gsLst>
              <a:lin ang="10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1" dirty="0"/>
                <a:t>04</a:t>
              </a:r>
              <a:endParaRPr lang="en-US" altLang="zh-CN" sz="2400" b="1" i="1" dirty="0"/>
            </a:p>
          </p:txBody>
        </p:sp>
        <p:sp>
          <p:nvSpPr>
            <p:cNvPr id="16" name="文本框 15"/>
            <p:cNvSpPr txBox="1"/>
            <p:nvPr/>
          </p:nvSpPr>
          <p:spPr>
            <a:xfrm>
              <a:off x="11141" y="2856"/>
              <a:ext cx="4815" cy="824"/>
            </a:xfrm>
            <a:prstGeom prst="rect">
              <a:avLst/>
            </a:prstGeom>
            <a:noFill/>
          </p:spPr>
          <p:txBody>
            <a:bodyPr wrap="none" rtlCol="0">
              <a:spAutoFit/>
            </a:bodyPr>
            <a:lstStyle/>
            <a:p>
              <a:pPr algn="l"/>
              <a:r>
                <a:rPr lang="zh-CN" altLang="en-US" sz="2800" b="1" dirty="0">
                  <a:solidFill>
                    <a:schemeClr val="tx1">
                      <a:lumMod val="75000"/>
                      <a:lumOff val="25000"/>
                    </a:schemeClr>
                  </a:solidFill>
                  <a:latin typeface="Microsoft YaHei Bold" panose="020B0502040204020203" charset="-122"/>
                  <a:ea typeface="Microsoft YaHei Bold" panose="020B0502040204020203" charset="-122"/>
                </a:rPr>
                <a:t>企业整体市场规模</a:t>
              </a:r>
              <a:endParaRPr lang="zh-CN" altLang="en-US" sz="2800" b="1" dirty="0">
                <a:solidFill>
                  <a:schemeClr val="tx1">
                    <a:lumMod val="75000"/>
                    <a:lumOff val="25000"/>
                  </a:schemeClr>
                </a:solidFill>
                <a:latin typeface="Microsoft YaHei Bold" panose="020B0502040204020203" charset="-122"/>
                <a:ea typeface="Microsoft YaHei Bold" panose="020B0502040204020203" charset="-122"/>
              </a:endParaRPr>
            </a:p>
          </p:txBody>
        </p:sp>
        <p:sp>
          <p:nvSpPr>
            <p:cNvPr id="19" name="文本框 18"/>
            <p:cNvSpPr txBox="1"/>
            <p:nvPr/>
          </p:nvSpPr>
          <p:spPr>
            <a:xfrm>
              <a:off x="11141" y="4638"/>
              <a:ext cx="5799" cy="824"/>
            </a:xfrm>
            <a:prstGeom prst="rect">
              <a:avLst/>
            </a:prstGeom>
            <a:noFill/>
          </p:spPr>
          <p:txBody>
            <a:bodyPr wrap="none" rtlCol="0">
              <a:spAutoFit/>
            </a:bodyPr>
            <a:lstStyle/>
            <a:p>
              <a:pPr algn="l"/>
              <a:r>
                <a:rPr lang="zh-CN" altLang="en-US" sz="2800" b="1" dirty="0">
                  <a:solidFill>
                    <a:schemeClr val="tx1">
                      <a:lumMod val="75000"/>
                      <a:lumOff val="25000"/>
                    </a:schemeClr>
                  </a:solidFill>
                  <a:latin typeface="Microsoft YaHei Bold" panose="020B0502040204020203" charset="-122"/>
                  <a:ea typeface="Microsoft YaHei Bold" panose="020B0502040204020203" charset="-122"/>
                  <a:cs typeface="Microsoft YaHei Bold" panose="020B0502040204020203" charset="-122"/>
                </a:rPr>
                <a:t>IMS(天下秀)公司简介</a:t>
              </a:r>
              <a:endParaRPr lang="zh-CN" altLang="en-US" sz="2800" b="1" dirty="0">
                <a:solidFill>
                  <a:schemeClr val="tx1">
                    <a:lumMod val="75000"/>
                    <a:lumOff val="25000"/>
                  </a:schemeClr>
                </a:solidFill>
                <a:latin typeface="Microsoft YaHei Bold" panose="020B0502040204020203" charset="-122"/>
                <a:ea typeface="Microsoft YaHei Bold" panose="020B0502040204020203" charset="-122"/>
                <a:cs typeface="Microsoft YaHei Bold" panose="020B0502040204020203" charset="-122"/>
              </a:endParaRPr>
            </a:p>
          </p:txBody>
        </p:sp>
        <p:sp>
          <p:nvSpPr>
            <p:cNvPr id="22" name="文本框 21"/>
            <p:cNvSpPr txBox="1"/>
            <p:nvPr/>
          </p:nvSpPr>
          <p:spPr>
            <a:xfrm>
              <a:off x="11141" y="6345"/>
              <a:ext cx="5799" cy="824"/>
            </a:xfrm>
            <a:prstGeom prst="rect">
              <a:avLst/>
            </a:prstGeom>
            <a:noFill/>
          </p:spPr>
          <p:txBody>
            <a:bodyPr wrap="none" rtlCol="0">
              <a:spAutoFit/>
            </a:bodyPr>
            <a:lstStyle/>
            <a:p>
              <a:pPr algn="l"/>
              <a:r>
                <a:rPr lang="zh-CN" altLang="en-US" sz="2800" b="1" dirty="0">
                  <a:solidFill>
                    <a:schemeClr val="tx1">
                      <a:lumMod val="75000"/>
                      <a:lumOff val="25000"/>
                    </a:schemeClr>
                  </a:solidFill>
                  <a:latin typeface="Microsoft YaHei Bold" panose="020B0502040204020203" charset="-122"/>
                  <a:ea typeface="Microsoft YaHei Bold" panose="020B0502040204020203" charset="-122"/>
                  <a:cs typeface="Microsoft YaHei Bold" panose="020B0502040204020203" charset="-122"/>
                </a:rPr>
                <a:t>IMS(天下秀)业务介绍</a:t>
              </a:r>
              <a:endParaRPr lang="zh-CN" altLang="en-US" sz="2800" b="1" dirty="0">
                <a:solidFill>
                  <a:schemeClr val="tx1">
                    <a:lumMod val="75000"/>
                    <a:lumOff val="25000"/>
                  </a:schemeClr>
                </a:solidFill>
                <a:latin typeface="Microsoft YaHei Bold" panose="020B0502040204020203" charset="-122"/>
                <a:ea typeface="Microsoft YaHei Bold" panose="020B0502040204020203" charset="-122"/>
                <a:cs typeface="Microsoft YaHei Bold" panose="020B0502040204020203" charset="-122"/>
              </a:endParaRPr>
            </a:p>
          </p:txBody>
        </p:sp>
        <p:sp>
          <p:nvSpPr>
            <p:cNvPr id="32" name="文本框 31"/>
            <p:cNvSpPr txBox="1"/>
            <p:nvPr/>
          </p:nvSpPr>
          <p:spPr>
            <a:xfrm>
              <a:off x="11141" y="8052"/>
              <a:ext cx="5380" cy="824"/>
            </a:xfrm>
            <a:prstGeom prst="rect">
              <a:avLst/>
            </a:prstGeom>
            <a:noFill/>
          </p:spPr>
          <p:txBody>
            <a:bodyPr wrap="none" rtlCol="0">
              <a:spAutoFit/>
            </a:bodyPr>
            <a:lstStyle/>
            <a:p>
              <a:pPr algn="l"/>
              <a:r>
                <a:rPr lang="zh-CN" altLang="en-US" sz="2800" b="1" dirty="0">
                  <a:solidFill>
                    <a:schemeClr val="tx1">
                      <a:lumMod val="75000"/>
                      <a:lumOff val="25000"/>
                    </a:schemeClr>
                  </a:solidFill>
                  <a:latin typeface="Microsoft YaHei Bold" panose="020B0502040204020203" charset="-122"/>
                  <a:ea typeface="Microsoft YaHei Bold" panose="020B0502040204020203" charset="-122"/>
                  <a:cs typeface="Microsoft YaHei Bold" panose="020B0502040204020203" charset="-122"/>
                </a:rPr>
                <a:t>新经济板块未来发展</a:t>
              </a:r>
              <a:endParaRPr lang="zh-CN" altLang="en-US" sz="2800" b="1" dirty="0">
                <a:solidFill>
                  <a:schemeClr val="tx1">
                    <a:lumMod val="75000"/>
                    <a:lumOff val="25000"/>
                  </a:schemeClr>
                </a:solidFill>
                <a:latin typeface="Microsoft YaHei Bold" panose="020B0502040204020203" charset="-122"/>
                <a:ea typeface="Microsoft YaHei Bold" panose="020B0502040204020203" charset="-122"/>
                <a:cs typeface="Microsoft YaHei Bold" panose="020B0502040204020203" charset="-122"/>
              </a:endParaRPr>
            </a:p>
          </p:txBody>
        </p:sp>
        <p:sp>
          <p:nvSpPr>
            <p:cNvPr id="34" name="文本框 33"/>
            <p:cNvSpPr txBox="1"/>
            <p:nvPr/>
          </p:nvSpPr>
          <p:spPr>
            <a:xfrm>
              <a:off x="9600" y="1104"/>
              <a:ext cx="4585" cy="1212"/>
            </a:xfrm>
            <a:prstGeom prst="rect">
              <a:avLst/>
            </a:prstGeom>
            <a:noFill/>
          </p:spPr>
          <p:txBody>
            <a:bodyPr wrap="none" rtlCol="0">
              <a:spAutoFit/>
            </a:bodyPr>
            <a:lstStyle/>
            <a:p>
              <a:r>
                <a:rPr lang="en-US" altLang="zh-CN" sz="4400" b="1" i="1" dirty="0">
                  <a:gradFill>
                    <a:gsLst>
                      <a:gs pos="0">
                        <a:srgbClr val="FFA044"/>
                      </a:gs>
                      <a:gs pos="100000">
                        <a:srgbClr val="FF4B53"/>
                      </a:gs>
                    </a:gsLst>
                    <a:lin ang="0" scaled="0"/>
                  </a:gradFill>
                </a:rPr>
                <a:t>CONTENT</a:t>
              </a:r>
              <a:endParaRPr lang="zh-CN" altLang="en-US" sz="4400" b="1" i="1" dirty="0">
                <a:gradFill>
                  <a:gsLst>
                    <a:gs pos="0">
                      <a:srgbClr val="FFA044"/>
                    </a:gs>
                    <a:gs pos="100000">
                      <a:srgbClr val="FF4B53"/>
                    </a:gs>
                  </a:gsLst>
                  <a:lin ang="0" scaled="0"/>
                </a:gra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screen"/>
          <a:srcRect/>
          <a:stretch>
            <a:fillRect/>
          </a:stretch>
        </p:blipFill>
        <p:spPr>
          <a:xfrm>
            <a:off x="546947" y="2320270"/>
            <a:ext cx="2121190" cy="449010"/>
          </a:xfrm>
          <a:prstGeom prst="rect">
            <a:avLst/>
          </a:prstGeom>
        </p:spPr>
      </p:pic>
      <p:sp>
        <p:nvSpPr>
          <p:cNvPr id="3" name="文本框 2"/>
          <p:cNvSpPr txBox="1"/>
          <p:nvPr/>
        </p:nvSpPr>
        <p:spPr>
          <a:xfrm>
            <a:off x="1634112" y="1197000"/>
            <a:ext cx="8923776" cy="507831"/>
          </a:xfrm>
          <a:prstGeom prst="rect">
            <a:avLst/>
          </a:prstGeom>
          <a:noFill/>
        </p:spPr>
        <p:txBody>
          <a:bodyPr wrap="square" rtlCol="0">
            <a:spAutoFit/>
          </a:bodyPr>
          <a:lstStyle/>
          <a:p>
            <a:pPr algn="ctr"/>
            <a:r>
              <a:rPr kumimoji="1" lang="zh-CN" altLang="en-US" sz="2700" b="1" dirty="0">
                <a:latin typeface="微软雅黑" panose="020B0503020204020204" pitchFamily="34" charset="-122"/>
                <a:ea typeface="微软雅黑" panose="020B0503020204020204" pitchFamily="34" charset="-122"/>
              </a:rPr>
              <a:t>案例：面向</a:t>
            </a:r>
            <a:r>
              <a:rPr kumimoji="1" lang="en-US" altLang="zh-CN" sz="2700" b="1" dirty="0">
                <a:latin typeface="微软雅黑" panose="020B0503020204020204" pitchFamily="34" charset="-122"/>
                <a:ea typeface="微软雅黑" panose="020B0503020204020204" pitchFamily="34" charset="-122"/>
              </a:rPr>
              <a:t>95</a:t>
            </a:r>
            <a:r>
              <a:rPr kumimoji="1" lang="zh-CN" altLang="en-US" sz="2700" b="1" dirty="0">
                <a:latin typeface="微软雅黑" panose="020B0503020204020204" pitchFamily="34" charset="-122"/>
                <a:ea typeface="微软雅黑" panose="020B0503020204020204" pitchFamily="34" charset="-122"/>
              </a:rPr>
              <a:t>、</a:t>
            </a:r>
            <a:r>
              <a:rPr kumimoji="1" lang="en-US" altLang="zh-CN" sz="2700" b="1" dirty="0">
                <a:latin typeface="微软雅黑" panose="020B0503020204020204" pitchFamily="34" charset="-122"/>
                <a:ea typeface="微软雅黑" panose="020B0503020204020204" pitchFamily="34" charset="-122"/>
              </a:rPr>
              <a:t>00</a:t>
            </a:r>
            <a:r>
              <a:rPr kumimoji="1" lang="zh-CN" altLang="en-US" sz="2700" b="1" dirty="0">
                <a:latin typeface="微软雅黑" panose="020B0503020204020204" pitchFamily="34" charset="-122"/>
                <a:ea typeface="微软雅黑" panose="020B0503020204020204" pitchFamily="34" charset="-122"/>
              </a:rPr>
              <a:t>后的二次元</a:t>
            </a:r>
            <a:r>
              <a:rPr kumimoji="1" lang="en-US" altLang="zh-CN" sz="2700" b="1" dirty="0">
                <a:latin typeface="微软雅黑" panose="020B0503020204020204" pitchFamily="34" charset="-122"/>
                <a:ea typeface="微软雅黑" panose="020B0503020204020204" pitchFamily="34" charset="-122"/>
              </a:rPr>
              <a:t>IP</a:t>
            </a:r>
            <a:r>
              <a:rPr kumimoji="1" lang="zh-CN" altLang="en-US" sz="2700" b="1" dirty="0">
                <a:latin typeface="微软雅黑" panose="020B0503020204020204" pitchFamily="34" charset="-122"/>
                <a:ea typeface="微软雅黑" panose="020B0503020204020204" pitchFamily="34" charset="-122"/>
              </a:rPr>
              <a:t>，由内容消费到商品消费</a:t>
            </a:r>
            <a:endParaRPr kumimoji="1" lang="zh-CN" altLang="en-US" sz="2700" b="1" dirty="0">
              <a:latin typeface="微软雅黑" panose="020B0503020204020204" pitchFamily="34" charset="-122"/>
              <a:ea typeface="微软雅黑" panose="020B0503020204020204" pitchFamily="34" charset="-122"/>
            </a:endParaRPr>
          </a:p>
        </p:txBody>
      </p:sp>
      <p:grpSp>
        <p:nvGrpSpPr>
          <p:cNvPr id="4" name="组合 3"/>
          <p:cNvGrpSpPr/>
          <p:nvPr/>
        </p:nvGrpSpPr>
        <p:grpSpPr>
          <a:xfrm>
            <a:off x="6290730" y="2783804"/>
            <a:ext cx="3468884" cy="3036600"/>
            <a:chOff x="4308230" y="2129081"/>
            <a:chExt cx="3802498" cy="3328639"/>
          </a:xfrm>
        </p:grpSpPr>
        <p:pic>
          <p:nvPicPr>
            <p:cNvPr id="5" name="图片 4"/>
            <p:cNvPicPr>
              <a:picLocks noChangeAspect="1"/>
            </p:cNvPicPr>
            <p:nvPr/>
          </p:nvPicPr>
          <p:blipFill rotWithShape="1">
            <a:blip r:embed="rId2" cstate="screen"/>
            <a:srcRect/>
            <a:stretch>
              <a:fillRect/>
            </a:stretch>
          </p:blipFill>
          <p:spPr>
            <a:xfrm rot="5400000">
              <a:off x="3570492" y="2866821"/>
              <a:ext cx="3327723" cy="1852248"/>
            </a:xfrm>
            <a:prstGeom prst="rect">
              <a:avLst/>
            </a:prstGeom>
            <a:ln>
              <a:solidFill>
                <a:schemeClr val="accent2"/>
              </a:solidFill>
            </a:ln>
          </p:spPr>
        </p:pic>
        <p:pic>
          <p:nvPicPr>
            <p:cNvPr id="6" name="图片 5"/>
            <p:cNvPicPr/>
            <p:nvPr/>
          </p:nvPicPr>
          <p:blipFill rotWithShape="1">
            <a:blip r:embed="rId3" cstate="screen"/>
            <a:srcRect/>
            <a:stretch>
              <a:fillRect/>
            </a:stretch>
          </p:blipFill>
          <p:spPr>
            <a:xfrm>
              <a:off x="6215720" y="2129081"/>
              <a:ext cx="1895008" cy="3328639"/>
            </a:xfrm>
            <a:prstGeom prst="rect">
              <a:avLst/>
            </a:prstGeom>
            <a:ln>
              <a:solidFill>
                <a:schemeClr val="accent2"/>
              </a:solidFill>
            </a:ln>
          </p:spPr>
        </p:pic>
      </p:grpSp>
      <p:sp>
        <p:nvSpPr>
          <p:cNvPr id="7" name="文本框 21"/>
          <p:cNvSpPr txBox="1"/>
          <p:nvPr/>
        </p:nvSpPr>
        <p:spPr>
          <a:xfrm>
            <a:off x="762947" y="2769280"/>
            <a:ext cx="3239321" cy="707886"/>
          </a:xfrm>
          <a:prstGeom prst="rect">
            <a:avLst/>
          </a:prstGeom>
          <a:noFill/>
        </p:spPr>
        <p:txBody>
          <a:bodyPr wrap="square" rtlCol="0">
            <a:spAutoFit/>
          </a:bodyPr>
          <a:lstStyle>
            <a:defPPr>
              <a:defRPr lang="en-US"/>
            </a:defPPr>
            <a:lvl1pPr marL="0" algn="l" defTabSz="491490" rtl="0" eaLnBrk="1" latinLnBrk="0" hangingPunct="1">
              <a:defRPr sz="970" kern="1200">
                <a:solidFill>
                  <a:schemeClr val="tx1"/>
                </a:solidFill>
                <a:latin typeface="+mn-lt"/>
                <a:ea typeface="+mn-ea"/>
                <a:cs typeface="+mn-cs"/>
              </a:defRPr>
            </a:lvl1pPr>
            <a:lvl2pPr marL="245745" algn="l" defTabSz="491490" rtl="0" eaLnBrk="1" latinLnBrk="0" hangingPunct="1">
              <a:defRPr sz="970" kern="1200">
                <a:solidFill>
                  <a:schemeClr val="tx1"/>
                </a:solidFill>
                <a:latin typeface="+mn-lt"/>
                <a:ea typeface="+mn-ea"/>
                <a:cs typeface="+mn-cs"/>
              </a:defRPr>
            </a:lvl2pPr>
            <a:lvl3pPr marL="491490" algn="l" defTabSz="491490" rtl="0" eaLnBrk="1" latinLnBrk="0" hangingPunct="1">
              <a:defRPr sz="970" kern="1200">
                <a:solidFill>
                  <a:schemeClr val="tx1"/>
                </a:solidFill>
                <a:latin typeface="+mn-lt"/>
                <a:ea typeface="+mn-ea"/>
                <a:cs typeface="+mn-cs"/>
              </a:defRPr>
            </a:lvl3pPr>
            <a:lvl4pPr marL="737235" algn="l" defTabSz="491490" rtl="0" eaLnBrk="1" latinLnBrk="0" hangingPunct="1">
              <a:defRPr sz="970" kern="1200">
                <a:solidFill>
                  <a:schemeClr val="tx1"/>
                </a:solidFill>
                <a:latin typeface="+mn-lt"/>
                <a:ea typeface="+mn-ea"/>
                <a:cs typeface="+mn-cs"/>
              </a:defRPr>
            </a:lvl4pPr>
            <a:lvl5pPr marL="982980" algn="l" defTabSz="491490" rtl="0" eaLnBrk="1" latinLnBrk="0" hangingPunct="1">
              <a:defRPr sz="970" kern="1200">
                <a:solidFill>
                  <a:schemeClr val="tx1"/>
                </a:solidFill>
                <a:latin typeface="+mn-lt"/>
                <a:ea typeface="+mn-ea"/>
                <a:cs typeface="+mn-cs"/>
              </a:defRPr>
            </a:lvl5pPr>
            <a:lvl6pPr marL="1228725" algn="l" defTabSz="491490" rtl="0" eaLnBrk="1" latinLnBrk="0" hangingPunct="1">
              <a:defRPr sz="970" kern="1200">
                <a:solidFill>
                  <a:schemeClr val="tx1"/>
                </a:solidFill>
                <a:latin typeface="+mn-lt"/>
                <a:ea typeface="+mn-ea"/>
                <a:cs typeface="+mn-cs"/>
              </a:defRPr>
            </a:lvl6pPr>
            <a:lvl7pPr marL="1474470" algn="l" defTabSz="491490" rtl="0" eaLnBrk="1" latinLnBrk="0" hangingPunct="1">
              <a:defRPr sz="970" kern="1200">
                <a:solidFill>
                  <a:schemeClr val="tx1"/>
                </a:solidFill>
                <a:latin typeface="+mn-lt"/>
                <a:ea typeface="+mn-ea"/>
                <a:cs typeface="+mn-cs"/>
              </a:defRPr>
            </a:lvl7pPr>
            <a:lvl8pPr marL="1720215" algn="l" defTabSz="491490" rtl="0" eaLnBrk="1" latinLnBrk="0" hangingPunct="1">
              <a:defRPr sz="970" kern="1200">
                <a:solidFill>
                  <a:schemeClr val="tx1"/>
                </a:solidFill>
                <a:latin typeface="+mn-lt"/>
                <a:ea typeface="+mn-ea"/>
                <a:cs typeface="+mn-cs"/>
              </a:defRPr>
            </a:lvl8pPr>
            <a:lvl9pPr marL="1965960" algn="l" defTabSz="491490" rtl="0" eaLnBrk="1" latinLnBrk="0" hangingPunct="1">
              <a:defRPr sz="970" kern="1200">
                <a:solidFill>
                  <a:schemeClr val="tx1"/>
                </a:solidFill>
                <a:latin typeface="+mn-lt"/>
                <a:ea typeface="+mn-ea"/>
                <a:cs typeface="+mn-cs"/>
              </a:defRPr>
            </a:lvl9pPr>
          </a:lstStyle>
          <a:p>
            <a:pPr defTabSz="245745">
              <a:defRPr/>
            </a:pPr>
            <a:r>
              <a:rPr kumimoji="1" lang="en-US" altLang="zh-CN" sz="2000" b="1" dirty="0">
                <a:solidFill>
                  <a:schemeClr val="bg1"/>
                </a:solidFill>
                <a:latin typeface="FontName" panose="02010600010101010101" pitchFamily="2" charset="-122"/>
                <a:ea typeface="FontName" panose="02010600010101010101" pitchFamily="2" charset="-122"/>
                <a:cs typeface="微软雅黑" panose="020B0503020204020204" pitchFamily="34" charset="-122"/>
              </a:rPr>
              <a:t>IP</a:t>
            </a:r>
            <a:r>
              <a:rPr kumimoji="1" lang="zh-CN" altLang="en-US" sz="2000" b="1" dirty="0">
                <a:solidFill>
                  <a:schemeClr val="bg1"/>
                </a:solidFill>
                <a:latin typeface="FontName" panose="02010600010101010101" pitchFamily="2" charset="-122"/>
                <a:ea typeface="FontName" panose="02010600010101010101" pitchFamily="2" charset="-122"/>
                <a:cs typeface="微软雅黑" panose="020B0503020204020204" pitchFamily="34" charset="-122"/>
              </a:rPr>
              <a:t>形象</a:t>
            </a:r>
            <a:endParaRPr kumimoji="1" lang="en-US" altLang="zh-CN" sz="2000" b="1" dirty="0">
              <a:solidFill>
                <a:schemeClr val="bg1"/>
              </a:solidFill>
              <a:latin typeface="FontName" panose="02010600010101010101" pitchFamily="2" charset="-122"/>
              <a:ea typeface="FontName" panose="02010600010101010101" pitchFamily="2" charset="-122"/>
              <a:cs typeface="微软雅黑" panose="020B0503020204020204" pitchFamily="34" charset="-122"/>
            </a:endParaRPr>
          </a:p>
          <a:p>
            <a:pPr defTabSz="245745">
              <a:defRPr/>
            </a:pPr>
            <a:r>
              <a:rPr kumimoji="1" lang="zh-CN" altLang="en-US" sz="2000" b="1" dirty="0">
                <a:solidFill>
                  <a:srgbClr val="C00000"/>
                </a:solidFill>
                <a:latin typeface="FontName" panose="02010600010101010101" pitchFamily="2" charset="-122"/>
                <a:ea typeface="FontName" panose="02010600010101010101" pitchFamily="2" charset="-122"/>
                <a:cs typeface="微软雅黑" panose="020B0503020204020204" pitchFamily="34" charset="-122"/>
              </a:rPr>
              <a:t>爱迪生小姐</a:t>
            </a:r>
            <a:endParaRPr kumimoji="1" lang="zh-CN" altLang="en-US" sz="2000" b="1" dirty="0">
              <a:solidFill>
                <a:srgbClr val="C00000"/>
              </a:solidFill>
              <a:latin typeface="FontName" panose="02010600010101010101" pitchFamily="2" charset="-122"/>
              <a:ea typeface="FontName" panose="02010600010101010101" pitchFamily="2" charset="-122"/>
              <a:cs typeface="微软雅黑" panose="020B0503020204020204" pitchFamily="34" charset="-122"/>
              <a:sym typeface="+mn-ea"/>
            </a:endParaRPr>
          </a:p>
        </p:txBody>
      </p:sp>
      <p:sp>
        <p:nvSpPr>
          <p:cNvPr id="8" name="文本框 21"/>
          <p:cNvSpPr txBox="1"/>
          <p:nvPr/>
        </p:nvSpPr>
        <p:spPr>
          <a:xfrm>
            <a:off x="7557408" y="2320270"/>
            <a:ext cx="2675662" cy="338554"/>
          </a:xfrm>
          <a:prstGeom prst="rect">
            <a:avLst/>
          </a:prstGeom>
          <a:noFill/>
        </p:spPr>
        <p:txBody>
          <a:bodyPr wrap="square" rtlCol="0">
            <a:spAutoFit/>
          </a:bodyPr>
          <a:lstStyle>
            <a:defPPr>
              <a:defRPr lang="en-US"/>
            </a:defPPr>
            <a:lvl1pPr marL="0" algn="l" defTabSz="491490" rtl="0" eaLnBrk="1" latinLnBrk="0" hangingPunct="1">
              <a:defRPr sz="970" kern="1200">
                <a:solidFill>
                  <a:schemeClr val="tx1"/>
                </a:solidFill>
                <a:latin typeface="+mn-lt"/>
                <a:ea typeface="+mn-ea"/>
                <a:cs typeface="+mn-cs"/>
              </a:defRPr>
            </a:lvl1pPr>
            <a:lvl2pPr marL="245745" algn="l" defTabSz="491490" rtl="0" eaLnBrk="1" latinLnBrk="0" hangingPunct="1">
              <a:defRPr sz="970" kern="1200">
                <a:solidFill>
                  <a:schemeClr val="tx1"/>
                </a:solidFill>
                <a:latin typeface="+mn-lt"/>
                <a:ea typeface="+mn-ea"/>
                <a:cs typeface="+mn-cs"/>
              </a:defRPr>
            </a:lvl2pPr>
            <a:lvl3pPr marL="491490" algn="l" defTabSz="491490" rtl="0" eaLnBrk="1" latinLnBrk="0" hangingPunct="1">
              <a:defRPr sz="970" kern="1200">
                <a:solidFill>
                  <a:schemeClr val="tx1"/>
                </a:solidFill>
                <a:latin typeface="+mn-lt"/>
                <a:ea typeface="+mn-ea"/>
                <a:cs typeface="+mn-cs"/>
              </a:defRPr>
            </a:lvl3pPr>
            <a:lvl4pPr marL="737235" algn="l" defTabSz="491490" rtl="0" eaLnBrk="1" latinLnBrk="0" hangingPunct="1">
              <a:defRPr sz="970" kern="1200">
                <a:solidFill>
                  <a:schemeClr val="tx1"/>
                </a:solidFill>
                <a:latin typeface="+mn-lt"/>
                <a:ea typeface="+mn-ea"/>
                <a:cs typeface="+mn-cs"/>
              </a:defRPr>
            </a:lvl4pPr>
            <a:lvl5pPr marL="982980" algn="l" defTabSz="491490" rtl="0" eaLnBrk="1" latinLnBrk="0" hangingPunct="1">
              <a:defRPr sz="970" kern="1200">
                <a:solidFill>
                  <a:schemeClr val="tx1"/>
                </a:solidFill>
                <a:latin typeface="+mn-lt"/>
                <a:ea typeface="+mn-ea"/>
                <a:cs typeface="+mn-cs"/>
              </a:defRPr>
            </a:lvl5pPr>
            <a:lvl6pPr marL="1228725" algn="l" defTabSz="491490" rtl="0" eaLnBrk="1" latinLnBrk="0" hangingPunct="1">
              <a:defRPr sz="970" kern="1200">
                <a:solidFill>
                  <a:schemeClr val="tx1"/>
                </a:solidFill>
                <a:latin typeface="+mn-lt"/>
                <a:ea typeface="+mn-ea"/>
                <a:cs typeface="+mn-cs"/>
              </a:defRPr>
            </a:lvl6pPr>
            <a:lvl7pPr marL="1474470" algn="l" defTabSz="491490" rtl="0" eaLnBrk="1" latinLnBrk="0" hangingPunct="1">
              <a:defRPr sz="970" kern="1200">
                <a:solidFill>
                  <a:schemeClr val="tx1"/>
                </a:solidFill>
                <a:latin typeface="+mn-lt"/>
                <a:ea typeface="+mn-ea"/>
                <a:cs typeface="+mn-cs"/>
              </a:defRPr>
            </a:lvl7pPr>
            <a:lvl8pPr marL="1720215" algn="l" defTabSz="491490" rtl="0" eaLnBrk="1" latinLnBrk="0" hangingPunct="1">
              <a:defRPr sz="970" kern="1200">
                <a:solidFill>
                  <a:schemeClr val="tx1"/>
                </a:solidFill>
                <a:latin typeface="+mn-lt"/>
                <a:ea typeface="+mn-ea"/>
                <a:cs typeface="+mn-cs"/>
              </a:defRPr>
            </a:lvl8pPr>
            <a:lvl9pPr marL="1965960" algn="l" defTabSz="491490" rtl="0" eaLnBrk="1" latinLnBrk="0" hangingPunct="1">
              <a:defRPr sz="970" kern="1200">
                <a:solidFill>
                  <a:schemeClr val="tx1"/>
                </a:solidFill>
                <a:latin typeface="+mn-lt"/>
                <a:ea typeface="+mn-ea"/>
                <a:cs typeface="+mn-cs"/>
              </a:defRPr>
            </a:lvl9pPr>
          </a:lstStyle>
          <a:p>
            <a:pPr algn="ctr" defTabSz="245745">
              <a:defRPr/>
            </a:pPr>
            <a:r>
              <a:rPr kumimoji="1"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服装品牌</a:t>
            </a:r>
            <a:endParaRPr kumimoji="1"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三角形 8"/>
          <p:cNvSpPr/>
          <p:nvPr/>
        </p:nvSpPr>
        <p:spPr>
          <a:xfrm rot="5400000">
            <a:off x="5573230" y="4205877"/>
            <a:ext cx="454951" cy="252631"/>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200">
              <a:solidFill>
                <a:schemeClr val="tx1"/>
              </a:solidFill>
              <a:latin typeface="微软雅黑" panose="020B0503020204020204" pitchFamily="34" charset="-122"/>
              <a:ea typeface="微软雅黑" panose="020B0503020204020204" pitchFamily="34" charset="-122"/>
            </a:endParaRPr>
          </a:p>
        </p:txBody>
      </p:sp>
      <p:sp>
        <p:nvSpPr>
          <p:cNvPr id="10" name="矩形 9"/>
          <p:cNvSpPr/>
          <p:nvPr/>
        </p:nvSpPr>
        <p:spPr>
          <a:xfrm>
            <a:off x="762947" y="3639737"/>
            <a:ext cx="1674936" cy="2120902"/>
          </a:xfrm>
          <a:prstGeom prst="rect">
            <a:avLst/>
          </a:prstGeom>
        </p:spPr>
        <p:txBody>
          <a:bodyPr wrap="square">
            <a:spAutoFit/>
          </a:bodyPr>
          <a:lstStyle/>
          <a:p>
            <a:pPr lvl="0">
              <a:lnSpc>
                <a:spcPct val="150000"/>
              </a:lnSpc>
              <a:defRPr/>
            </a:pPr>
            <a:r>
              <a:rPr kumimoji="1" lang="zh-CN" altLang="en-US" b="1" dirty="0">
                <a:solidFill>
                  <a:srgbClr val="906C2C"/>
                </a:solidFill>
                <a:latin typeface="微软雅黑" panose="020B0503020204020204" pitchFamily="34" charset="-122"/>
                <a:ea typeface="微软雅黑" panose="020B0503020204020204" pitchFamily="34" charset="-122"/>
                <a:cs typeface="微软雅黑" panose="020B0503020204020204" pitchFamily="34" charset="-122"/>
              </a:rPr>
              <a:t>爱迪生小姐  </a:t>
            </a:r>
            <a:endParaRPr kumimoji="1" lang="en-US" altLang="zh-CN" b="1" dirty="0">
              <a:solidFill>
                <a:srgbClr val="906C2C"/>
              </a:solidFill>
              <a:latin typeface="微软雅黑" panose="020B0503020204020204" pitchFamily="34" charset="-122"/>
              <a:ea typeface="微软雅黑" panose="020B0503020204020204" pitchFamily="34" charset="-122"/>
              <a:cs typeface="微软雅黑" panose="020B0503020204020204" pitchFamily="34" charset="-122"/>
            </a:endParaRPr>
          </a:p>
          <a:p>
            <a:pPr lvl="0">
              <a:lnSpc>
                <a:spcPct val="150000"/>
              </a:lnSpc>
              <a:defRPr/>
            </a:pPr>
            <a:r>
              <a:rPr kumimoji="1" lang="zh-CN" altLang="en-US" b="1" dirty="0">
                <a:solidFill>
                  <a:srgbClr val="906C2C"/>
                </a:solidFill>
                <a:latin typeface="微软雅黑" panose="020B0503020204020204" pitchFamily="34" charset="-122"/>
                <a:ea typeface="微软雅黑" panose="020B0503020204020204" pitchFamily="34" charset="-122"/>
                <a:cs typeface="微软雅黑" panose="020B0503020204020204" pitchFamily="34" charset="-122"/>
              </a:rPr>
              <a:t>爆款视频</a:t>
            </a:r>
            <a:r>
              <a:rPr kumimoji="1" lang="zh-CN" altLang="en-US" dirty="0">
                <a:solidFill>
                  <a:srgbClr val="906C2C"/>
                </a:solidFill>
                <a:latin typeface="微软雅黑" panose="020B0503020204020204" pitchFamily="34" charset="-122"/>
                <a:ea typeface="微软雅黑" panose="020B0503020204020204" pitchFamily="34" charset="-122"/>
                <a:cs typeface="微软雅黑" panose="020B0503020204020204" pitchFamily="34" charset="-122"/>
              </a:rPr>
              <a:t>播放量</a:t>
            </a:r>
            <a:r>
              <a:rPr kumimoji="1" lang="en-US" altLang="zh-CN" dirty="0">
                <a:solidFill>
                  <a:srgbClr val="906C2C"/>
                </a:solidFill>
                <a:latin typeface="微软雅黑" panose="020B0503020204020204" pitchFamily="34" charset="-122"/>
                <a:ea typeface="微软雅黑" panose="020B0503020204020204" pitchFamily="34" charset="-122"/>
                <a:cs typeface="微软雅黑" panose="020B0503020204020204" pitchFamily="34" charset="-122"/>
              </a:rPr>
              <a:t>1383.2</a:t>
            </a:r>
            <a:r>
              <a:rPr kumimoji="1" lang="zh-CN" altLang="en-US" dirty="0">
                <a:solidFill>
                  <a:srgbClr val="906C2C"/>
                </a:solidFill>
                <a:latin typeface="微软雅黑" panose="020B0503020204020204" pitchFamily="34" charset="-122"/>
                <a:ea typeface="微软雅黑" panose="020B0503020204020204" pitchFamily="34" charset="-122"/>
                <a:cs typeface="微软雅黑" panose="020B0503020204020204" pitchFamily="34" charset="-122"/>
              </a:rPr>
              <a:t>万</a:t>
            </a:r>
            <a:endParaRPr kumimoji="1" lang="en-US" altLang="zh-CN" dirty="0">
              <a:solidFill>
                <a:srgbClr val="906C2C"/>
              </a:solidFill>
              <a:latin typeface="微软雅黑" panose="020B0503020204020204" pitchFamily="34" charset="-122"/>
              <a:ea typeface="微软雅黑" panose="020B0503020204020204" pitchFamily="34" charset="-122"/>
              <a:cs typeface="微软雅黑" panose="020B0503020204020204" pitchFamily="34" charset="-122"/>
            </a:endParaRPr>
          </a:p>
          <a:p>
            <a:pPr lvl="0">
              <a:lnSpc>
                <a:spcPct val="150000"/>
              </a:lnSpc>
              <a:defRPr/>
            </a:pPr>
            <a:r>
              <a:rPr kumimoji="1" lang="zh-CN" altLang="en-US" dirty="0">
                <a:solidFill>
                  <a:srgbClr val="906C2C"/>
                </a:solidFill>
                <a:latin typeface="微软雅黑" panose="020B0503020204020204" pitchFamily="34" charset="-122"/>
                <a:ea typeface="微软雅黑" panose="020B0503020204020204" pitchFamily="34" charset="-122"/>
                <a:cs typeface="微软雅黑" panose="020B0503020204020204" pitchFamily="34" charset="-122"/>
              </a:rPr>
              <a:t>点赞量</a:t>
            </a:r>
            <a:r>
              <a:rPr kumimoji="1" lang="en-US" altLang="zh-CN" dirty="0">
                <a:solidFill>
                  <a:srgbClr val="906C2C"/>
                </a:solidFill>
                <a:latin typeface="微软雅黑" panose="020B0503020204020204" pitchFamily="34" charset="-122"/>
                <a:ea typeface="微软雅黑" panose="020B0503020204020204" pitchFamily="34" charset="-122"/>
                <a:cs typeface="微软雅黑" panose="020B0503020204020204" pitchFamily="34" charset="-122"/>
              </a:rPr>
              <a:t>48.1</a:t>
            </a:r>
            <a:r>
              <a:rPr kumimoji="1" lang="zh-CN" altLang="en-US" dirty="0">
                <a:solidFill>
                  <a:srgbClr val="906C2C"/>
                </a:solidFill>
                <a:latin typeface="微软雅黑" panose="020B0503020204020204" pitchFamily="34" charset="-122"/>
                <a:ea typeface="微软雅黑" panose="020B0503020204020204" pitchFamily="34" charset="-122"/>
                <a:cs typeface="微软雅黑" panose="020B0503020204020204" pitchFamily="34" charset="-122"/>
              </a:rPr>
              <a:t>万</a:t>
            </a:r>
            <a:endParaRPr kumimoji="1" lang="en-US" altLang="zh-CN" dirty="0">
              <a:solidFill>
                <a:srgbClr val="906C2C"/>
              </a:solidFill>
              <a:latin typeface="微软雅黑" panose="020B0503020204020204" pitchFamily="34" charset="-122"/>
              <a:ea typeface="微软雅黑" panose="020B0503020204020204" pitchFamily="34" charset="-122"/>
              <a:cs typeface="微软雅黑" panose="020B0503020204020204" pitchFamily="34" charset="-122"/>
            </a:endParaRPr>
          </a:p>
          <a:p>
            <a:pPr lvl="0">
              <a:lnSpc>
                <a:spcPct val="150000"/>
              </a:lnSpc>
              <a:defRPr/>
            </a:pPr>
            <a:r>
              <a:rPr kumimoji="1" lang="zh-CN" altLang="en-US" dirty="0">
                <a:solidFill>
                  <a:srgbClr val="906C2C"/>
                </a:solidFill>
                <a:latin typeface="微软雅黑" panose="020B0503020204020204" pitchFamily="34" charset="-122"/>
                <a:ea typeface="微软雅黑" panose="020B0503020204020204" pitchFamily="34" charset="-122"/>
                <a:cs typeface="微软雅黑" panose="020B0503020204020204" pitchFamily="34" charset="-122"/>
              </a:rPr>
              <a:t>评论量</a:t>
            </a:r>
            <a:r>
              <a:rPr kumimoji="1" lang="en-US" altLang="zh-CN" dirty="0">
                <a:solidFill>
                  <a:srgbClr val="906C2C"/>
                </a:solidFill>
                <a:latin typeface="微软雅黑" panose="020B0503020204020204" pitchFamily="34" charset="-122"/>
                <a:ea typeface="微软雅黑" panose="020B0503020204020204" pitchFamily="34" charset="-122"/>
                <a:cs typeface="微软雅黑" panose="020B0503020204020204" pitchFamily="34" charset="-122"/>
              </a:rPr>
              <a:t>4767</a:t>
            </a:r>
            <a:r>
              <a:rPr kumimoji="1" lang="zh-CN" altLang="en-US" dirty="0">
                <a:solidFill>
                  <a:srgbClr val="906C2C"/>
                </a:solidFill>
                <a:latin typeface="微软雅黑" panose="020B0503020204020204" pitchFamily="34" charset="-122"/>
                <a:ea typeface="微软雅黑" panose="020B0503020204020204" pitchFamily="34" charset="-122"/>
                <a:cs typeface="微软雅黑" panose="020B0503020204020204" pitchFamily="34" charset="-122"/>
              </a:rPr>
              <a:t>条</a:t>
            </a:r>
            <a:endParaRPr lang="zh-CN" altLang="en-US" dirty="0">
              <a:solidFill>
                <a:srgbClr val="906C2C"/>
              </a:solidFill>
              <a:latin typeface="微软雅黑" panose="020B0503020204020204" pitchFamily="34" charset="-122"/>
              <a:ea typeface="微软雅黑" panose="020B0503020204020204" pitchFamily="34" charset="-122"/>
            </a:endParaRPr>
          </a:p>
        </p:txBody>
      </p:sp>
      <p:pic>
        <p:nvPicPr>
          <p:cNvPr id="11" name="officeArt object"/>
          <p:cNvPicPr/>
          <p:nvPr/>
        </p:nvPicPr>
        <p:blipFill>
          <a:blip r:embed="rId4" cstate="screen"/>
          <a:srcRect/>
          <a:stretch>
            <a:fillRect/>
          </a:stretch>
        </p:blipFill>
        <p:spPr>
          <a:xfrm>
            <a:off x="3047936" y="2320270"/>
            <a:ext cx="2121190" cy="3499301"/>
          </a:xfrm>
          <a:prstGeom prst="rect">
            <a:avLst/>
          </a:prstGeom>
          <a:ln w="12700" cap="flat">
            <a:noFill/>
            <a:miter lim="400000"/>
            <a:headEnd/>
            <a:tailEnd/>
          </a:ln>
          <a:effectLst/>
        </p:spPr>
      </p:pic>
      <p:pic>
        <p:nvPicPr>
          <p:cNvPr id="12" name="图片 11" descr="图片包含 桌子, 室内, 蛋糕, 水&#10;&#10;描述已自动生成"/>
          <p:cNvPicPr>
            <a:picLocks noChangeAspect="1"/>
          </p:cNvPicPr>
          <p:nvPr/>
        </p:nvPicPr>
        <p:blipFill>
          <a:blip r:embed="rId5" cstate="screen"/>
          <a:stretch>
            <a:fillRect/>
          </a:stretch>
        </p:blipFill>
        <p:spPr>
          <a:xfrm>
            <a:off x="9800658" y="2783804"/>
            <a:ext cx="1710664" cy="3035764"/>
          </a:xfrm>
          <a:prstGeom prst="rect">
            <a:avLst/>
          </a:prstGeom>
        </p:spPr>
      </p:pic>
      <p:pic>
        <p:nvPicPr>
          <p:cNvPr id="13" name="图片 12" descr="IMS新logo(加股票代码）-01"/>
          <p:cNvPicPr>
            <a:picLocks noChangeAspect="1"/>
          </p:cNvPicPr>
          <p:nvPr/>
        </p:nvPicPr>
        <p:blipFill>
          <a:blip r:embed="rId6" cstate="screen"/>
          <a:stretch>
            <a:fillRect/>
          </a:stretch>
        </p:blipFill>
        <p:spPr>
          <a:xfrm>
            <a:off x="10347960" y="392430"/>
            <a:ext cx="1482725" cy="705485"/>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3689" y="981000"/>
            <a:ext cx="11264622" cy="1273554"/>
          </a:xfrm>
          <a:prstGeom prst="rect">
            <a:avLst/>
          </a:prstGeom>
          <a:noFill/>
        </p:spPr>
        <p:txBody>
          <a:bodyPr wrap="none" rtlCol="0">
            <a:spAutoFit/>
          </a:bodyPr>
          <a:lstStyle/>
          <a:p>
            <a:pPr algn="ctr">
              <a:lnSpc>
                <a:spcPct val="150000"/>
              </a:lnSpc>
            </a:pPr>
            <a:r>
              <a:rPr lang="zh-CN" altLang="en-US" sz="3000" b="1" dirty="0">
                <a:solidFill>
                  <a:srgbClr val="FF0000"/>
                </a:solidFill>
                <a:latin typeface="微软雅黑" panose="020B0503020204020204" pitchFamily="34" charset="-122"/>
                <a:ea typeface="微软雅黑" panose="020B0503020204020204" pitchFamily="34" charset="-122"/>
              </a:rPr>
              <a:t>（</a:t>
            </a:r>
            <a:r>
              <a:rPr lang="en-US" altLang="zh-CN" sz="3000" b="1" dirty="0">
                <a:solidFill>
                  <a:srgbClr val="FF0000"/>
                </a:solidFill>
                <a:latin typeface="微软雅黑" panose="020B0503020204020204" pitchFamily="34" charset="-122"/>
                <a:ea typeface="微软雅黑" panose="020B0503020204020204" pitchFamily="34" charset="-122"/>
              </a:rPr>
              <a:t>5</a:t>
            </a:r>
            <a:r>
              <a:rPr lang="zh-CN" altLang="en-US" sz="3000" b="1" dirty="0">
                <a:solidFill>
                  <a:srgbClr val="FF0000"/>
                </a:solidFill>
                <a:latin typeface="微软雅黑" panose="020B0503020204020204" pitchFamily="34" charset="-122"/>
                <a:ea typeface="微软雅黑" panose="020B0503020204020204" pitchFamily="34" charset="-122"/>
              </a:rPr>
              <a:t>） 新职业：红人</a:t>
            </a:r>
            <a:r>
              <a:rPr lang="en-US" altLang="zh-CN" sz="3000" b="1" dirty="0">
                <a:solidFill>
                  <a:srgbClr val="FF0000"/>
                </a:solidFill>
                <a:latin typeface="微软雅黑" panose="020B0503020204020204" pitchFamily="34" charset="-122"/>
                <a:ea typeface="微软雅黑" panose="020B0503020204020204" pitchFamily="34" charset="-122"/>
              </a:rPr>
              <a:t>+</a:t>
            </a:r>
            <a:r>
              <a:rPr lang="zh-CN" altLang="en-US" sz="3000" b="1" dirty="0">
                <a:solidFill>
                  <a:srgbClr val="FF0000"/>
                </a:solidFill>
                <a:latin typeface="微软雅黑" panose="020B0503020204020204" pitchFamily="34" charset="-122"/>
                <a:ea typeface="微软雅黑" panose="020B0503020204020204" pitchFamily="34" charset="-122"/>
              </a:rPr>
              <a:t>教育</a:t>
            </a:r>
            <a:endParaRPr lang="en-US" altLang="zh-CN" sz="3000" b="1" dirty="0">
              <a:solidFill>
                <a:srgbClr val="FF0000"/>
              </a:solidFill>
              <a:latin typeface="微软雅黑" panose="020B0503020204020204" pitchFamily="34" charset="-122"/>
              <a:ea typeface="微软雅黑" panose="020B0503020204020204" pitchFamily="34" charset="-122"/>
            </a:endParaRPr>
          </a:p>
          <a:p>
            <a:pPr algn="ctr">
              <a:lnSpc>
                <a:spcPct val="150000"/>
              </a:lnSpc>
            </a:pPr>
            <a:r>
              <a:rPr lang="zh-CN" altLang="en-US" sz="2400" b="1" dirty="0">
                <a:latin typeface="微软雅黑" panose="020B0503020204020204" pitchFamily="34" charset="-122"/>
                <a:ea typeface="微软雅黑" panose="020B0503020204020204" pitchFamily="34" charset="-122"/>
              </a:rPr>
              <a:t>积极应对行业人才猛增需求，专注于培养新媒体专业人才，助力经济健康持续发展</a:t>
            </a:r>
            <a:endParaRPr lang="en-US" altLang="zh-CN" sz="2400" b="1" dirty="0">
              <a:latin typeface="微软雅黑" panose="020B0503020204020204" pitchFamily="34" charset="-122"/>
              <a:ea typeface="微软雅黑" panose="020B0503020204020204" pitchFamily="34" charset="-122"/>
            </a:endParaRPr>
          </a:p>
        </p:txBody>
      </p:sp>
      <p:sp>
        <p:nvSpPr>
          <p:cNvPr id="3" name="矩形 2"/>
          <p:cNvSpPr/>
          <p:nvPr/>
        </p:nvSpPr>
        <p:spPr>
          <a:xfrm>
            <a:off x="7521119" y="2481974"/>
            <a:ext cx="4221480" cy="700576"/>
          </a:xfrm>
          <a:prstGeom prst="rect">
            <a:avLst/>
          </a:prstGeom>
        </p:spPr>
        <p:txBody>
          <a:bodyPr wrap="square">
            <a:spAutoFit/>
          </a:bodyPr>
          <a:lstStyle/>
          <a:p>
            <a:pPr>
              <a:lnSpc>
                <a:spcPct val="150000"/>
              </a:lnSpc>
            </a:pPr>
            <a:r>
              <a:rPr lang="zh-CN" altLang="en-US" sz="1400" b="1" dirty="0">
                <a:solidFill>
                  <a:srgbClr val="FF0000"/>
                </a:solidFill>
                <a:latin typeface="微软雅黑" panose="020B0503020204020204" pitchFamily="34" charset="-122"/>
                <a:ea typeface="微软雅黑" panose="020B0503020204020204" pitchFamily="34" charset="-122"/>
              </a:rPr>
              <a:t>上海师范大学天华学院</a:t>
            </a:r>
            <a:r>
              <a:rPr lang="zh-CN" altLang="en-US" sz="1400" dirty="0">
                <a:latin typeface="微软雅黑" panose="020B0503020204020204" pitchFamily="34" charset="-122"/>
                <a:ea typeface="微软雅黑" panose="020B0503020204020204" pitchFamily="34" charset="-122"/>
              </a:rPr>
              <a:t>在今年成为国家本科招生计划中第一个</a:t>
            </a:r>
            <a:r>
              <a:rPr lang="zh-CN" altLang="en-US" sz="1400" b="1" dirty="0">
                <a:solidFill>
                  <a:srgbClr val="FF0000"/>
                </a:solidFill>
                <a:latin typeface="微软雅黑" panose="020B0503020204020204" pitchFamily="34" charset="-122"/>
                <a:ea typeface="微软雅黑" panose="020B0503020204020204" pitchFamily="34" charset="-122"/>
              </a:rPr>
              <a:t>红人新经济的本科招生计划</a:t>
            </a:r>
            <a:r>
              <a:rPr lang="zh-CN" altLang="en-US" sz="1400" dirty="0">
                <a:solidFill>
                  <a:srgbClr val="FF0000"/>
                </a:solidFill>
                <a:latin typeface="微软雅黑" panose="020B0503020204020204" pitchFamily="34" charset="-122"/>
                <a:ea typeface="微软雅黑" panose="020B0503020204020204" pitchFamily="34" charset="-122"/>
              </a:rPr>
              <a:t>！</a:t>
            </a:r>
            <a:endParaRPr lang="zh-CN" altLang="en-US" sz="1400" dirty="0">
              <a:solidFill>
                <a:srgbClr val="FF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screen"/>
          <a:stretch>
            <a:fillRect/>
          </a:stretch>
        </p:blipFill>
        <p:spPr>
          <a:xfrm>
            <a:off x="2375877" y="3692368"/>
            <a:ext cx="554832" cy="554832"/>
          </a:xfrm>
          <a:prstGeom prst="rect">
            <a:avLst/>
          </a:prstGeom>
        </p:spPr>
      </p:pic>
      <p:sp>
        <p:nvSpPr>
          <p:cNvPr id="5" name="文本框 4"/>
          <p:cNvSpPr txBox="1"/>
          <p:nvPr/>
        </p:nvSpPr>
        <p:spPr>
          <a:xfrm>
            <a:off x="891657" y="3774449"/>
            <a:ext cx="877163" cy="230832"/>
          </a:xfrm>
          <a:prstGeom prst="rect">
            <a:avLst/>
          </a:prstGeom>
          <a:noFill/>
        </p:spPr>
        <p:txBody>
          <a:bodyPr wrap="none" rtlCol="0">
            <a:spAutoFit/>
          </a:bodyPr>
          <a:lstStyle/>
          <a:p>
            <a:r>
              <a:rPr lang="zh-CN" altLang="en-US" sz="900" b="1" dirty="0">
                <a:latin typeface="微软雅黑" panose="020B0503020204020204" pitchFamily="34" charset="-122"/>
                <a:ea typeface="微软雅黑" panose="020B0503020204020204" pitchFamily="34" charset="-122"/>
              </a:rPr>
              <a:t>四川传媒学院</a:t>
            </a:r>
            <a:endParaRPr lang="zh-CN" altLang="en-US" sz="900" b="1" dirty="0">
              <a:latin typeface="微软雅黑" panose="020B0503020204020204" pitchFamily="34" charset="-122"/>
              <a:ea typeface="微软雅黑" panose="020B0503020204020204" pitchFamily="34" charset="-122"/>
            </a:endParaRPr>
          </a:p>
        </p:txBody>
      </p:sp>
      <p:sp>
        <p:nvSpPr>
          <p:cNvPr id="6" name="文本框 5"/>
          <p:cNvSpPr txBox="1"/>
          <p:nvPr/>
        </p:nvSpPr>
        <p:spPr>
          <a:xfrm>
            <a:off x="897081" y="3987194"/>
            <a:ext cx="1572491" cy="584775"/>
          </a:xfrm>
          <a:prstGeom prst="rect">
            <a:avLst/>
          </a:prstGeom>
          <a:noFill/>
        </p:spPr>
        <p:txBody>
          <a:bodyPr wrap="square" rtlCol="0">
            <a:spAutoFit/>
          </a:bodyPr>
          <a:lstStyle/>
          <a:p>
            <a:r>
              <a:rPr lang="zh-CN" altLang="en-US" sz="800" dirty="0">
                <a:latin typeface="微软雅黑" panose="020B0503020204020204" pitchFamily="34" charset="-122"/>
                <a:ea typeface="微软雅黑" panose="020B0503020204020204" pitchFamily="34" charset="-122"/>
              </a:rPr>
              <a:t>建设具有世界一流水平的新兴产业创新应用型职业人才培养模式，培养具有国际视野双创人才</a:t>
            </a:r>
            <a:endParaRPr lang="en-US" altLang="zh-CN" sz="80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rotWithShape="1">
          <a:blip r:embed="rId2" cstate="screen"/>
          <a:srcRect/>
          <a:stretch>
            <a:fillRect/>
          </a:stretch>
        </p:blipFill>
        <p:spPr>
          <a:xfrm>
            <a:off x="2216427" y="4362680"/>
            <a:ext cx="652256" cy="605060"/>
          </a:xfrm>
          <a:prstGeom prst="ellipse">
            <a:avLst/>
          </a:prstGeom>
        </p:spPr>
      </p:pic>
      <p:sp>
        <p:nvSpPr>
          <p:cNvPr id="8" name="文本框 7"/>
          <p:cNvSpPr txBox="1"/>
          <p:nvPr/>
        </p:nvSpPr>
        <p:spPr>
          <a:xfrm>
            <a:off x="913904" y="4753478"/>
            <a:ext cx="761747" cy="230832"/>
          </a:xfrm>
          <a:prstGeom prst="rect">
            <a:avLst/>
          </a:prstGeom>
          <a:noFill/>
        </p:spPr>
        <p:txBody>
          <a:bodyPr wrap="none" rtlCol="0">
            <a:spAutoFit/>
          </a:bodyPr>
          <a:lstStyle/>
          <a:p>
            <a:r>
              <a:rPr lang="zh-CN" altLang="en-US" sz="900" b="1" dirty="0">
                <a:latin typeface="微软雅黑" panose="020B0503020204020204" pitchFamily="34" charset="-122"/>
                <a:ea typeface="微软雅黑" panose="020B0503020204020204" pitchFamily="34" charset="-122"/>
              </a:rPr>
              <a:t>上海商学院</a:t>
            </a:r>
            <a:endParaRPr lang="zh-CN" altLang="en-US" sz="900" b="1" dirty="0">
              <a:latin typeface="微软雅黑" panose="020B0503020204020204" pitchFamily="34" charset="-122"/>
              <a:ea typeface="微软雅黑" panose="020B0503020204020204" pitchFamily="34" charset="-122"/>
            </a:endParaRPr>
          </a:p>
        </p:txBody>
      </p:sp>
      <p:sp>
        <p:nvSpPr>
          <p:cNvPr id="9" name="文本框 8"/>
          <p:cNvSpPr txBox="1"/>
          <p:nvPr/>
        </p:nvSpPr>
        <p:spPr>
          <a:xfrm>
            <a:off x="913904" y="4949402"/>
            <a:ext cx="1541816" cy="338554"/>
          </a:xfrm>
          <a:prstGeom prst="rect">
            <a:avLst/>
          </a:prstGeom>
          <a:noFill/>
        </p:spPr>
        <p:txBody>
          <a:bodyPr wrap="square" rtlCol="0">
            <a:spAutoFit/>
          </a:bodyPr>
          <a:lstStyle/>
          <a:p>
            <a:r>
              <a:rPr lang="zh-CN" altLang="en-US" sz="800" dirty="0">
                <a:latin typeface="微软雅黑" panose="020B0503020204020204" pitchFamily="34" charset="-122"/>
                <a:ea typeface="微软雅黑" panose="020B0503020204020204" pitchFamily="34" charset="-122"/>
              </a:rPr>
              <a:t>建设上海地区特色数字文创产业人才培训基地</a:t>
            </a:r>
            <a:endParaRPr lang="en-US" altLang="zh-CN" sz="800"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rotWithShape="1">
          <a:blip r:embed="rId3" cstate="screen"/>
          <a:srcRect/>
          <a:stretch>
            <a:fillRect/>
          </a:stretch>
        </p:blipFill>
        <p:spPr>
          <a:xfrm>
            <a:off x="3163335" y="4775175"/>
            <a:ext cx="590514" cy="608409"/>
          </a:xfrm>
          <a:prstGeom prst="ellipse">
            <a:avLst/>
          </a:prstGeom>
        </p:spPr>
      </p:pic>
      <p:sp>
        <p:nvSpPr>
          <p:cNvPr id="11" name="文本框 10"/>
          <p:cNvSpPr txBox="1"/>
          <p:nvPr/>
        </p:nvSpPr>
        <p:spPr>
          <a:xfrm>
            <a:off x="3753848" y="4875407"/>
            <a:ext cx="1338828" cy="230832"/>
          </a:xfrm>
          <a:prstGeom prst="rect">
            <a:avLst/>
          </a:prstGeom>
          <a:noFill/>
        </p:spPr>
        <p:txBody>
          <a:bodyPr wrap="none" rtlCol="0">
            <a:spAutoFit/>
          </a:bodyPr>
          <a:lstStyle/>
          <a:p>
            <a:r>
              <a:rPr lang="zh-CN" altLang="en-US" sz="900" b="1" dirty="0">
                <a:latin typeface="微软雅黑" panose="020B0503020204020204" pitchFamily="34" charset="-122"/>
                <a:ea typeface="微软雅黑" panose="020B0503020204020204" pitchFamily="34" charset="-122"/>
              </a:rPr>
              <a:t>上海师范大学天华学院</a:t>
            </a:r>
            <a:endParaRPr lang="zh-CN" altLang="en-US" sz="900" b="1"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3741350" y="5086359"/>
            <a:ext cx="1572491" cy="584775"/>
          </a:xfrm>
          <a:prstGeom prst="rect">
            <a:avLst/>
          </a:prstGeom>
          <a:noFill/>
        </p:spPr>
        <p:txBody>
          <a:bodyPr wrap="square" rtlCol="0">
            <a:spAutoFit/>
          </a:bodyPr>
          <a:lstStyle>
            <a:defPPr>
              <a:defRPr lang="zh-CN"/>
            </a:defPPr>
            <a:lvl1pPr>
              <a:defRPr sz="1600">
                <a:latin typeface="微软雅黑" panose="020B0503020204020204" pitchFamily="34" charset="-122"/>
                <a:ea typeface="微软雅黑" panose="020B0503020204020204" pitchFamily="34" charset="-122"/>
              </a:defRPr>
            </a:lvl1pPr>
          </a:lstStyle>
          <a:p>
            <a:r>
              <a:rPr lang="zh-CN" altLang="en-US" sz="800" dirty="0"/>
              <a:t>为行业提供长久服务的新媒体营销人才，新媒体直播营销产业链条，产学研融合链条新生态</a:t>
            </a:r>
            <a:endParaRPr lang="en-US" altLang="zh-CN" sz="800" dirty="0"/>
          </a:p>
        </p:txBody>
      </p:sp>
      <p:pic>
        <p:nvPicPr>
          <p:cNvPr id="13" name="图片 12"/>
          <p:cNvPicPr>
            <a:picLocks noChangeAspect="1"/>
          </p:cNvPicPr>
          <p:nvPr/>
        </p:nvPicPr>
        <p:blipFill rotWithShape="1">
          <a:blip r:embed="rId4" cstate="screen"/>
          <a:srcRect/>
          <a:stretch>
            <a:fillRect/>
          </a:stretch>
        </p:blipFill>
        <p:spPr>
          <a:xfrm>
            <a:off x="3191761" y="4012667"/>
            <a:ext cx="562087" cy="562087"/>
          </a:xfrm>
          <a:prstGeom prst="ellipse">
            <a:avLst/>
          </a:prstGeom>
        </p:spPr>
      </p:pic>
      <p:sp>
        <p:nvSpPr>
          <p:cNvPr id="14" name="矩形 13"/>
          <p:cNvSpPr/>
          <p:nvPr/>
        </p:nvSpPr>
        <p:spPr>
          <a:xfrm>
            <a:off x="3841991" y="3740330"/>
            <a:ext cx="1107996" cy="230832"/>
          </a:xfrm>
          <a:prstGeom prst="rect">
            <a:avLst/>
          </a:prstGeom>
          <a:noFill/>
        </p:spPr>
        <p:txBody>
          <a:bodyPr wrap="none" rtlCol="0">
            <a:spAutoFit/>
          </a:bodyPr>
          <a:lstStyle/>
          <a:p>
            <a:r>
              <a:rPr lang="zh-CN" altLang="zh-CN" sz="900" b="1" dirty="0">
                <a:latin typeface="微软雅黑" panose="020B0503020204020204" pitchFamily="34" charset="-122"/>
                <a:ea typeface="微软雅黑" panose="020B0503020204020204" pitchFamily="34" charset="-122"/>
              </a:rPr>
              <a:t>天津市津南区政府</a:t>
            </a:r>
            <a:endParaRPr lang="zh-CN" altLang="en-US" sz="900" b="1" dirty="0">
              <a:latin typeface="微软雅黑" panose="020B0503020204020204" pitchFamily="34" charset="-122"/>
              <a:ea typeface="微软雅黑" panose="020B0503020204020204" pitchFamily="34" charset="-122"/>
            </a:endParaRPr>
          </a:p>
        </p:txBody>
      </p:sp>
      <p:sp>
        <p:nvSpPr>
          <p:cNvPr id="15" name="矩形 14"/>
          <p:cNvSpPr/>
          <p:nvPr/>
        </p:nvSpPr>
        <p:spPr>
          <a:xfrm>
            <a:off x="3838297" y="3954610"/>
            <a:ext cx="2257697" cy="507831"/>
          </a:xfrm>
          <a:prstGeom prst="rect">
            <a:avLst/>
          </a:prstGeom>
          <a:noFill/>
        </p:spPr>
        <p:txBody>
          <a:bodyPr wrap="square" rtlCol="0">
            <a:spAutoFit/>
          </a:bodyPr>
          <a:lstStyle/>
          <a:p>
            <a:r>
              <a:rPr lang="zh-CN" altLang="zh-CN" sz="900" dirty="0">
                <a:latin typeface="微软雅黑" panose="020B0503020204020204" pitchFamily="34" charset="-122"/>
                <a:ea typeface="微软雅黑" panose="020B0503020204020204" pitchFamily="34" charset="-122"/>
              </a:rPr>
              <a:t>有效落实天津市“海河英才”计划，推进天津市津南区引聚海河教育园区人才创新就业计划的部署工作</a:t>
            </a:r>
            <a:endParaRPr lang="zh-CN" altLang="en-US" sz="900" dirty="0">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5" cstate="screen"/>
          <a:stretch>
            <a:fillRect/>
          </a:stretch>
        </p:blipFill>
        <p:spPr>
          <a:xfrm>
            <a:off x="2363528" y="5117665"/>
            <a:ext cx="554832" cy="554832"/>
          </a:xfrm>
          <a:prstGeom prst="rect">
            <a:avLst/>
          </a:prstGeom>
        </p:spPr>
      </p:pic>
      <p:sp>
        <p:nvSpPr>
          <p:cNvPr id="17" name="文本框 16"/>
          <p:cNvSpPr txBox="1"/>
          <p:nvPr/>
        </p:nvSpPr>
        <p:spPr>
          <a:xfrm>
            <a:off x="880071" y="5521370"/>
            <a:ext cx="1338828" cy="230832"/>
          </a:xfrm>
          <a:prstGeom prst="rect">
            <a:avLst/>
          </a:prstGeom>
          <a:noFill/>
        </p:spPr>
        <p:txBody>
          <a:bodyPr wrap="none" rtlCol="0">
            <a:spAutoFit/>
          </a:bodyPr>
          <a:lstStyle/>
          <a:p>
            <a:r>
              <a:rPr lang="zh-CN" altLang="en-US" sz="900" b="1" dirty="0">
                <a:latin typeface="微软雅黑" panose="020B0503020204020204" pitchFamily="34" charset="-122"/>
                <a:ea typeface="微软雅黑" panose="020B0503020204020204" pitchFamily="34" charset="-122"/>
              </a:rPr>
              <a:t>四川国际标榜职业学院</a:t>
            </a:r>
            <a:endParaRPr lang="zh-CN" altLang="en-US" sz="900" b="1"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880071" y="5706036"/>
            <a:ext cx="1541816" cy="461665"/>
          </a:xfrm>
          <a:prstGeom prst="rect">
            <a:avLst/>
          </a:prstGeom>
          <a:noFill/>
        </p:spPr>
        <p:txBody>
          <a:bodyPr wrap="square" rtlCol="0">
            <a:spAutoFit/>
          </a:bodyPr>
          <a:lstStyle/>
          <a:p>
            <a:r>
              <a:rPr lang="zh-CN" altLang="en-US" sz="800" dirty="0">
                <a:latin typeface="微软雅黑" panose="020B0503020204020204" pitchFamily="34" charset="-122"/>
                <a:ea typeface="微软雅黑" panose="020B0503020204020204" pitchFamily="34" charset="-122"/>
              </a:rPr>
              <a:t>建设具有世界一流水平的新兴产业创新应用型职业人才培养模式</a:t>
            </a:r>
            <a:endParaRPr lang="en-US" altLang="zh-CN" sz="800" dirty="0">
              <a:latin typeface="微软雅黑" panose="020B0503020204020204" pitchFamily="34" charset="-122"/>
              <a:ea typeface="微软雅黑" panose="020B0503020204020204" pitchFamily="34" charset="-122"/>
            </a:endParaRPr>
          </a:p>
        </p:txBody>
      </p:sp>
      <p:pic>
        <p:nvPicPr>
          <p:cNvPr id="19" name="image 13022"/>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Lst>
          </a:blip>
          <a:srcRect/>
          <a:stretch>
            <a:fillRect/>
          </a:stretch>
        </p:blipFill>
        <p:spPr>
          <a:xfrm>
            <a:off x="127928" y="2409260"/>
            <a:ext cx="844550" cy="2565400"/>
          </a:xfrm>
          <a:prstGeom prst="rect">
            <a:avLst/>
          </a:prstGeom>
        </p:spPr>
      </p:pic>
      <p:sp>
        <p:nvSpPr>
          <p:cNvPr id="20" name="Object 13024"/>
          <p:cNvSpPr txBox="1"/>
          <p:nvPr/>
        </p:nvSpPr>
        <p:spPr>
          <a:xfrm>
            <a:off x="211673" y="2613604"/>
            <a:ext cx="958850" cy="520700"/>
          </a:xfrm>
          <a:prstGeom prst="rect">
            <a:avLst/>
          </a:prstGeom>
        </p:spPr>
        <p:txBody>
          <a:bodyPr vert="horz" rtlCol="0" anchor="t" anchorCtr="0">
            <a:noAutofit/>
          </a:bodyPr>
          <a:lstStyle/>
          <a:p>
            <a:pPr algn="l">
              <a:lnSpc>
                <a:spcPct val="114000"/>
              </a:lnSpc>
            </a:pPr>
            <a:r>
              <a:rPr lang="en-US" altLang="zh-CN" sz="2200" dirty="0">
                <a:latin typeface="FontName" panose="02010600010101010101" pitchFamily="2" charset="-122"/>
                <a:ea typeface="FontName" panose="02010600010101010101" pitchFamily="2" charset="-122"/>
              </a:rPr>
              <a:t>IRED</a:t>
            </a:r>
            <a:endParaRPr lang="zh-CN" altLang="en-US" sz="600" dirty="0">
              <a:latin typeface="FontName" panose="02010600010101010101" pitchFamily="2" charset="-122"/>
              <a:ea typeface="FontName" panose="02010600010101010101" pitchFamily="2" charset="-122"/>
            </a:endParaRPr>
          </a:p>
        </p:txBody>
      </p:sp>
      <p:sp>
        <p:nvSpPr>
          <p:cNvPr id="21" name="矩形 20"/>
          <p:cNvSpPr/>
          <p:nvPr/>
        </p:nvSpPr>
        <p:spPr>
          <a:xfrm>
            <a:off x="997704" y="2502899"/>
            <a:ext cx="4947179" cy="1027397"/>
          </a:xfrm>
          <a:prstGeom prst="rect">
            <a:avLst/>
          </a:prstGeom>
        </p:spPr>
        <p:txBody>
          <a:bodyPr wrap="square">
            <a:spAutoFit/>
          </a:bodyPr>
          <a:lstStyle/>
          <a:p>
            <a:pPr>
              <a:lnSpc>
                <a:spcPct val="150000"/>
              </a:lnSpc>
            </a:pPr>
            <a:r>
              <a:rPr lang="en-US" altLang="zh-CN" sz="1400" dirty="0">
                <a:latin typeface="微软雅黑" panose="020B0503020204020204" pitchFamily="34" charset="-122"/>
                <a:ea typeface="微软雅黑" panose="020B0503020204020204" pitchFamily="34" charset="-122"/>
                <a:cs typeface="Microsoft YaHei Bold" panose="020B0502040204020203" charset="-122"/>
              </a:rPr>
              <a:t>IRED</a:t>
            </a:r>
            <a:r>
              <a:rPr lang="zh-CN" altLang="en-US" sz="1400" dirty="0">
                <a:latin typeface="微软雅黑" panose="020B0503020204020204" pitchFamily="34" charset="-122"/>
                <a:ea typeface="微软雅黑" panose="020B0503020204020204" pitchFamily="34" charset="-122"/>
                <a:cs typeface="Microsoft YaHei Bold" panose="020B0502040204020203" charset="-122"/>
              </a:rPr>
              <a:t>教育</a:t>
            </a:r>
            <a:r>
              <a:rPr lang="zh-CN" altLang="en-US" sz="1400" dirty="0">
                <a:latin typeface="微软雅黑" panose="020B0503020204020204" pitchFamily="34" charset="-122"/>
                <a:ea typeface="微软雅黑" panose="020B0503020204020204" pitchFamily="34" charset="-122"/>
              </a:rPr>
              <a:t>以独家首创的“</a:t>
            </a:r>
            <a:r>
              <a:rPr lang="en-US" altLang="zh-CN" sz="1400" dirty="0">
                <a:latin typeface="微软雅黑" panose="020B0503020204020204" pitchFamily="34" charset="-122"/>
                <a:ea typeface="微软雅黑" panose="020B0503020204020204" pitchFamily="34" charset="-122"/>
              </a:rPr>
              <a:t>IRED”</a:t>
            </a:r>
            <a:r>
              <a:rPr lang="zh-CN" altLang="en-US" sz="1400" dirty="0">
                <a:latin typeface="微软雅黑" panose="020B0503020204020204" pitchFamily="34" charset="-122"/>
                <a:ea typeface="微软雅黑" panose="020B0503020204020204" pitchFamily="34" charset="-122"/>
              </a:rPr>
              <a:t>人才教育模式，专注于培养和孵化新媒体行业专业人才，助力中国红人经济健康持续发展。</a:t>
            </a:r>
            <a:r>
              <a:rPr lang="zh-CN" altLang="en-US" sz="1400" b="1" dirty="0">
                <a:solidFill>
                  <a:srgbClr val="FF0000"/>
                </a:solidFill>
                <a:latin typeface="微软雅黑" panose="020B0503020204020204" pitchFamily="34" charset="-122"/>
                <a:ea typeface="微软雅黑" panose="020B0503020204020204" pitchFamily="34" charset="-122"/>
                <a:sym typeface="+mn-ea"/>
              </a:rPr>
              <a:t>实行</a:t>
            </a:r>
            <a:r>
              <a:rPr lang="en-US" altLang="zh-CN" sz="1400" b="1" dirty="0" err="1">
                <a:solidFill>
                  <a:srgbClr val="FF0000"/>
                </a:solidFill>
                <a:latin typeface="微软雅黑" panose="020B0503020204020204" pitchFamily="34" charset="-122"/>
                <a:ea typeface="微软雅黑" panose="020B0503020204020204" pitchFamily="34" charset="-122"/>
                <a:sym typeface="+mn-ea"/>
              </a:rPr>
              <a:t>校企联动，深入产教融合</a:t>
            </a:r>
            <a:r>
              <a:rPr lang="en-US" altLang="zh-CN" sz="1400" b="1" dirty="0">
                <a:solidFill>
                  <a:srgbClr val="FF0000"/>
                </a:solidFill>
                <a:latin typeface="微软雅黑" panose="020B0503020204020204" pitchFamily="34" charset="-122"/>
                <a:ea typeface="微软雅黑" panose="020B0503020204020204" pitchFamily="34" charset="-122"/>
                <a:sym typeface="+mn-ea"/>
              </a:rPr>
              <a:t>，</a:t>
            </a:r>
            <a:r>
              <a:rPr lang="zh-CN" altLang="en-US" sz="1400" b="1" dirty="0">
                <a:solidFill>
                  <a:srgbClr val="FF0000"/>
                </a:solidFill>
                <a:latin typeface="微软雅黑" panose="020B0503020204020204" pitchFamily="34" charset="-122"/>
                <a:ea typeface="微软雅黑" panose="020B0503020204020204" pitchFamily="34" charset="-122"/>
                <a:sym typeface="+mn-ea"/>
              </a:rPr>
              <a:t>资源共享，成果共享</a:t>
            </a:r>
            <a:endParaRPr lang="zh-CN" altLang="en-US" sz="1400" dirty="0">
              <a:solidFill>
                <a:srgbClr val="FF0000"/>
              </a:solidFill>
            </a:endParaRPr>
          </a:p>
        </p:txBody>
      </p:sp>
      <p:sp>
        <p:nvSpPr>
          <p:cNvPr id="22" name="文本框 21"/>
          <p:cNvSpPr txBox="1"/>
          <p:nvPr/>
        </p:nvSpPr>
        <p:spPr>
          <a:xfrm>
            <a:off x="3191761" y="5566095"/>
            <a:ext cx="611065" cy="461665"/>
          </a:xfrm>
          <a:prstGeom prst="rect">
            <a:avLst/>
          </a:prstGeom>
          <a:noFill/>
        </p:spPr>
        <p:txBody>
          <a:bodyPr wrap="none" rtlCol="0">
            <a:spAutoFit/>
          </a:bodyPr>
          <a:lstStyle/>
          <a:p>
            <a:pPr algn="l"/>
            <a:r>
              <a:rPr kumimoji="1" lang="en-US" altLang="zh-CN" sz="2400" dirty="0"/>
              <a:t>……</a:t>
            </a:r>
            <a:endParaRPr kumimoji="1" lang="zh-CN" altLang="en-US" sz="2400" dirty="0"/>
          </a:p>
        </p:txBody>
      </p:sp>
      <p:pic>
        <p:nvPicPr>
          <p:cNvPr id="23" name="image 13010"/>
          <p:cNvPicPr>
            <a:picLocks noChangeAspect="1"/>
          </p:cNvPicPr>
          <p:nvPr/>
        </p:nvPicPr>
        <p:blipFill>
          <a:blip r:embed="rId8"/>
          <a:srcRect/>
          <a:stretch>
            <a:fillRect/>
          </a:stretch>
        </p:blipFill>
        <p:spPr>
          <a:xfrm>
            <a:off x="6433890" y="2383288"/>
            <a:ext cx="844550" cy="2565400"/>
          </a:xfrm>
          <a:prstGeom prst="rect">
            <a:avLst/>
          </a:prstGeom>
        </p:spPr>
      </p:pic>
      <p:sp>
        <p:nvSpPr>
          <p:cNvPr id="24" name="文本框 23"/>
          <p:cNvSpPr txBox="1"/>
          <p:nvPr/>
        </p:nvSpPr>
        <p:spPr>
          <a:xfrm>
            <a:off x="6386806" y="2600146"/>
            <a:ext cx="1031051" cy="430887"/>
          </a:xfrm>
          <a:prstGeom prst="rect">
            <a:avLst/>
          </a:prstGeom>
          <a:noFill/>
        </p:spPr>
        <p:txBody>
          <a:bodyPr wrap="none" rtlCol="0">
            <a:spAutoFit/>
          </a:bodyPr>
          <a:lstStyle/>
          <a:p>
            <a:pPr algn="l"/>
            <a:r>
              <a:rPr kumimoji="1" lang="zh-CN" altLang="en-US" sz="2200" dirty="0">
                <a:latin typeface="FontName" panose="02010600010101010101" pitchFamily="2" charset="-122"/>
                <a:ea typeface="FontName" panose="02010600010101010101" pitchFamily="2" charset="-122"/>
              </a:rPr>
              <a:t>里程碑</a:t>
            </a:r>
            <a:endParaRPr kumimoji="1" lang="zh-CN" altLang="en-US" sz="2200" dirty="0">
              <a:latin typeface="FontName" panose="02010600010101010101" pitchFamily="2" charset="-122"/>
              <a:ea typeface="FontName" panose="02010600010101010101" pitchFamily="2" charset="-122"/>
            </a:endParaRPr>
          </a:p>
        </p:txBody>
      </p:sp>
      <p:pic>
        <p:nvPicPr>
          <p:cNvPr id="25" name="图片 24"/>
          <p:cNvPicPr>
            <a:picLocks noChangeAspect="1"/>
          </p:cNvPicPr>
          <p:nvPr/>
        </p:nvPicPr>
        <p:blipFill rotWithShape="1">
          <a:blip r:embed="rId9" cstate="screen"/>
          <a:srcRect b="-1538"/>
          <a:stretch>
            <a:fillRect/>
          </a:stretch>
        </p:blipFill>
        <p:spPr>
          <a:xfrm>
            <a:off x="7578456" y="3480122"/>
            <a:ext cx="4103688" cy="2450859"/>
          </a:xfrm>
          <a:prstGeom prst="rect">
            <a:avLst/>
          </a:prstGeom>
          <a:effectLst/>
        </p:spPr>
      </p:pic>
      <p:pic>
        <p:nvPicPr>
          <p:cNvPr id="26" name="图片 25" descr="IMS新logo(加股票代码）-01"/>
          <p:cNvPicPr>
            <a:picLocks noChangeAspect="1"/>
          </p:cNvPicPr>
          <p:nvPr/>
        </p:nvPicPr>
        <p:blipFill>
          <a:blip r:embed="rId10" cstate="screen"/>
          <a:stretch>
            <a:fillRect/>
          </a:stretch>
        </p:blipFill>
        <p:spPr>
          <a:xfrm>
            <a:off x="10347960" y="392430"/>
            <a:ext cx="1482725" cy="705485"/>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784837" y="5529171"/>
            <a:ext cx="6622327" cy="400110"/>
          </a:xfrm>
          <a:prstGeom prst="rect">
            <a:avLst/>
          </a:prstGeom>
          <a:noFill/>
        </p:spPr>
        <p:txBody>
          <a:bodyPr wrap="none" rtlCol="0">
            <a:spAutoFit/>
          </a:bodyPr>
          <a:lstStyle/>
          <a:p>
            <a:pPr algn="ctr"/>
            <a:r>
              <a:rPr kumimoji="1" lang="en-US" altLang="zh-CN" sz="2000" dirty="0">
                <a:latin typeface="微软雅黑" panose="020B0503020204020204" pitchFamily="34" charset="-122"/>
                <a:ea typeface="微软雅黑" panose="020B0503020204020204" pitchFamily="34" charset="-122"/>
              </a:rPr>
              <a:t>IMS</a:t>
            </a:r>
            <a:r>
              <a:rPr kumimoji="1" lang="zh-CN" altLang="en-US" sz="2000" dirty="0">
                <a:latin typeface="微软雅黑" panose="020B0503020204020204" pitchFamily="34" charset="-122"/>
                <a:ea typeface="微软雅黑" panose="020B0503020204020204" pitchFamily="34" charset="-122"/>
              </a:rPr>
              <a:t>（天下秀）旗下</a:t>
            </a:r>
            <a:r>
              <a:rPr kumimoji="1" lang="en-US" altLang="zh-CN" sz="2000" dirty="0">
                <a:latin typeface="微软雅黑" panose="020B0503020204020204" pitchFamily="34" charset="-122"/>
                <a:ea typeface="微软雅黑" panose="020B0503020204020204" pitchFamily="34" charset="-122"/>
              </a:rPr>
              <a:t>IRED</a:t>
            </a:r>
            <a:r>
              <a:rPr kumimoji="1" lang="zh-CN" altLang="en-US" sz="2000" dirty="0">
                <a:latin typeface="微软雅黑" panose="020B0503020204020204" pitchFamily="34" charset="-122"/>
                <a:ea typeface="微软雅黑" panose="020B0503020204020204" pitchFamily="34" charset="-122"/>
              </a:rPr>
              <a:t>教育教学实施成果学生采访短片</a:t>
            </a:r>
            <a:endParaRPr kumimoji="1" lang="zh-CN" altLang="en-US" sz="2000" dirty="0">
              <a:latin typeface="微软雅黑" panose="020B0503020204020204" pitchFamily="34" charset="-122"/>
              <a:ea typeface="微软雅黑" panose="020B0503020204020204" pitchFamily="34" charset="-122"/>
            </a:endParaRPr>
          </a:p>
        </p:txBody>
      </p:sp>
      <p:pic>
        <p:nvPicPr>
          <p:cNvPr id="4" name="教育短片.mp4" descr="教育短片.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311960" y="1136469"/>
            <a:ext cx="7568079" cy="4258491"/>
          </a:xfrm>
          <a:prstGeom prst="rect">
            <a:avLst/>
          </a:prstGeom>
        </p:spPr>
      </p:pic>
      <p:pic>
        <p:nvPicPr>
          <p:cNvPr id="5" name="图片 4" descr="IMS新logo(加股票代码）-01"/>
          <p:cNvPicPr>
            <a:picLocks noChangeAspect="1"/>
          </p:cNvPicPr>
          <p:nvPr/>
        </p:nvPicPr>
        <p:blipFill>
          <a:blip r:embed="rId4" cstate="screen"/>
          <a:stretch>
            <a:fillRect/>
          </a:stretch>
        </p:blipFill>
        <p:spPr>
          <a:xfrm>
            <a:off x="10347960" y="392430"/>
            <a:ext cx="1482725" cy="7054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3068" y="981000"/>
            <a:ext cx="10645863" cy="1273554"/>
          </a:xfrm>
          <a:prstGeom prst="rect">
            <a:avLst/>
          </a:prstGeom>
          <a:noFill/>
        </p:spPr>
        <p:txBody>
          <a:bodyPr wrap="none" rtlCol="0">
            <a:spAutoFit/>
          </a:bodyPr>
          <a:lstStyle/>
          <a:p>
            <a:pPr algn="ctr">
              <a:lnSpc>
                <a:spcPct val="150000"/>
              </a:lnSpc>
            </a:pPr>
            <a:r>
              <a:rPr lang="zh-CN" altLang="en-US" sz="3000" b="1" dirty="0">
                <a:solidFill>
                  <a:srgbClr val="FF0000"/>
                </a:solidFill>
                <a:latin typeface="微软雅黑" panose="020B0503020204020204" pitchFamily="34" charset="-122"/>
                <a:ea typeface="微软雅黑" panose="020B0503020204020204" pitchFamily="34" charset="-122"/>
              </a:rPr>
              <a:t>（</a:t>
            </a:r>
            <a:r>
              <a:rPr lang="en-US" altLang="zh-CN" sz="3000" b="1" dirty="0">
                <a:solidFill>
                  <a:srgbClr val="FF0000"/>
                </a:solidFill>
                <a:latin typeface="微软雅黑" panose="020B0503020204020204" pitchFamily="34" charset="-122"/>
                <a:ea typeface="微软雅黑" panose="020B0503020204020204" pitchFamily="34" charset="-122"/>
              </a:rPr>
              <a:t>6</a:t>
            </a:r>
            <a:r>
              <a:rPr lang="zh-CN" altLang="en-US" sz="3000" b="1" dirty="0">
                <a:solidFill>
                  <a:srgbClr val="FF0000"/>
                </a:solidFill>
                <a:latin typeface="微软雅黑" panose="020B0503020204020204" pitchFamily="34" charset="-122"/>
                <a:ea typeface="微软雅黑" panose="020B0503020204020204" pitchFamily="34" charset="-122"/>
              </a:rPr>
              <a:t>） 新场景：红人</a:t>
            </a:r>
            <a:r>
              <a:rPr lang="en-US" altLang="zh-CN" sz="3000" b="1" dirty="0">
                <a:solidFill>
                  <a:srgbClr val="FF0000"/>
                </a:solidFill>
                <a:latin typeface="微软雅黑" panose="020B0503020204020204" pitchFamily="34" charset="-122"/>
                <a:ea typeface="微软雅黑" panose="020B0503020204020204" pitchFamily="34" charset="-122"/>
              </a:rPr>
              <a:t>+</a:t>
            </a:r>
            <a:r>
              <a:rPr lang="zh-CN" altLang="en-US" sz="3000" b="1" dirty="0">
                <a:solidFill>
                  <a:srgbClr val="FF0000"/>
                </a:solidFill>
                <a:latin typeface="微软雅黑" panose="020B0503020204020204" pitchFamily="34" charset="-122"/>
                <a:ea typeface="微软雅黑" panose="020B0503020204020204" pitchFamily="34" charset="-122"/>
              </a:rPr>
              <a:t>线下</a:t>
            </a:r>
            <a:endParaRPr lang="en-US" altLang="zh-CN" sz="3000" b="1" dirty="0">
              <a:solidFill>
                <a:srgbClr val="FF0000"/>
              </a:solidFill>
              <a:latin typeface="微软雅黑" panose="020B0503020204020204" pitchFamily="34" charset="-122"/>
              <a:ea typeface="微软雅黑" panose="020B0503020204020204" pitchFamily="34" charset="-122"/>
            </a:endParaRPr>
          </a:p>
          <a:p>
            <a:pPr algn="ctr">
              <a:lnSpc>
                <a:spcPct val="150000"/>
              </a:lnSpc>
            </a:pPr>
            <a:r>
              <a:rPr lang="zh-CN" altLang="en-US" sz="2400" b="1" dirty="0">
                <a:latin typeface="微软雅黑" panose="020B0503020204020204" pitchFamily="34" charset="-122"/>
                <a:ea typeface="微软雅黑" panose="020B0503020204020204" pitchFamily="34" charset="-122"/>
              </a:rPr>
              <a:t>基于</a:t>
            </a:r>
            <a:r>
              <a:rPr lang="en-US" altLang="zh-CN" sz="2400" b="1" dirty="0">
                <a:latin typeface="微软雅黑" panose="020B0503020204020204" pitchFamily="34" charset="-122"/>
                <a:ea typeface="微软雅黑" panose="020B0503020204020204" pitchFamily="34" charset="-122"/>
              </a:rPr>
              <a:t>IP</a:t>
            </a:r>
            <a:r>
              <a:rPr lang="zh-CN" altLang="en-US" sz="2400" b="1" dirty="0">
                <a:latin typeface="微软雅黑" panose="020B0503020204020204" pitchFamily="34" charset="-122"/>
                <a:ea typeface="微软雅黑" panose="020B0503020204020204" pitchFamily="34" charset="-122"/>
              </a:rPr>
              <a:t>和粉丝关系的线下第三空间，为新生代消费群体提供一站式线下新场景</a:t>
            </a:r>
            <a:endParaRPr lang="zh-CN" altLang="en-US" sz="2400" b="1"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1" cstate="screen"/>
          <a:srcRect/>
          <a:stretch>
            <a:fillRect/>
          </a:stretch>
        </p:blipFill>
        <p:spPr>
          <a:xfrm>
            <a:off x="3259694" y="2563380"/>
            <a:ext cx="3487863" cy="1909281"/>
          </a:xfrm>
          <a:prstGeom prst="roundRect">
            <a:avLst>
              <a:gd name="adj" fmla="val 0"/>
            </a:avLst>
          </a:prstGeom>
        </p:spPr>
      </p:pic>
      <p:sp>
        <p:nvSpPr>
          <p:cNvPr id="4" name="矩形 3"/>
          <p:cNvSpPr/>
          <p:nvPr/>
        </p:nvSpPr>
        <p:spPr>
          <a:xfrm>
            <a:off x="535982" y="2563380"/>
            <a:ext cx="2673190" cy="2054793"/>
          </a:xfrm>
          <a:prstGeom prst="rect">
            <a:avLst/>
          </a:prstGeom>
        </p:spPr>
        <p:txBody>
          <a:bodyPr wrap="square">
            <a:spAutoFit/>
          </a:bodyPr>
          <a:lstStyle/>
          <a:p>
            <a:r>
              <a:rPr lang="en-US" altLang="zh-CN" b="1" dirty="0">
                <a:latin typeface="微软雅黑" panose="020B0503020204020204" pitchFamily="34" charset="-122"/>
                <a:ea typeface="微软雅黑" panose="020B0503020204020204" pitchFamily="34" charset="-122"/>
              </a:rPr>
              <a:t>IOMA</a:t>
            </a:r>
            <a:r>
              <a:rPr lang="zh-CN" altLang="en-US" b="1" dirty="0">
                <a:latin typeface="微软雅黑" panose="020B0503020204020204" pitchFamily="34" charset="-122"/>
                <a:ea typeface="微软雅黑" panose="020B0503020204020204" pitchFamily="34" charset="-122"/>
              </a:rPr>
              <a:t>爱马思艺术中心 </a:t>
            </a:r>
            <a:endParaRPr lang="en-US" altLang="zh-CN" b="1" dirty="0">
              <a:latin typeface="微软雅黑" panose="020B0503020204020204" pitchFamily="34" charset="-122"/>
              <a:ea typeface="微软雅黑" panose="020B0503020204020204" pitchFamily="34" charset="-122"/>
            </a:endParaRPr>
          </a:p>
          <a:p>
            <a:endParaRPr lang="en-US" altLang="zh-CN" sz="1000" b="1" dirty="0">
              <a:latin typeface="微软雅黑" panose="020B0503020204020204" pitchFamily="34" charset="-122"/>
              <a:ea typeface="微软雅黑" panose="020B0503020204020204" pitchFamily="34" charset="-122"/>
            </a:endParaRPr>
          </a:p>
          <a:p>
            <a:pPr>
              <a:lnSpc>
                <a:spcPct val="150000"/>
              </a:lnSpc>
            </a:pPr>
            <a:r>
              <a:rPr lang="zh-CN" altLang="en-US" sz="1200" dirty="0">
                <a:latin typeface="微软雅黑" panose="020B0503020204020204" pitchFamily="34" charset="-122"/>
                <a:ea typeface="微软雅黑" panose="020B0503020204020204" pitchFamily="34" charset="-122"/>
              </a:rPr>
              <a:t>先后策划和举办</a:t>
            </a:r>
            <a:r>
              <a:rPr lang="en-US" altLang="zh-CN" sz="1400" b="1" dirty="0">
                <a:latin typeface="微软雅黑" panose="020B0503020204020204" pitchFamily="34" charset="-122"/>
                <a:ea typeface="微软雅黑" panose="020B0503020204020204" pitchFamily="34" charset="-122"/>
              </a:rPr>
              <a:t>8</a:t>
            </a:r>
            <a:r>
              <a:rPr lang="zh-CN" altLang="en-US" sz="1400" b="1" dirty="0">
                <a:latin typeface="微软雅黑" panose="020B0503020204020204" pitchFamily="34" charset="-122"/>
                <a:ea typeface="微软雅黑" panose="020B0503020204020204" pitchFamily="34" charset="-122"/>
              </a:rPr>
              <a:t>场横跨戏剧、游戏、电 影、亲子等不同领域的艺术展览，</a:t>
            </a:r>
            <a:r>
              <a:rPr lang="zh-CN" altLang="en-US" sz="1200" dirty="0">
                <a:latin typeface="微软雅黑" panose="020B0503020204020204" pitchFamily="34" charset="-122"/>
                <a:ea typeface="微软雅黑" panose="020B0503020204020204" pitchFamily="34" charset="-122"/>
              </a:rPr>
              <a:t>以其独 特的展览定位在国内展览行业独树一帜。 开幕至今，累计共接待观展观众</a:t>
            </a:r>
            <a:r>
              <a:rPr lang="en-US" altLang="zh-CN" sz="1400" b="1" dirty="0">
                <a:latin typeface="微软雅黑" panose="020B0503020204020204" pitchFamily="34" charset="-122"/>
                <a:ea typeface="微软雅黑" panose="020B0503020204020204" pitchFamily="34" charset="-122"/>
              </a:rPr>
              <a:t>30</a:t>
            </a:r>
            <a:r>
              <a:rPr lang="zh-CN" altLang="en-US" sz="1400" b="1" dirty="0">
                <a:latin typeface="微软雅黑" panose="020B0503020204020204" pitchFamily="34" charset="-122"/>
                <a:ea typeface="微软雅黑" panose="020B0503020204020204" pitchFamily="34" charset="-122"/>
              </a:rPr>
              <a:t>万人次</a:t>
            </a:r>
            <a:r>
              <a:rPr lang="zh-CN" altLang="en-US" sz="1200" dirty="0">
                <a:latin typeface="微软雅黑" panose="020B0503020204020204" pitchFamily="34" charset="-122"/>
                <a:ea typeface="微软雅黑" panose="020B0503020204020204" pitchFamily="34" charset="-122"/>
              </a:rPr>
              <a:t>。 </a:t>
            </a:r>
            <a:endParaRPr lang="zh-CN" altLang="en-US" sz="1200" dirty="0">
              <a:latin typeface="微软雅黑" panose="020B0503020204020204" pitchFamily="34" charset="-122"/>
              <a:ea typeface="微软雅黑" panose="020B0503020204020204" pitchFamily="34" charset="-122"/>
            </a:endParaRPr>
          </a:p>
        </p:txBody>
      </p:sp>
      <p:grpSp>
        <p:nvGrpSpPr>
          <p:cNvPr id="5" name="组合 4"/>
          <p:cNvGrpSpPr/>
          <p:nvPr/>
        </p:nvGrpSpPr>
        <p:grpSpPr>
          <a:xfrm>
            <a:off x="1349411" y="4926999"/>
            <a:ext cx="1760418" cy="866802"/>
            <a:chOff x="19804128" y="10616177"/>
            <a:chExt cx="3520836" cy="1733603"/>
          </a:xfrm>
        </p:grpSpPr>
        <p:pic>
          <p:nvPicPr>
            <p:cNvPr id="6" name="Picture 11" descr="page3image60243600"/>
            <p:cNvPicPr>
              <a:picLocks noChangeAspect="1" noChangeArrowheads="1"/>
            </p:cNvPicPr>
            <p:nvPr/>
          </p:nvPicPr>
          <p:blipFill>
            <a:blip r:embed="rId2"/>
            <a:srcRect/>
            <a:stretch>
              <a:fillRect/>
            </a:stretch>
          </p:blipFill>
          <p:spPr bwMode="auto">
            <a:xfrm>
              <a:off x="21282892" y="11803680"/>
              <a:ext cx="1854200" cy="5461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20770418" y="11120129"/>
              <a:ext cx="2366674" cy="738664"/>
            </a:xfrm>
            <a:prstGeom prst="rect">
              <a:avLst/>
            </a:prstGeom>
          </p:spPr>
          <p:txBody>
            <a:bodyPr wrap="none">
              <a:spAutoFit/>
            </a:bodyPr>
            <a:lstStyle/>
            <a:p>
              <a:pPr algn="r"/>
              <a:r>
                <a:rPr lang="en-US" altLang="zh-CN" sz="900" dirty="0">
                  <a:latin typeface="微软雅黑" panose="020B0503020204020204" pitchFamily="34" charset="-122"/>
                  <a:ea typeface="微软雅黑" panose="020B0503020204020204" pitchFamily="34" charset="-122"/>
                </a:rPr>
                <a:t>IMS OF MODERN </a:t>
              </a:r>
              <a:endParaRPr lang="en-US" altLang="zh-CN" sz="900" dirty="0">
                <a:latin typeface="微软雅黑" panose="020B0503020204020204" pitchFamily="34" charset="-122"/>
                <a:ea typeface="微软雅黑" panose="020B0503020204020204" pitchFamily="34" charset="-122"/>
              </a:endParaRPr>
            </a:p>
            <a:p>
              <a:pPr algn="r"/>
              <a:r>
                <a:rPr lang="en-US" altLang="zh-CN" sz="900" dirty="0">
                  <a:latin typeface="微软雅黑" panose="020B0503020204020204" pitchFamily="34" charset="-122"/>
                  <a:ea typeface="微软雅黑" panose="020B0503020204020204" pitchFamily="34" charset="-122"/>
                </a:rPr>
                <a:t>ARTLAND </a:t>
              </a:r>
              <a:endParaRPr lang="en-US" altLang="zh-CN" sz="900" dirty="0">
                <a:latin typeface="微软雅黑" panose="020B0503020204020204" pitchFamily="34" charset="-122"/>
                <a:ea typeface="微软雅黑" panose="020B0503020204020204" pitchFamily="34" charset="-122"/>
              </a:endParaRPr>
            </a:p>
          </p:txBody>
        </p:sp>
        <p:sp>
          <p:nvSpPr>
            <p:cNvPr id="8" name="文本框 7"/>
            <p:cNvSpPr txBox="1"/>
            <p:nvPr/>
          </p:nvSpPr>
          <p:spPr>
            <a:xfrm>
              <a:off x="19804128" y="10616177"/>
              <a:ext cx="3520836" cy="615554"/>
            </a:xfrm>
            <a:prstGeom prst="rect">
              <a:avLst/>
            </a:prstGeom>
            <a:noFill/>
          </p:spPr>
          <p:txBody>
            <a:bodyPr wrap="none" rtlCol="0">
              <a:spAutoFit/>
            </a:bodyPr>
            <a:lstStyle/>
            <a:p>
              <a:pPr algn="l"/>
              <a:r>
                <a:rPr kumimoji="1" lang="en-US" altLang="zh-CN" sz="1400" dirty="0">
                  <a:latin typeface="FontName" panose="02010600010101010101" pitchFamily="2" charset="-122"/>
                  <a:ea typeface="FontName" panose="02010600010101010101" pitchFamily="2" charset="-122"/>
                </a:rPr>
                <a:t>798</a:t>
              </a:r>
              <a:r>
                <a:rPr kumimoji="1" lang="zh-CN" altLang="en-US" sz="1400" dirty="0">
                  <a:latin typeface="FontName" panose="02010600010101010101" pitchFamily="2" charset="-122"/>
                  <a:ea typeface="FontName" panose="02010600010101010101" pitchFamily="2" charset="-122"/>
                </a:rPr>
                <a:t>园区艺术新标地</a:t>
              </a:r>
              <a:endParaRPr kumimoji="1" lang="zh-CN" altLang="en-US" sz="1400" dirty="0">
                <a:latin typeface="FontName" panose="02010600010101010101" pitchFamily="2" charset="-122"/>
                <a:ea typeface="FontName" panose="02010600010101010101" pitchFamily="2" charset="-122"/>
              </a:endParaRPr>
            </a:p>
          </p:txBody>
        </p:sp>
      </p:grpSp>
      <p:pic>
        <p:nvPicPr>
          <p:cNvPr id="9" name="图片 8"/>
          <p:cNvPicPr>
            <a:picLocks noChangeAspect="1"/>
          </p:cNvPicPr>
          <p:nvPr/>
        </p:nvPicPr>
        <p:blipFill rotWithShape="1">
          <a:blip r:embed="rId3" cstate="screen"/>
          <a:srcRect/>
          <a:stretch>
            <a:fillRect/>
          </a:stretch>
        </p:blipFill>
        <p:spPr>
          <a:xfrm>
            <a:off x="8707372" y="4527462"/>
            <a:ext cx="3194510" cy="1354085"/>
          </a:xfrm>
          <a:prstGeom prst="rect">
            <a:avLst/>
          </a:prstGeom>
        </p:spPr>
      </p:pic>
      <p:pic>
        <p:nvPicPr>
          <p:cNvPr id="10" name="图片 9"/>
          <p:cNvPicPr>
            <a:picLocks noChangeAspect="1"/>
          </p:cNvPicPr>
          <p:nvPr/>
        </p:nvPicPr>
        <p:blipFill>
          <a:blip r:embed="rId4" cstate="screen"/>
          <a:stretch>
            <a:fillRect/>
          </a:stretch>
        </p:blipFill>
        <p:spPr>
          <a:xfrm>
            <a:off x="6798078" y="2563380"/>
            <a:ext cx="2815179" cy="1879243"/>
          </a:xfrm>
          <a:prstGeom prst="rect">
            <a:avLst/>
          </a:prstGeom>
        </p:spPr>
      </p:pic>
      <p:pic>
        <p:nvPicPr>
          <p:cNvPr id="11" name="图片 10"/>
          <p:cNvPicPr>
            <a:picLocks noChangeAspect="1"/>
          </p:cNvPicPr>
          <p:nvPr/>
        </p:nvPicPr>
        <p:blipFill rotWithShape="1">
          <a:blip r:embed="rId5" cstate="screen"/>
          <a:srcRect/>
          <a:stretch>
            <a:fillRect/>
          </a:stretch>
        </p:blipFill>
        <p:spPr>
          <a:xfrm>
            <a:off x="9663779" y="2545420"/>
            <a:ext cx="2238103" cy="1858192"/>
          </a:xfrm>
          <a:prstGeom prst="rect">
            <a:avLst/>
          </a:prstGeom>
        </p:spPr>
      </p:pic>
      <p:pic>
        <p:nvPicPr>
          <p:cNvPr id="12" name="图片 11"/>
          <p:cNvPicPr>
            <a:picLocks noChangeAspect="1"/>
          </p:cNvPicPr>
          <p:nvPr/>
        </p:nvPicPr>
        <p:blipFill>
          <a:blip r:embed="rId6" cstate="screen"/>
          <a:stretch>
            <a:fillRect/>
          </a:stretch>
        </p:blipFill>
        <p:spPr>
          <a:xfrm>
            <a:off x="3259694" y="4534416"/>
            <a:ext cx="2034868" cy="1354085"/>
          </a:xfrm>
          <a:prstGeom prst="rect">
            <a:avLst/>
          </a:prstGeom>
        </p:spPr>
      </p:pic>
      <p:pic>
        <p:nvPicPr>
          <p:cNvPr id="13" name="图片 12"/>
          <p:cNvPicPr>
            <a:picLocks noChangeAspect="1"/>
          </p:cNvPicPr>
          <p:nvPr/>
        </p:nvPicPr>
        <p:blipFill>
          <a:blip r:embed="rId7" cstate="screen"/>
          <a:stretch>
            <a:fillRect/>
          </a:stretch>
        </p:blipFill>
        <p:spPr>
          <a:xfrm>
            <a:off x="5363256" y="4527462"/>
            <a:ext cx="3275421" cy="1354085"/>
          </a:xfrm>
          <a:prstGeom prst="rect">
            <a:avLst/>
          </a:prstGeom>
        </p:spPr>
      </p:pic>
      <p:pic>
        <p:nvPicPr>
          <p:cNvPr id="14" name="图片 13" descr="IMS新logo(加股票代码）-01"/>
          <p:cNvPicPr>
            <a:picLocks noChangeAspect="1"/>
          </p:cNvPicPr>
          <p:nvPr/>
        </p:nvPicPr>
        <p:blipFill>
          <a:blip r:embed="rId8" cstate="screen"/>
          <a:stretch>
            <a:fillRect/>
          </a:stretch>
        </p:blipFill>
        <p:spPr>
          <a:xfrm>
            <a:off x="10347960" y="392430"/>
            <a:ext cx="1482725" cy="705485"/>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518160" y="594360"/>
            <a:ext cx="10873740" cy="521970"/>
            <a:chOff x="634" y="312"/>
            <a:chExt cx="17124" cy="822"/>
          </a:xfrm>
        </p:grpSpPr>
        <p:sp>
          <p:nvSpPr>
            <p:cNvPr id="27" name="标题 1"/>
            <p:cNvSpPr txBox="1"/>
            <p:nvPr/>
          </p:nvSpPr>
          <p:spPr>
            <a:xfrm>
              <a:off x="1491" y="312"/>
              <a:ext cx="16267" cy="822"/>
            </a:xfrm>
            <a:prstGeom prst="rect">
              <a:avLst/>
            </a:prstGeom>
            <a:solidFill>
              <a:schemeClr val="bg1"/>
            </a:solid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sz="2800" dirty="0">
                  <a:solidFill>
                    <a:srgbClr val="FF6200"/>
                  </a:solidFill>
                  <a:sym typeface="+mn-ea"/>
                </a:rPr>
                <a:t>IMS（天下秀）新媒体商业集团业务概览</a:t>
              </a:r>
              <a:endParaRPr sz="2800" dirty="0">
                <a:solidFill>
                  <a:srgbClr val="FF6200"/>
                </a:solidFill>
                <a:sym typeface="+mn-ea"/>
              </a:endParaRPr>
            </a:p>
          </p:txBody>
        </p:sp>
        <p:sp>
          <p:nvSpPr>
            <p:cNvPr id="28" name="矩形: 圆角 17"/>
            <p:cNvSpPr/>
            <p:nvPr/>
          </p:nvSpPr>
          <p:spPr>
            <a:xfrm rot="2700000">
              <a:off x="634" y="452"/>
              <a:ext cx="541" cy="541"/>
            </a:xfrm>
            <a:prstGeom prst="roundRect">
              <a:avLst>
                <a:gd name="adj" fmla="val 2816"/>
              </a:avLst>
            </a:prstGeom>
            <a:gradFill>
              <a:gsLst>
                <a:gs pos="0">
                  <a:srgbClr val="FF8700"/>
                </a:gs>
                <a:gs pos="100000">
                  <a:srgbClr val="FF6200"/>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sp>
        <p:nvSpPr>
          <p:cNvPr id="94" name="三角形 93"/>
          <p:cNvSpPr/>
          <p:nvPr/>
        </p:nvSpPr>
        <p:spPr>
          <a:xfrm>
            <a:off x="1598930" y="1891030"/>
            <a:ext cx="10033635" cy="79248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3" name="组合 2"/>
          <p:cNvGrpSpPr/>
          <p:nvPr/>
        </p:nvGrpSpPr>
        <p:grpSpPr>
          <a:xfrm>
            <a:off x="393700" y="2251075"/>
            <a:ext cx="11218545" cy="3246964"/>
            <a:chOff x="105" y="2734"/>
            <a:chExt cx="18805" cy="5442"/>
          </a:xfrm>
        </p:grpSpPr>
        <p:sp>
          <p:nvSpPr>
            <p:cNvPr id="61" name="矩形 60"/>
            <p:cNvSpPr/>
            <p:nvPr/>
          </p:nvSpPr>
          <p:spPr bwMode="auto">
            <a:xfrm>
              <a:off x="10825" y="7224"/>
              <a:ext cx="1537" cy="779"/>
            </a:xfrm>
            <a:prstGeom prst="rect">
              <a:avLst/>
            </a:prstGeom>
            <a:solidFill>
              <a:schemeClr val="bg1"/>
            </a:solidFill>
            <a:ln w="3175" cap="flat" cmpd="sng" algn="ctr">
              <a:noFill/>
              <a:prstDash val="solid"/>
            </a:ln>
            <a:effectLst>
              <a:outerShdw blurRad="63500" sx="102000" sy="102000" algn="ctr" rotWithShape="0">
                <a:prstClr val="black">
                  <a:alpha val="40000"/>
                </a:prstClr>
              </a:outerShdw>
            </a:effectLst>
          </p:spPr>
          <p:txBody>
            <a:bodyPr anchor="ctr">
              <a:noAutofit/>
            </a:bodyPr>
            <a:lstStyle/>
            <a:p>
              <a:pPr algn="ctr" defTabSz="1218565"/>
              <a:endParaRPr lang="en-US" altLang="zh-CN" sz="1200"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2" name="矩形 61"/>
            <p:cNvSpPr/>
            <p:nvPr/>
          </p:nvSpPr>
          <p:spPr bwMode="auto">
            <a:xfrm>
              <a:off x="12469" y="7223"/>
              <a:ext cx="1537" cy="779"/>
            </a:xfrm>
            <a:prstGeom prst="rect">
              <a:avLst/>
            </a:prstGeom>
            <a:solidFill>
              <a:schemeClr val="bg1"/>
            </a:solidFill>
            <a:ln w="3175" cap="flat" cmpd="sng" algn="ctr">
              <a:noFill/>
              <a:prstDash val="solid"/>
            </a:ln>
            <a:effectLst>
              <a:outerShdw blurRad="63500" sx="102000" sy="102000" algn="ctr" rotWithShape="0">
                <a:prstClr val="black">
                  <a:alpha val="40000"/>
                </a:prstClr>
              </a:outerShdw>
            </a:effectLst>
          </p:spPr>
          <p:txBody>
            <a:bodyPr anchor="ctr">
              <a:noAutofit/>
            </a:bodyPr>
            <a:lstStyle/>
            <a:p>
              <a:pPr algn="ctr" defTabSz="1218565"/>
              <a:endParaRPr lang="en-US" altLang="zh-CN" sz="1200"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3" name="矩形 62"/>
            <p:cNvSpPr/>
            <p:nvPr/>
          </p:nvSpPr>
          <p:spPr bwMode="auto">
            <a:xfrm>
              <a:off x="14100" y="7223"/>
              <a:ext cx="1537" cy="779"/>
            </a:xfrm>
            <a:prstGeom prst="rect">
              <a:avLst/>
            </a:prstGeom>
            <a:solidFill>
              <a:schemeClr val="bg1"/>
            </a:solidFill>
            <a:ln w="3175" cap="flat" cmpd="sng" algn="ctr">
              <a:noFill/>
              <a:prstDash val="solid"/>
            </a:ln>
            <a:effectLst>
              <a:outerShdw blurRad="63500" sx="102000" sy="102000" algn="ctr" rotWithShape="0">
                <a:prstClr val="black">
                  <a:alpha val="40000"/>
                </a:prstClr>
              </a:outerShdw>
            </a:effectLst>
          </p:spPr>
          <p:txBody>
            <a:bodyPr anchor="ctr">
              <a:noAutofit/>
            </a:bodyPr>
            <a:lstStyle/>
            <a:p>
              <a:pPr algn="ctr" defTabSz="1218565"/>
              <a:endParaRPr lang="en-US" altLang="zh-CN" sz="1200"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4" name="矩形 63"/>
            <p:cNvSpPr/>
            <p:nvPr/>
          </p:nvSpPr>
          <p:spPr bwMode="auto">
            <a:xfrm>
              <a:off x="15737" y="7223"/>
              <a:ext cx="1537" cy="779"/>
            </a:xfrm>
            <a:prstGeom prst="rect">
              <a:avLst/>
            </a:prstGeom>
            <a:solidFill>
              <a:schemeClr val="bg1"/>
            </a:solidFill>
            <a:ln w="3175" cap="flat" cmpd="sng" algn="ctr">
              <a:noFill/>
              <a:prstDash val="solid"/>
            </a:ln>
            <a:effectLst>
              <a:outerShdw blurRad="63500" sx="102000" sy="102000" algn="ctr" rotWithShape="0">
                <a:prstClr val="black">
                  <a:alpha val="40000"/>
                </a:prstClr>
              </a:outerShdw>
            </a:effectLst>
          </p:spPr>
          <p:txBody>
            <a:bodyPr anchor="ctr">
              <a:noAutofit/>
            </a:bodyPr>
            <a:lstStyle/>
            <a:p>
              <a:pPr algn="ctr" defTabSz="1218565"/>
              <a:endParaRPr lang="en-US" altLang="zh-CN" sz="1200"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5" name="矩形 64"/>
            <p:cNvSpPr/>
            <p:nvPr/>
          </p:nvSpPr>
          <p:spPr bwMode="auto">
            <a:xfrm>
              <a:off x="17373" y="7219"/>
              <a:ext cx="1537" cy="779"/>
            </a:xfrm>
            <a:prstGeom prst="rect">
              <a:avLst/>
            </a:prstGeom>
            <a:solidFill>
              <a:schemeClr val="bg1"/>
            </a:solidFill>
            <a:ln w="3175" cap="flat" cmpd="sng" algn="ctr">
              <a:noFill/>
              <a:prstDash val="solid"/>
            </a:ln>
            <a:effectLst>
              <a:outerShdw blurRad="63500" sx="102000" sy="102000" algn="ctr" rotWithShape="0">
                <a:prstClr val="black">
                  <a:alpha val="40000"/>
                </a:prstClr>
              </a:outerShdw>
            </a:effectLst>
          </p:spPr>
          <p:txBody>
            <a:bodyPr anchor="ctr">
              <a:noAutofit/>
            </a:bodyPr>
            <a:lstStyle/>
            <a:p>
              <a:pPr algn="ctr" defTabSz="1218565"/>
              <a:endParaRPr lang="en-US" altLang="zh-CN" sz="1200"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0" name="矩形 59"/>
            <p:cNvSpPr/>
            <p:nvPr/>
          </p:nvSpPr>
          <p:spPr bwMode="auto">
            <a:xfrm>
              <a:off x="2091" y="7227"/>
              <a:ext cx="1883" cy="771"/>
            </a:xfrm>
            <a:prstGeom prst="rect">
              <a:avLst/>
            </a:prstGeom>
            <a:solidFill>
              <a:schemeClr val="bg1"/>
            </a:solidFill>
            <a:ln w="3175" cap="flat" cmpd="sng" algn="ctr">
              <a:noFill/>
              <a:prstDash val="solid"/>
            </a:ln>
            <a:effectLst>
              <a:outerShdw blurRad="63500" sx="102000" sy="102000" algn="ctr" rotWithShape="0">
                <a:prstClr val="black">
                  <a:alpha val="40000"/>
                </a:prstClr>
              </a:outerShdw>
            </a:effectLst>
          </p:spPr>
          <p:txBody>
            <a:bodyPr anchor="ctr">
              <a:noAutofit/>
            </a:bodyPr>
            <a:lstStyle/>
            <a:p>
              <a:pPr algn="ctr" defTabSz="1218565"/>
              <a:endParaRPr lang="en-US" altLang="zh-CN" sz="1200"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48" name="矩形 47"/>
            <p:cNvSpPr/>
            <p:nvPr/>
          </p:nvSpPr>
          <p:spPr bwMode="auto">
            <a:xfrm>
              <a:off x="2091" y="4266"/>
              <a:ext cx="16819" cy="1476"/>
            </a:xfrm>
            <a:prstGeom prst="rect">
              <a:avLst/>
            </a:prstGeom>
            <a:solidFill>
              <a:srgbClr val="FF7B00"/>
            </a:solidFill>
            <a:ln w="3175" cap="flat" cmpd="sng" algn="ctr">
              <a:noFill/>
              <a:prstDash val="solid"/>
            </a:ln>
            <a:effectLst/>
          </p:spPr>
          <p:txBody>
            <a:bodyPr anchor="ctr">
              <a:noAutofit/>
            </a:bodyPr>
            <a:lstStyle/>
            <a:p>
              <a:pPr algn="ctr" defTabSz="1218565"/>
              <a:endParaRPr lang="en-US" altLang="zh-CN" sz="1100" b="1"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49" name="矩形 48"/>
            <p:cNvSpPr/>
            <p:nvPr/>
          </p:nvSpPr>
          <p:spPr>
            <a:xfrm>
              <a:off x="2091" y="3454"/>
              <a:ext cx="16819" cy="743"/>
            </a:xfrm>
            <a:prstGeom prst="rect">
              <a:avLst/>
            </a:prstGeom>
            <a:solidFill>
              <a:srgbClr val="FF0000"/>
            </a:solidFill>
          </p:spPr>
          <p:txBody>
            <a:bodyPr wrap="square" lIns="121908" tIns="60954" rIns="121908" bIns="60954">
              <a:spAutoFit/>
            </a:bodyPr>
            <a:lstStyle/>
            <a:p>
              <a:pPr algn="ctr">
                <a:lnSpc>
                  <a:spcPct val="150000"/>
                </a:lnSpc>
              </a:pPr>
              <a:r>
                <a:rPr kumimoji="1" lang="zh-CN" altLang="en-US" sz="1400" dirty="0">
                  <a:solidFill>
                    <a:schemeClr val="bg1"/>
                  </a:solidFill>
                  <a:latin typeface="微软雅黑" panose="020B0503020204020204" pitchFamily="34" charset="-122"/>
                  <a:ea typeface="微软雅黑" panose="020B0503020204020204" pitchFamily="34" charset="-122"/>
                </a:rPr>
                <a:t>致力于用技术驱动去中心化的红人新经济新型基础设施建设，帮助红人实现私域流量的商业变现，帮助企业提高经营效益</a:t>
              </a:r>
              <a:endParaRPr kumimoji="1"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50" name="矩形 49"/>
            <p:cNvSpPr/>
            <p:nvPr/>
          </p:nvSpPr>
          <p:spPr>
            <a:xfrm>
              <a:off x="2091" y="4352"/>
              <a:ext cx="16819" cy="617"/>
            </a:xfrm>
            <a:prstGeom prst="rect">
              <a:avLst/>
            </a:prstGeom>
          </p:spPr>
          <p:txBody>
            <a:bodyPr wrap="square">
              <a:spAutoFit/>
            </a:bodyPr>
            <a:lstStyle/>
            <a:p>
              <a:pPr algn="ctr" defTabSz="1218565"/>
              <a:r>
                <a:rPr lang="zh-CN" altLang="en-US"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以红人商业大数据为基础（</a:t>
              </a:r>
              <a:r>
                <a:rPr lang="en-US" altLang="zh-CN"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10</a:t>
              </a:r>
              <a:r>
                <a:rPr lang="zh-CN" altLang="en-US"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年大数据沉淀的护城河）</a:t>
              </a:r>
              <a:endParaRPr lang="en-US" altLang="zh-CN"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5" name="文本框 94"/>
            <p:cNvSpPr txBox="1"/>
            <p:nvPr/>
          </p:nvSpPr>
          <p:spPr>
            <a:xfrm>
              <a:off x="7126" y="2734"/>
              <a:ext cx="6779" cy="668"/>
            </a:xfrm>
            <a:prstGeom prst="rect">
              <a:avLst/>
            </a:prstGeom>
            <a:noFill/>
          </p:spPr>
          <p:txBody>
            <a:bodyPr wrap="square" rtlCol="0">
              <a:spAutoFit/>
            </a:bodyPr>
            <a:lstStyle/>
            <a:p>
              <a:pPr algn="ctr"/>
              <a:r>
                <a:rPr kumimoji="1" lang="zh-CN" altLang="en-US" sz="2000" b="1" dirty="0">
                  <a:solidFill>
                    <a:schemeClr val="bg1"/>
                  </a:solidFill>
                  <a:latin typeface="微软雅黑" panose="020B0503020204020204" pitchFamily="34" charset="-122"/>
                  <a:ea typeface="微软雅黑" panose="020B0503020204020204" pitchFamily="34" charset="-122"/>
                </a:rPr>
                <a:t>红人新经济平台型企业</a:t>
              </a:r>
              <a:endParaRPr kumimoji="1"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96" name="直线连接符 95"/>
            <p:cNvCxnSpPr/>
            <p:nvPr/>
          </p:nvCxnSpPr>
          <p:spPr>
            <a:xfrm>
              <a:off x="7145" y="3459"/>
              <a:ext cx="677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7" name="矩形 96"/>
            <p:cNvSpPr/>
            <p:nvPr/>
          </p:nvSpPr>
          <p:spPr bwMode="auto">
            <a:xfrm>
              <a:off x="2091" y="5871"/>
              <a:ext cx="8631" cy="514"/>
            </a:xfrm>
            <a:prstGeom prst="rect">
              <a:avLst/>
            </a:prstGeom>
            <a:solidFill>
              <a:srgbClr val="FFA600"/>
            </a:solidFill>
          </p:spPr>
          <p:txBody>
            <a:bodyPr wrap="square" rtlCol="0">
              <a:spAutoFit/>
            </a:bodyPr>
            <a:lstStyle/>
            <a:p>
              <a:pPr algn="ctr"/>
              <a:r>
                <a:rPr kumimoji="1" lang="zh-CN" altLang="en-US" sz="1400" b="1" dirty="0">
                  <a:latin typeface="微软雅黑" panose="020B0503020204020204" pitchFamily="34" charset="-122"/>
                  <a:ea typeface="微软雅黑" panose="020B0503020204020204" pitchFamily="34" charset="-122"/>
                </a:rPr>
                <a:t>红人营销</a:t>
              </a:r>
              <a:endParaRPr kumimoji="1" lang="en-US" altLang="zh-CN" sz="1400" b="1" dirty="0">
                <a:latin typeface="微软雅黑" panose="020B0503020204020204" pitchFamily="34" charset="-122"/>
                <a:ea typeface="微软雅黑" panose="020B0503020204020204" pitchFamily="34" charset="-122"/>
              </a:endParaRPr>
            </a:p>
          </p:txBody>
        </p:sp>
        <p:sp>
          <p:nvSpPr>
            <p:cNvPr id="99" name="矩形 98"/>
            <p:cNvSpPr/>
            <p:nvPr/>
          </p:nvSpPr>
          <p:spPr bwMode="auto">
            <a:xfrm>
              <a:off x="17373" y="5872"/>
              <a:ext cx="1537" cy="515"/>
            </a:xfrm>
            <a:prstGeom prst="rect">
              <a:avLst/>
            </a:prstGeom>
            <a:solidFill>
              <a:srgbClr val="FFA200"/>
            </a:solidFill>
          </p:spPr>
          <p:txBody>
            <a:bodyPr wrap="square" rtlCol="0">
              <a:spAutoFit/>
            </a:bodyPr>
            <a:lstStyle/>
            <a:p>
              <a:pPr algn="ctr"/>
              <a:endParaRPr kumimoji="1" lang="en-US" altLang="zh-CN" sz="1400" b="1" dirty="0">
                <a:latin typeface="微软雅黑" panose="020B0503020204020204" pitchFamily="34" charset="-122"/>
                <a:ea typeface="微软雅黑" panose="020B0503020204020204" pitchFamily="34" charset="-122"/>
              </a:endParaRPr>
            </a:p>
          </p:txBody>
        </p:sp>
        <p:sp>
          <p:nvSpPr>
            <p:cNvPr id="100" name="矩形 99"/>
            <p:cNvSpPr/>
            <p:nvPr/>
          </p:nvSpPr>
          <p:spPr bwMode="auto">
            <a:xfrm>
              <a:off x="2091" y="6475"/>
              <a:ext cx="6179" cy="321"/>
            </a:xfrm>
            <a:prstGeom prst="rect">
              <a:avLst/>
            </a:prstGeom>
            <a:solidFill>
              <a:schemeClr val="accent4"/>
            </a:solidFill>
            <a:ln w="3175" cap="flat" cmpd="sng" algn="ctr">
              <a:noFill/>
              <a:prstDash val="solid"/>
            </a:ln>
            <a:effectLst/>
          </p:spPr>
          <p:txBody>
            <a:bodyPr anchor="ctr">
              <a:noAutofit/>
            </a:bodyPr>
            <a:lstStyle/>
            <a:p>
              <a:pPr algn="ctr" defTabSz="1218565"/>
              <a:r>
                <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红人营销平台（交易服务）</a:t>
              </a:r>
              <a:endPar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04" name="图片 103" descr="全部logo"/>
            <p:cNvPicPr>
              <a:picLocks noChangeAspect="1"/>
            </p:cNvPicPr>
            <p:nvPr/>
          </p:nvPicPr>
          <p:blipFill>
            <a:blip r:embed="rId1" cstate="screen"/>
            <a:stretch>
              <a:fillRect/>
            </a:stretch>
          </p:blipFill>
          <p:spPr>
            <a:xfrm>
              <a:off x="12374" y="7448"/>
              <a:ext cx="1726" cy="351"/>
            </a:xfrm>
            <a:prstGeom prst="rect">
              <a:avLst/>
            </a:prstGeom>
          </p:spPr>
        </p:pic>
        <p:pic>
          <p:nvPicPr>
            <p:cNvPr id="108" name="图片 107"/>
            <p:cNvPicPr>
              <a:picLocks noChangeAspect="1"/>
            </p:cNvPicPr>
            <p:nvPr/>
          </p:nvPicPr>
          <p:blipFill rotWithShape="1">
            <a:blip r:embed="rId2" cstate="screen"/>
            <a:srcRect/>
            <a:stretch>
              <a:fillRect/>
            </a:stretch>
          </p:blipFill>
          <p:spPr>
            <a:xfrm>
              <a:off x="16132" y="7388"/>
              <a:ext cx="761" cy="505"/>
            </a:xfrm>
            <a:prstGeom prst="rect">
              <a:avLst/>
            </a:prstGeom>
          </p:spPr>
        </p:pic>
        <p:pic>
          <p:nvPicPr>
            <p:cNvPr id="109" name="图片 108" descr="图片包含 游戏机, 钟表, 画&#10;&#10;描述已自动生成"/>
            <p:cNvPicPr>
              <a:picLocks noChangeAspect="1"/>
            </p:cNvPicPr>
            <p:nvPr/>
          </p:nvPicPr>
          <p:blipFill rotWithShape="1">
            <a:blip r:embed="rId3" cstate="screen"/>
            <a:srcRect l="15559" r="9868"/>
            <a:stretch>
              <a:fillRect/>
            </a:stretch>
          </p:blipFill>
          <p:spPr>
            <a:xfrm>
              <a:off x="17433" y="7280"/>
              <a:ext cx="884" cy="356"/>
            </a:xfrm>
            <a:prstGeom prst="rect">
              <a:avLst/>
            </a:prstGeom>
          </p:spPr>
        </p:pic>
        <p:pic>
          <p:nvPicPr>
            <p:cNvPr id="110" name="图片 109" descr="图片包含 游戏机, 食物, 标志&#10;&#10;描述已自动生成"/>
            <p:cNvPicPr>
              <a:picLocks noChangeAspect="1"/>
            </p:cNvPicPr>
            <p:nvPr/>
          </p:nvPicPr>
          <p:blipFill rotWithShape="1">
            <a:blip r:embed="rId4" cstate="screen"/>
            <a:srcRect l="16425" t="13134" r="16089" b="11998"/>
            <a:stretch>
              <a:fillRect/>
            </a:stretch>
          </p:blipFill>
          <p:spPr>
            <a:xfrm>
              <a:off x="18508" y="7312"/>
              <a:ext cx="402" cy="582"/>
            </a:xfrm>
            <a:prstGeom prst="rect">
              <a:avLst/>
            </a:prstGeom>
          </p:spPr>
        </p:pic>
        <p:pic>
          <p:nvPicPr>
            <p:cNvPr id="111" name="图片 110"/>
            <p:cNvPicPr>
              <a:picLocks noChangeAspect="1"/>
            </p:cNvPicPr>
            <p:nvPr/>
          </p:nvPicPr>
          <p:blipFill>
            <a:blip r:embed="rId5" cstate="screen">
              <a:clrChange>
                <a:clrFrom>
                  <a:srgbClr val="FFFFFF"/>
                </a:clrFrom>
                <a:clrTo>
                  <a:srgbClr val="FFFFFF">
                    <a:alpha val="0"/>
                  </a:srgbClr>
                </a:clrTo>
              </a:clrChange>
            </a:blip>
            <a:stretch>
              <a:fillRect/>
            </a:stretch>
          </p:blipFill>
          <p:spPr>
            <a:xfrm>
              <a:off x="17312" y="7384"/>
              <a:ext cx="1217" cy="761"/>
            </a:xfrm>
            <a:prstGeom prst="rect">
              <a:avLst/>
            </a:prstGeom>
          </p:spPr>
        </p:pic>
        <p:sp>
          <p:nvSpPr>
            <p:cNvPr id="112" name="文本框 111"/>
            <p:cNvSpPr txBox="1"/>
            <p:nvPr/>
          </p:nvSpPr>
          <p:spPr>
            <a:xfrm>
              <a:off x="105" y="4819"/>
              <a:ext cx="1584" cy="514"/>
            </a:xfrm>
            <a:prstGeom prst="rect">
              <a:avLst/>
            </a:prstGeom>
            <a:noFill/>
          </p:spPr>
          <p:txBody>
            <a:bodyPr wrap="square" rtlCol="0">
              <a:spAutoFit/>
            </a:bodyPr>
            <a:lstStyle/>
            <a:p>
              <a:r>
                <a:rPr kumimoji="1" lang="zh-CN" altLang="en-US" sz="1400" b="1" dirty="0">
                  <a:latin typeface="微软雅黑" panose="020B0503020204020204" pitchFamily="34" charset="-122"/>
                  <a:ea typeface="微软雅黑" panose="020B0503020204020204" pitchFamily="34" charset="-122"/>
                </a:rPr>
                <a:t>技术基础</a:t>
              </a:r>
              <a:endParaRPr kumimoji="1" lang="zh-CN" altLang="en-US" sz="1400" b="1" dirty="0">
                <a:latin typeface="微软雅黑" panose="020B0503020204020204" pitchFamily="34" charset="-122"/>
                <a:ea typeface="微软雅黑" panose="020B0503020204020204" pitchFamily="34" charset="-122"/>
              </a:endParaRPr>
            </a:p>
          </p:txBody>
        </p:sp>
        <p:sp>
          <p:nvSpPr>
            <p:cNvPr id="114" name="文本框 113"/>
            <p:cNvSpPr txBox="1"/>
            <p:nvPr/>
          </p:nvSpPr>
          <p:spPr>
            <a:xfrm>
              <a:off x="105" y="5846"/>
              <a:ext cx="1584" cy="514"/>
            </a:xfrm>
            <a:prstGeom prst="rect">
              <a:avLst/>
            </a:prstGeom>
            <a:noFill/>
          </p:spPr>
          <p:txBody>
            <a:bodyPr wrap="square" rtlCol="0">
              <a:spAutoFit/>
            </a:bodyPr>
            <a:lstStyle/>
            <a:p>
              <a:r>
                <a:rPr kumimoji="1" lang="zh-CN" altLang="en-US" sz="1400" b="1" dirty="0">
                  <a:latin typeface="微软雅黑" panose="020B0503020204020204" pitchFamily="34" charset="-122"/>
                  <a:ea typeface="微软雅黑" panose="020B0503020204020204" pitchFamily="34" charset="-122"/>
                </a:rPr>
                <a:t>赋能方向</a:t>
              </a:r>
              <a:endParaRPr kumimoji="1" lang="zh-CN" altLang="en-US" sz="1400" b="1" dirty="0">
                <a:latin typeface="微软雅黑" panose="020B0503020204020204" pitchFamily="34" charset="-122"/>
                <a:ea typeface="微软雅黑" panose="020B0503020204020204" pitchFamily="34" charset="-122"/>
              </a:endParaRPr>
            </a:p>
          </p:txBody>
        </p:sp>
        <p:sp>
          <p:nvSpPr>
            <p:cNvPr id="115" name="文本框 114"/>
            <p:cNvSpPr txBox="1"/>
            <p:nvPr/>
          </p:nvSpPr>
          <p:spPr>
            <a:xfrm>
              <a:off x="105" y="3591"/>
              <a:ext cx="1584" cy="514"/>
            </a:xfrm>
            <a:prstGeom prst="rect">
              <a:avLst/>
            </a:prstGeom>
            <a:noFill/>
          </p:spPr>
          <p:txBody>
            <a:bodyPr wrap="square" rtlCol="0">
              <a:spAutoFit/>
            </a:bodyPr>
            <a:lstStyle/>
            <a:p>
              <a:r>
                <a:rPr kumimoji="1" lang="zh-CN" altLang="en-US" sz="1400" b="1" dirty="0">
                  <a:latin typeface="微软雅黑" panose="020B0503020204020204" pitchFamily="34" charset="-122"/>
                  <a:ea typeface="微软雅黑" panose="020B0503020204020204" pitchFamily="34" charset="-122"/>
                </a:rPr>
                <a:t>企业目标</a:t>
              </a:r>
              <a:endParaRPr kumimoji="1" lang="zh-CN" altLang="en-US" sz="1400" b="1" dirty="0">
                <a:latin typeface="微软雅黑" panose="020B0503020204020204" pitchFamily="34" charset="-122"/>
                <a:ea typeface="微软雅黑" panose="020B0503020204020204" pitchFamily="34" charset="-122"/>
              </a:endParaRPr>
            </a:p>
          </p:txBody>
        </p:sp>
        <p:cxnSp>
          <p:nvCxnSpPr>
            <p:cNvPr id="116" name="直线箭头连接符 115"/>
            <p:cNvCxnSpPr/>
            <p:nvPr/>
          </p:nvCxnSpPr>
          <p:spPr>
            <a:xfrm>
              <a:off x="1564" y="5094"/>
              <a:ext cx="41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直线箭头连接符 117"/>
            <p:cNvCxnSpPr/>
            <p:nvPr/>
          </p:nvCxnSpPr>
          <p:spPr>
            <a:xfrm>
              <a:off x="1564" y="6113"/>
              <a:ext cx="41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线箭头连接符 118"/>
            <p:cNvCxnSpPr/>
            <p:nvPr/>
          </p:nvCxnSpPr>
          <p:spPr>
            <a:xfrm>
              <a:off x="1564" y="3858"/>
              <a:ext cx="41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文本框 120"/>
            <p:cNvSpPr txBox="1"/>
            <p:nvPr/>
          </p:nvSpPr>
          <p:spPr>
            <a:xfrm>
              <a:off x="105" y="6482"/>
              <a:ext cx="1584" cy="514"/>
            </a:xfrm>
            <a:prstGeom prst="rect">
              <a:avLst/>
            </a:prstGeom>
            <a:noFill/>
          </p:spPr>
          <p:txBody>
            <a:bodyPr wrap="square" rtlCol="0">
              <a:spAutoFit/>
            </a:bodyPr>
            <a:lstStyle/>
            <a:p>
              <a:r>
                <a:rPr kumimoji="1" lang="zh-CN" altLang="en-US" sz="1400" b="1" dirty="0">
                  <a:latin typeface="微软雅黑" panose="020B0503020204020204" pitchFamily="34" charset="-122"/>
                  <a:ea typeface="微软雅黑" panose="020B0503020204020204" pitchFamily="34" charset="-122"/>
                </a:rPr>
                <a:t>多样产品</a:t>
              </a:r>
              <a:endParaRPr kumimoji="1" lang="zh-CN" altLang="en-US" sz="1400" b="1" dirty="0">
                <a:latin typeface="微软雅黑" panose="020B0503020204020204" pitchFamily="34" charset="-122"/>
                <a:ea typeface="微软雅黑" panose="020B0503020204020204" pitchFamily="34" charset="-122"/>
              </a:endParaRPr>
            </a:p>
          </p:txBody>
        </p:sp>
        <p:cxnSp>
          <p:nvCxnSpPr>
            <p:cNvPr id="122" name="直线箭头连接符 121"/>
            <p:cNvCxnSpPr/>
            <p:nvPr/>
          </p:nvCxnSpPr>
          <p:spPr>
            <a:xfrm>
              <a:off x="1564" y="6797"/>
              <a:ext cx="41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 name="文本框 122"/>
            <p:cNvSpPr txBox="1"/>
            <p:nvPr/>
          </p:nvSpPr>
          <p:spPr>
            <a:xfrm>
              <a:off x="3055" y="5051"/>
              <a:ext cx="3120" cy="524"/>
            </a:xfrm>
            <a:prstGeom prst="rect">
              <a:avLst/>
            </a:prstGeom>
            <a:solidFill>
              <a:schemeClr val="bg1"/>
            </a:solidFill>
            <a:ln>
              <a:noFill/>
            </a:ln>
          </p:spPr>
          <p:txBody>
            <a:bodyPr wrap="square" rtlCol="0">
              <a:spAutoFit/>
            </a:bodyPr>
            <a:lstStyle/>
            <a:p>
              <a:pPr algn="ctr">
                <a:lnSpc>
                  <a:spcPct val="120000"/>
                </a:lnSpc>
              </a:pPr>
              <a:r>
                <a:rPr kumimoji="1" lang="en-US" altLang="zh-CN" sz="1200" dirty="0">
                  <a:latin typeface="微软雅黑" panose="020B0503020204020204" pitchFamily="34" charset="-122"/>
                  <a:ea typeface="微软雅黑" panose="020B0503020204020204" pitchFamily="34" charset="-122"/>
                </a:rPr>
                <a:t>150</a:t>
              </a:r>
              <a:r>
                <a:rPr kumimoji="1" lang="zh-CN" altLang="en-US" sz="1200" dirty="0">
                  <a:latin typeface="微软雅黑" panose="020B0503020204020204" pitchFamily="34" charset="-122"/>
                  <a:ea typeface="微软雅黑" panose="020B0503020204020204" pitchFamily="34" charset="-122"/>
                </a:rPr>
                <a:t>万</a:t>
              </a:r>
              <a:r>
                <a:rPr kumimoji="1" lang="en-US" altLang="zh-CN" sz="1200" dirty="0">
                  <a:latin typeface="微软雅黑" panose="020B0503020204020204" pitchFamily="34" charset="-122"/>
                  <a:ea typeface="微软雅黑" panose="020B0503020204020204" pitchFamily="34" charset="-122"/>
                </a:rPr>
                <a:t>+</a:t>
              </a:r>
              <a:r>
                <a:rPr kumimoji="1" lang="zh-CN" altLang="en-US" sz="1200" dirty="0">
                  <a:latin typeface="微软雅黑" panose="020B0503020204020204" pitchFamily="34" charset="-122"/>
                  <a:ea typeface="微软雅黑" panose="020B0503020204020204" pitchFamily="34" charset="-122"/>
                </a:rPr>
                <a:t>红人账号数据</a:t>
              </a:r>
              <a:endParaRPr kumimoji="1" lang="zh-CN" altLang="en-US" sz="1200" dirty="0">
                <a:latin typeface="微软雅黑" panose="020B0503020204020204" pitchFamily="34" charset="-122"/>
                <a:ea typeface="微软雅黑" panose="020B0503020204020204" pitchFamily="34" charset="-122"/>
              </a:endParaRPr>
            </a:p>
          </p:txBody>
        </p:sp>
        <p:sp>
          <p:nvSpPr>
            <p:cNvPr id="124" name="文本框 123"/>
            <p:cNvSpPr txBox="1"/>
            <p:nvPr/>
          </p:nvSpPr>
          <p:spPr>
            <a:xfrm>
              <a:off x="6855" y="5051"/>
              <a:ext cx="3276" cy="524"/>
            </a:xfrm>
            <a:prstGeom prst="rect">
              <a:avLst/>
            </a:prstGeom>
            <a:solidFill>
              <a:schemeClr val="bg1"/>
            </a:solidFill>
            <a:ln>
              <a:noFill/>
            </a:ln>
          </p:spPr>
          <p:txBody>
            <a:bodyPr wrap="square" rtlCol="0">
              <a:spAutoFit/>
            </a:bodyPr>
            <a:lstStyle/>
            <a:p>
              <a:pPr algn="ctr">
                <a:lnSpc>
                  <a:spcPct val="120000"/>
                </a:lnSpc>
              </a:pPr>
              <a:r>
                <a:rPr kumimoji="1" lang="en-US" altLang="zh-CN" sz="1200" dirty="0">
                  <a:latin typeface="微软雅黑" panose="020B0503020204020204" pitchFamily="34" charset="-122"/>
                  <a:ea typeface="微软雅黑" panose="020B0503020204020204" pitchFamily="34" charset="-122"/>
                </a:rPr>
                <a:t>16</a:t>
              </a:r>
              <a:r>
                <a:rPr kumimoji="1" lang="zh-CN" altLang="en-US" sz="1200" dirty="0">
                  <a:latin typeface="微软雅黑" panose="020B0503020204020204" pitchFamily="34" charset="-122"/>
                  <a:ea typeface="微软雅黑" panose="020B0503020204020204" pitchFamily="34" charset="-122"/>
                </a:rPr>
                <a:t>万</a:t>
              </a:r>
              <a:r>
                <a:rPr kumimoji="1" lang="en-US" altLang="zh-CN" sz="1200" dirty="0">
                  <a:latin typeface="微软雅黑" panose="020B0503020204020204" pitchFamily="34" charset="-122"/>
                  <a:ea typeface="微软雅黑" panose="020B0503020204020204" pitchFamily="34" charset="-122"/>
                </a:rPr>
                <a:t>+</a:t>
              </a:r>
              <a:r>
                <a:rPr kumimoji="1" lang="zh-CN" altLang="en-US" sz="1200" dirty="0">
                  <a:latin typeface="微软雅黑" panose="020B0503020204020204" pitchFamily="34" charset="-122"/>
                  <a:ea typeface="微软雅黑" panose="020B0503020204020204" pitchFamily="34" charset="-122"/>
                </a:rPr>
                <a:t>广告主服务数据</a:t>
              </a:r>
              <a:endParaRPr kumimoji="1" lang="zh-CN" altLang="en-US" sz="1200" dirty="0">
                <a:latin typeface="微软雅黑" panose="020B0503020204020204" pitchFamily="34" charset="-122"/>
                <a:ea typeface="微软雅黑" panose="020B0503020204020204" pitchFamily="34" charset="-122"/>
              </a:endParaRPr>
            </a:p>
          </p:txBody>
        </p:sp>
        <p:sp>
          <p:nvSpPr>
            <p:cNvPr id="125" name="文本框 124"/>
            <p:cNvSpPr txBox="1"/>
            <p:nvPr/>
          </p:nvSpPr>
          <p:spPr>
            <a:xfrm>
              <a:off x="10811" y="5051"/>
              <a:ext cx="3276" cy="524"/>
            </a:xfrm>
            <a:prstGeom prst="rect">
              <a:avLst/>
            </a:prstGeom>
            <a:solidFill>
              <a:schemeClr val="bg1"/>
            </a:solidFill>
            <a:ln>
              <a:noFill/>
            </a:ln>
          </p:spPr>
          <p:txBody>
            <a:bodyPr wrap="square" rtlCol="0">
              <a:spAutoFit/>
            </a:bodyPr>
            <a:lstStyle/>
            <a:p>
              <a:pPr algn="ctr">
                <a:lnSpc>
                  <a:spcPct val="120000"/>
                </a:lnSpc>
              </a:pPr>
              <a:r>
                <a:rPr kumimoji="1" lang="zh-CN" altLang="en-US" sz="1200" dirty="0">
                  <a:latin typeface="微软雅黑" panose="020B0503020204020204" pitchFamily="34" charset="-122"/>
                  <a:ea typeface="微软雅黑" panose="020B0503020204020204" pitchFamily="34" charset="-122"/>
                </a:rPr>
                <a:t>平台年订单量</a:t>
              </a:r>
              <a:r>
                <a:rPr kumimoji="1" lang="en-US" altLang="zh-CN" sz="1200" dirty="0">
                  <a:latin typeface="微软雅黑" panose="020B0503020204020204" pitchFamily="34" charset="-122"/>
                  <a:ea typeface="微软雅黑" panose="020B0503020204020204" pitchFamily="34" charset="-122"/>
                </a:rPr>
                <a:t>100</a:t>
              </a:r>
              <a:r>
                <a:rPr kumimoji="1" lang="zh-CN" altLang="en-US" sz="1200" dirty="0">
                  <a:latin typeface="微软雅黑" panose="020B0503020204020204" pitchFamily="34" charset="-122"/>
                  <a:ea typeface="微软雅黑" panose="020B0503020204020204" pitchFamily="34" charset="-122"/>
                </a:rPr>
                <a:t>万</a:t>
              </a:r>
              <a:r>
                <a:rPr kumimoji="1" lang="en-US" altLang="zh-CN" sz="1200" dirty="0">
                  <a:latin typeface="微软雅黑" panose="020B0503020204020204" pitchFamily="34" charset="-122"/>
                  <a:ea typeface="微软雅黑" panose="020B0503020204020204" pitchFamily="34" charset="-122"/>
                </a:rPr>
                <a:t>+</a:t>
              </a:r>
              <a:r>
                <a:rPr kumimoji="1" lang="zh-CN" altLang="en-US" sz="1200" dirty="0">
                  <a:latin typeface="微软雅黑" panose="020B0503020204020204" pitchFamily="34" charset="-122"/>
                  <a:ea typeface="微软雅黑" panose="020B0503020204020204" pitchFamily="34" charset="-122"/>
                </a:rPr>
                <a:t>笔</a:t>
              </a:r>
              <a:endParaRPr kumimoji="1" lang="zh-CN" altLang="en-US" sz="1200" dirty="0">
                <a:latin typeface="微软雅黑" panose="020B0503020204020204" pitchFamily="34" charset="-122"/>
                <a:ea typeface="微软雅黑" panose="020B0503020204020204" pitchFamily="34" charset="-122"/>
              </a:endParaRPr>
            </a:p>
          </p:txBody>
        </p:sp>
        <p:sp>
          <p:nvSpPr>
            <p:cNvPr id="126" name="文本框 125"/>
            <p:cNvSpPr txBox="1"/>
            <p:nvPr/>
          </p:nvSpPr>
          <p:spPr>
            <a:xfrm>
              <a:off x="14767" y="5051"/>
              <a:ext cx="3276" cy="524"/>
            </a:xfrm>
            <a:prstGeom prst="rect">
              <a:avLst/>
            </a:prstGeom>
            <a:solidFill>
              <a:schemeClr val="bg1"/>
            </a:solidFill>
            <a:ln>
              <a:noFill/>
            </a:ln>
          </p:spPr>
          <p:txBody>
            <a:bodyPr wrap="square" rtlCol="0">
              <a:spAutoFit/>
            </a:bodyPr>
            <a:lstStyle/>
            <a:p>
              <a:pPr algn="ctr">
                <a:lnSpc>
                  <a:spcPct val="120000"/>
                </a:lnSpc>
              </a:pPr>
              <a:r>
                <a:rPr kumimoji="1" lang="en-US" altLang="zh-CN" sz="1200" dirty="0">
                  <a:latin typeface="微软雅黑" panose="020B0503020204020204" pitchFamily="34" charset="-122"/>
                  <a:ea typeface="微软雅黑" panose="020B0503020204020204" pitchFamily="34" charset="-122"/>
                </a:rPr>
                <a:t>30+</a:t>
              </a:r>
              <a:r>
                <a:rPr kumimoji="1" lang="zh-CN" altLang="en-US" sz="1200" dirty="0">
                  <a:latin typeface="微软雅黑" panose="020B0503020204020204" pitchFamily="34" charset="-122"/>
                  <a:ea typeface="微软雅黑" panose="020B0503020204020204" pitchFamily="34" charset="-122"/>
                </a:rPr>
                <a:t>主流社交平台数据</a:t>
              </a:r>
              <a:endParaRPr kumimoji="1" lang="zh-CN" altLang="en-US" sz="1200" dirty="0">
                <a:latin typeface="微软雅黑" panose="020B0503020204020204" pitchFamily="34" charset="-122"/>
                <a:ea typeface="微软雅黑" panose="020B0503020204020204" pitchFamily="34" charset="-122"/>
              </a:endParaRPr>
            </a:p>
          </p:txBody>
        </p:sp>
        <p:pic>
          <p:nvPicPr>
            <p:cNvPr id="129" name="图片 128"/>
            <p:cNvPicPr>
              <a:picLocks noChangeAspect="1"/>
            </p:cNvPicPr>
            <p:nvPr/>
          </p:nvPicPr>
          <p:blipFill rotWithShape="1">
            <a:blip r:embed="rId6" cstate="screen"/>
            <a:srcRect/>
            <a:stretch>
              <a:fillRect/>
            </a:stretch>
          </p:blipFill>
          <p:spPr>
            <a:xfrm>
              <a:off x="14380" y="7360"/>
              <a:ext cx="1116" cy="489"/>
            </a:xfrm>
            <a:prstGeom prst="rect">
              <a:avLst/>
            </a:prstGeom>
          </p:spPr>
        </p:pic>
        <p:sp>
          <p:nvSpPr>
            <p:cNvPr id="134" name="矩形 133"/>
            <p:cNvSpPr/>
            <p:nvPr/>
          </p:nvSpPr>
          <p:spPr bwMode="auto">
            <a:xfrm>
              <a:off x="17373" y="6472"/>
              <a:ext cx="1537" cy="632"/>
            </a:xfrm>
            <a:prstGeom prst="rect">
              <a:avLst/>
            </a:prstGeom>
            <a:solidFill>
              <a:schemeClr val="accent4"/>
            </a:solidFill>
            <a:ln w="3175" cap="flat" cmpd="sng" algn="ctr">
              <a:noFill/>
              <a:prstDash val="solid"/>
            </a:ln>
            <a:effectLst/>
          </p:spPr>
          <p:txBody>
            <a:bodyPr anchor="ctr">
              <a:noAutofit/>
            </a:bodyPr>
            <a:lstStyle/>
            <a:p>
              <a:pPr algn="ctr" defTabSz="1218565"/>
              <a:r>
                <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新消费品牌</a:t>
              </a:r>
              <a:endPar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 name="矩形 45"/>
            <p:cNvSpPr/>
            <p:nvPr/>
          </p:nvSpPr>
          <p:spPr bwMode="auto">
            <a:xfrm>
              <a:off x="15737" y="5881"/>
              <a:ext cx="1537" cy="516"/>
            </a:xfrm>
            <a:prstGeom prst="rect">
              <a:avLst/>
            </a:prstGeom>
            <a:solidFill>
              <a:srgbClr val="FFA200"/>
            </a:solidFill>
          </p:spPr>
          <p:txBody>
            <a:bodyPr wrap="square" rtlCol="0">
              <a:spAutoFit/>
            </a:bodyPr>
            <a:lstStyle/>
            <a:p>
              <a:pPr algn="ctr"/>
              <a:r>
                <a:rPr kumimoji="1" lang="zh-CN" altLang="en-US" sz="1400" b="1" dirty="0">
                  <a:latin typeface="微软雅黑" panose="020B0503020204020204" pitchFamily="34" charset="-122"/>
                  <a:ea typeface="微软雅黑" panose="020B0503020204020204" pitchFamily="34" charset="-122"/>
                </a:rPr>
                <a:t>红人社区</a:t>
              </a:r>
              <a:endParaRPr kumimoji="1" lang="zh-CN" altLang="en-US" sz="1400" b="1" dirty="0">
                <a:latin typeface="微软雅黑" panose="020B0503020204020204" pitchFamily="34" charset="-122"/>
                <a:ea typeface="微软雅黑" panose="020B0503020204020204" pitchFamily="34" charset="-122"/>
              </a:endParaRPr>
            </a:p>
          </p:txBody>
        </p:sp>
        <p:sp>
          <p:nvSpPr>
            <p:cNvPr id="47" name="矩形 46"/>
            <p:cNvSpPr/>
            <p:nvPr/>
          </p:nvSpPr>
          <p:spPr bwMode="auto">
            <a:xfrm>
              <a:off x="15737" y="6481"/>
              <a:ext cx="1537" cy="632"/>
            </a:xfrm>
            <a:prstGeom prst="rect">
              <a:avLst/>
            </a:prstGeom>
            <a:solidFill>
              <a:schemeClr val="accent4"/>
            </a:solidFill>
            <a:ln w="3175" cap="flat" cmpd="sng" algn="ctr">
              <a:noFill/>
              <a:prstDash val="solid"/>
            </a:ln>
            <a:effectLst/>
          </p:spPr>
          <p:txBody>
            <a:bodyPr anchor="ctr">
              <a:noAutofit/>
            </a:bodyPr>
            <a:lstStyle/>
            <a:p>
              <a:pPr algn="ctr" defTabSz="1218565"/>
              <a:r>
                <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国货美妆测评社区</a:t>
              </a:r>
              <a:endPar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2" name="矩形 51"/>
            <p:cNvSpPr/>
            <p:nvPr/>
          </p:nvSpPr>
          <p:spPr bwMode="auto">
            <a:xfrm>
              <a:off x="14100" y="5881"/>
              <a:ext cx="1538" cy="514"/>
            </a:xfrm>
            <a:prstGeom prst="rect">
              <a:avLst/>
            </a:prstGeom>
            <a:solidFill>
              <a:srgbClr val="FFA200"/>
            </a:solidFill>
          </p:spPr>
          <p:txBody>
            <a:bodyPr wrap="square" rtlCol="0">
              <a:spAutoFit/>
            </a:bodyPr>
            <a:lstStyle/>
            <a:p>
              <a:pPr algn="ctr"/>
              <a:r>
                <a:rPr kumimoji="1" lang="zh-CN" altLang="en-US" sz="1400" b="1" dirty="0">
                  <a:latin typeface="微软雅黑" panose="020B0503020204020204" pitchFamily="34" charset="-122"/>
                  <a:ea typeface="微软雅黑" panose="020B0503020204020204" pitchFamily="34" charset="-122"/>
                </a:rPr>
                <a:t>红人教育</a:t>
              </a:r>
              <a:endParaRPr kumimoji="1" lang="en-US" altLang="zh-CN" sz="1400" b="1" dirty="0">
                <a:latin typeface="微软雅黑" panose="020B0503020204020204" pitchFamily="34" charset="-122"/>
                <a:ea typeface="微软雅黑" panose="020B0503020204020204" pitchFamily="34" charset="-122"/>
              </a:endParaRPr>
            </a:p>
          </p:txBody>
        </p:sp>
        <p:sp>
          <p:nvSpPr>
            <p:cNvPr id="53" name="矩形 52"/>
            <p:cNvSpPr/>
            <p:nvPr/>
          </p:nvSpPr>
          <p:spPr bwMode="auto">
            <a:xfrm>
              <a:off x="14100" y="6479"/>
              <a:ext cx="1537" cy="632"/>
            </a:xfrm>
            <a:prstGeom prst="rect">
              <a:avLst/>
            </a:prstGeom>
            <a:solidFill>
              <a:schemeClr val="accent4"/>
            </a:solidFill>
            <a:ln w="3175" cap="flat" cmpd="sng" algn="ctr">
              <a:noFill/>
              <a:prstDash val="solid"/>
            </a:ln>
            <a:effectLst/>
          </p:spPr>
          <p:txBody>
            <a:bodyPr anchor="ctr">
              <a:noAutofit/>
            </a:bodyPr>
            <a:lstStyle/>
            <a:p>
              <a:pPr algn="ctr" defTabSz="1218565"/>
              <a:r>
                <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红人</a:t>
              </a:r>
              <a:endPar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defTabSz="1218565"/>
              <a:r>
                <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职业教育品牌</a:t>
              </a:r>
              <a:endPar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4" name="矩形 53"/>
            <p:cNvSpPr/>
            <p:nvPr/>
          </p:nvSpPr>
          <p:spPr bwMode="auto">
            <a:xfrm>
              <a:off x="12464" y="5878"/>
              <a:ext cx="1538" cy="514"/>
            </a:xfrm>
            <a:prstGeom prst="rect">
              <a:avLst/>
            </a:prstGeom>
            <a:solidFill>
              <a:srgbClr val="FFA200"/>
            </a:solidFill>
          </p:spPr>
          <p:txBody>
            <a:bodyPr wrap="square" rtlCol="0">
              <a:spAutoFit/>
            </a:bodyPr>
            <a:lstStyle/>
            <a:p>
              <a:pPr algn="ctr"/>
              <a:r>
                <a:rPr kumimoji="1" lang="zh-CN" altLang="en-US" sz="1400" b="1" dirty="0">
                  <a:latin typeface="微软雅黑" panose="020B0503020204020204" pitchFamily="34" charset="-122"/>
                  <a:ea typeface="微软雅黑" panose="020B0503020204020204" pitchFamily="34" charset="-122"/>
                </a:rPr>
                <a:t>红人评估</a:t>
              </a:r>
              <a:endParaRPr kumimoji="1" lang="en-US" altLang="zh-CN" sz="1400" b="1" dirty="0">
                <a:latin typeface="微软雅黑" panose="020B0503020204020204" pitchFamily="34" charset="-122"/>
                <a:ea typeface="微软雅黑" panose="020B0503020204020204" pitchFamily="34" charset="-122"/>
              </a:endParaRPr>
            </a:p>
          </p:txBody>
        </p:sp>
        <p:sp>
          <p:nvSpPr>
            <p:cNvPr id="55" name="矩形 54"/>
            <p:cNvSpPr/>
            <p:nvPr/>
          </p:nvSpPr>
          <p:spPr bwMode="auto">
            <a:xfrm>
              <a:off x="12464" y="6476"/>
              <a:ext cx="1537" cy="632"/>
            </a:xfrm>
            <a:prstGeom prst="rect">
              <a:avLst/>
            </a:prstGeom>
            <a:solidFill>
              <a:schemeClr val="accent4"/>
            </a:solidFill>
            <a:ln w="3175" cap="flat" cmpd="sng" algn="ctr">
              <a:noFill/>
              <a:prstDash val="solid"/>
            </a:ln>
            <a:effectLst/>
          </p:spPr>
          <p:txBody>
            <a:bodyPr anchor="ctr">
              <a:noAutofit/>
            </a:bodyPr>
            <a:lstStyle/>
            <a:p>
              <a:pPr algn="ctr" defTabSz="1218565"/>
              <a:r>
                <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红人排行及</a:t>
              </a:r>
              <a:endPar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defTabSz="1218565"/>
              <a:r>
                <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版权管理机构</a:t>
              </a:r>
              <a:endPar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6" name="矩形 55"/>
            <p:cNvSpPr/>
            <p:nvPr/>
          </p:nvSpPr>
          <p:spPr bwMode="auto">
            <a:xfrm>
              <a:off x="10825" y="5879"/>
              <a:ext cx="1537" cy="514"/>
            </a:xfrm>
            <a:prstGeom prst="rect">
              <a:avLst/>
            </a:prstGeom>
            <a:solidFill>
              <a:srgbClr val="FFA200"/>
            </a:solidFill>
          </p:spPr>
          <p:txBody>
            <a:bodyPr wrap="square" rtlCol="0">
              <a:spAutoFit/>
            </a:bodyPr>
            <a:lstStyle/>
            <a:p>
              <a:pPr algn="ctr"/>
              <a:r>
                <a:rPr kumimoji="1" lang="zh-CN" altLang="en-US" sz="1400" b="1" dirty="0">
                  <a:latin typeface="微软雅黑" panose="020B0503020204020204" pitchFamily="34" charset="-122"/>
                  <a:ea typeface="微软雅黑" panose="020B0503020204020204" pitchFamily="34" charset="-122"/>
                </a:rPr>
                <a:t>红人成长</a:t>
              </a:r>
              <a:endParaRPr kumimoji="1" lang="en-US" altLang="zh-CN" sz="1400" b="1" dirty="0">
                <a:latin typeface="微软雅黑" panose="020B0503020204020204" pitchFamily="34" charset="-122"/>
                <a:ea typeface="微软雅黑" panose="020B0503020204020204" pitchFamily="34" charset="-122"/>
              </a:endParaRPr>
            </a:p>
          </p:txBody>
        </p:sp>
        <p:sp>
          <p:nvSpPr>
            <p:cNvPr id="57" name="矩形 56"/>
            <p:cNvSpPr/>
            <p:nvPr/>
          </p:nvSpPr>
          <p:spPr bwMode="auto">
            <a:xfrm>
              <a:off x="10825" y="6477"/>
              <a:ext cx="1537" cy="632"/>
            </a:xfrm>
            <a:prstGeom prst="rect">
              <a:avLst/>
            </a:prstGeom>
            <a:solidFill>
              <a:schemeClr val="accent4"/>
            </a:solidFill>
            <a:ln w="3175" cap="flat" cmpd="sng" algn="ctr">
              <a:noFill/>
              <a:prstDash val="solid"/>
            </a:ln>
            <a:effectLst/>
          </p:spPr>
          <p:txBody>
            <a:bodyPr anchor="ctr">
              <a:noAutofit/>
            </a:bodyPr>
            <a:lstStyle/>
            <a:p>
              <a:pPr algn="ctr" defTabSz="1218565"/>
              <a:r>
                <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红人成长</a:t>
              </a:r>
              <a:endPar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defTabSz="1218565"/>
              <a:r>
                <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加速平台</a:t>
              </a:r>
              <a:endPar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6" name="矩形 65"/>
            <p:cNvSpPr/>
            <p:nvPr/>
          </p:nvSpPr>
          <p:spPr bwMode="auto">
            <a:xfrm>
              <a:off x="4084" y="7216"/>
              <a:ext cx="2168" cy="779"/>
            </a:xfrm>
            <a:prstGeom prst="rect">
              <a:avLst/>
            </a:prstGeom>
            <a:solidFill>
              <a:schemeClr val="bg1"/>
            </a:solidFill>
            <a:ln w="3175" cap="flat" cmpd="sng" algn="ctr">
              <a:noFill/>
              <a:prstDash val="solid"/>
            </a:ln>
            <a:effectLst>
              <a:outerShdw blurRad="63500" sx="102000" sy="102000" algn="ctr" rotWithShape="0">
                <a:prstClr val="black">
                  <a:alpha val="40000"/>
                </a:prstClr>
              </a:outerShdw>
            </a:effectLst>
          </p:spPr>
          <p:txBody>
            <a:bodyPr anchor="ctr">
              <a:noAutofit/>
            </a:bodyPr>
            <a:lstStyle/>
            <a:p>
              <a:pPr algn="ctr" defTabSz="1218565"/>
              <a:endParaRPr lang="en-US" altLang="zh-CN" sz="1200"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8" name="矩形 67"/>
            <p:cNvSpPr/>
            <p:nvPr/>
          </p:nvSpPr>
          <p:spPr bwMode="auto">
            <a:xfrm>
              <a:off x="8375" y="7210"/>
              <a:ext cx="2344" cy="826"/>
            </a:xfrm>
            <a:prstGeom prst="rect">
              <a:avLst/>
            </a:prstGeom>
            <a:solidFill>
              <a:schemeClr val="bg1"/>
            </a:solidFill>
            <a:ln w="3175" cap="flat" cmpd="sng" algn="ctr">
              <a:noFill/>
              <a:prstDash val="solid"/>
            </a:ln>
            <a:effectLst>
              <a:outerShdw blurRad="63500" sx="102000" sy="102000" algn="ctr" rotWithShape="0">
                <a:prstClr val="black">
                  <a:alpha val="40000"/>
                </a:prstClr>
              </a:outerShdw>
            </a:effectLst>
          </p:spPr>
          <p:txBody>
            <a:bodyPr anchor="ctr">
              <a:noAutofit/>
            </a:bodyPr>
            <a:lstStyle/>
            <a:p>
              <a:pPr algn="ctr" defTabSz="1218565"/>
              <a:endParaRPr lang="en-US" altLang="zh-CN" sz="1200" kern="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p:cNvPicPr>
              <a:picLocks noChangeAspect="1"/>
            </p:cNvPicPr>
            <p:nvPr/>
          </p:nvPicPr>
          <p:blipFill>
            <a:blip r:embed="rId7" cstate="screen"/>
            <a:stretch>
              <a:fillRect/>
            </a:stretch>
          </p:blipFill>
          <p:spPr>
            <a:xfrm>
              <a:off x="8798" y="7458"/>
              <a:ext cx="1377" cy="371"/>
            </a:xfrm>
            <a:prstGeom prst="rect">
              <a:avLst/>
            </a:prstGeom>
          </p:spPr>
        </p:pic>
        <p:sp>
          <p:nvSpPr>
            <p:cNvPr id="73" name="矩形 72"/>
            <p:cNvSpPr/>
            <p:nvPr/>
          </p:nvSpPr>
          <p:spPr bwMode="auto">
            <a:xfrm>
              <a:off x="8375" y="6472"/>
              <a:ext cx="2344" cy="642"/>
            </a:xfrm>
            <a:prstGeom prst="rect">
              <a:avLst/>
            </a:prstGeom>
            <a:solidFill>
              <a:schemeClr val="accent4"/>
            </a:solidFill>
            <a:ln w="3175" cap="flat" cmpd="sng" algn="ctr">
              <a:noFill/>
              <a:prstDash val="solid"/>
            </a:ln>
            <a:effectLst/>
          </p:spPr>
          <p:txBody>
            <a:bodyPr anchor="ctr">
              <a:noAutofit/>
            </a:bodyPr>
            <a:lstStyle/>
            <a:p>
              <a:pPr algn="ctr" defTabSz="1218565"/>
              <a:r>
                <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数据服务</a:t>
              </a:r>
              <a:endPar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74" name="图片 29" descr="650967855b1a8ba7eeef9a5682263c3"/>
            <p:cNvPicPr>
              <a:picLocks noChangeAspect="1"/>
            </p:cNvPicPr>
            <p:nvPr/>
          </p:nvPicPr>
          <p:blipFill>
            <a:blip r:embed="rId8" cstate="screen"/>
            <a:stretch>
              <a:fillRect/>
            </a:stretch>
          </p:blipFill>
          <p:spPr>
            <a:xfrm>
              <a:off x="3542" y="7130"/>
              <a:ext cx="3277" cy="1046"/>
            </a:xfrm>
            <a:prstGeom prst="rect">
              <a:avLst/>
            </a:prstGeom>
            <a:noFill/>
            <a:ln w="9525">
              <a:noFill/>
            </a:ln>
          </p:spPr>
        </p:pic>
        <p:sp>
          <p:nvSpPr>
            <p:cNvPr id="59" name="矩形 58"/>
            <p:cNvSpPr/>
            <p:nvPr/>
          </p:nvSpPr>
          <p:spPr bwMode="auto">
            <a:xfrm>
              <a:off x="6376" y="7238"/>
              <a:ext cx="1883" cy="779"/>
            </a:xfrm>
            <a:prstGeom prst="rect">
              <a:avLst/>
            </a:prstGeom>
            <a:solidFill>
              <a:schemeClr val="bg1"/>
            </a:solidFill>
            <a:ln w="3175" cap="flat" cmpd="sng" algn="ctr">
              <a:noFill/>
              <a:prstDash val="solid"/>
            </a:ln>
            <a:effectLst>
              <a:outerShdw blurRad="63500" sx="102000" sy="102000" algn="ctr" rotWithShape="0">
                <a:prstClr val="black">
                  <a:alpha val="40000"/>
                </a:prstClr>
              </a:outerShdw>
            </a:effectLst>
          </p:spPr>
          <p:txBody>
            <a:bodyPr anchor="ctr">
              <a:noAutofit/>
            </a:bodyPr>
            <a:lstStyle/>
            <a:p>
              <a:pPr algn="ctr" defTabSz="1218565"/>
              <a:endParaRPr lang="en-US" altLang="zh-CN" sz="1200"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文本框 1"/>
            <p:cNvSpPr txBox="1"/>
            <p:nvPr/>
          </p:nvSpPr>
          <p:spPr>
            <a:xfrm>
              <a:off x="6367" y="7426"/>
              <a:ext cx="1811" cy="411"/>
            </a:xfrm>
            <a:prstGeom prst="rect">
              <a:avLst/>
            </a:prstGeom>
            <a:noFill/>
          </p:spPr>
          <p:txBody>
            <a:bodyPr wrap="square" rtlCol="0">
              <a:spAutoFit/>
            </a:bodyPr>
            <a:lstStyle/>
            <a:p>
              <a:r>
                <a:rPr kumimoji="1" lang="en-US" altLang="zh-CN" sz="1000" i="1" dirty="0">
                  <a:solidFill>
                    <a:srgbClr val="FF0000"/>
                  </a:solidFill>
                  <a:latin typeface="Arial Black" panose="020B0A04020102020204" pitchFamily="34" charset="0"/>
                </a:rPr>
                <a:t>WEIQ-SAAS</a:t>
              </a:r>
              <a:endParaRPr kumimoji="1" lang="zh-CN" altLang="en-US" sz="1000" i="1" dirty="0">
                <a:solidFill>
                  <a:srgbClr val="FF0000"/>
                </a:solidFill>
                <a:latin typeface="Arial Black" panose="020B0A04020102020204" pitchFamily="34" charset="0"/>
              </a:endParaRPr>
            </a:p>
          </p:txBody>
        </p:sp>
        <p:sp>
          <p:nvSpPr>
            <p:cNvPr id="58" name="矩形 57"/>
            <p:cNvSpPr/>
            <p:nvPr/>
          </p:nvSpPr>
          <p:spPr bwMode="auto">
            <a:xfrm>
              <a:off x="2091" y="6824"/>
              <a:ext cx="1883" cy="291"/>
            </a:xfrm>
            <a:prstGeom prst="rect">
              <a:avLst/>
            </a:prstGeom>
            <a:solidFill>
              <a:schemeClr val="accent4"/>
            </a:solidFill>
            <a:ln w="3175" cap="flat" cmpd="sng" algn="ctr">
              <a:noFill/>
              <a:prstDash val="solid"/>
            </a:ln>
            <a:effectLst/>
          </p:spPr>
          <p:txBody>
            <a:bodyPr anchor="ctr">
              <a:noAutofit/>
            </a:bodyPr>
            <a:lstStyle/>
            <a:p>
              <a:pPr algn="ctr" defTabSz="1218565"/>
              <a:r>
                <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企业自助服务</a:t>
              </a:r>
              <a:endPar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7" name="矩形 66"/>
            <p:cNvSpPr/>
            <p:nvPr/>
          </p:nvSpPr>
          <p:spPr bwMode="auto">
            <a:xfrm>
              <a:off x="4084" y="6824"/>
              <a:ext cx="2156" cy="306"/>
            </a:xfrm>
            <a:prstGeom prst="rect">
              <a:avLst/>
            </a:prstGeom>
            <a:solidFill>
              <a:schemeClr val="accent4"/>
            </a:solidFill>
            <a:ln w="3175" cap="flat" cmpd="sng" algn="ctr">
              <a:noFill/>
              <a:prstDash val="solid"/>
            </a:ln>
            <a:effectLst/>
          </p:spPr>
          <p:txBody>
            <a:bodyPr anchor="ctr">
              <a:noAutofit/>
            </a:bodyPr>
            <a:lstStyle/>
            <a:p>
              <a:pPr algn="ctr" defTabSz="1218565"/>
              <a:r>
                <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大型品牌客户服务</a:t>
              </a:r>
              <a:endPar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9" name="矩形 68"/>
            <p:cNvSpPr/>
            <p:nvPr/>
          </p:nvSpPr>
          <p:spPr bwMode="auto">
            <a:xfrm>
              <a:off x="6367" y="6839"/>
              <a:ext cx="1883" cy="291"/>
            </a:xfrm>
            <a:prstGeom prst="rect">
              <a:avLst/>
            </a:prstGeom>
            <a:solidFill>
              <a:schemeClr val="accent4"/>
            </a:solidFill>
            <a:ln w="3175" cap="flat" cmpd="sng" algn="ctr">
              <a:noFill/>
              <a:prstDash val="solid"/>
            </a:ln>
            <a:effectLst/>
          </p:spPr>
          <p:txBody>
            <a:bodyPr anchor="ctr">
              <a:noAutofit/>
            </a:bodyPr>
            <a:lstStyle/>
            <a:p>
              <a:pPr algn="ctr" defTabSz="1218565"/>
              <a:r>
                <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代理商服务体系</a:t>
              </a:r>
              <a:endParaRPr lang="zh-CN" altLang="en-US" sz="9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pic>
        <p:nvPicPr>
          <p:cNvPr id="6" name="图片 5" descr="WEIQ logo新（2021.6月22日）-01"/>
          <p:cNvPicPr>
            <a:picLocks noChangeAspect="1"/>
          </p:cNvPicPr>
          <p:nvPr/>
        </p:nvPicPr>
        <p:blipFill>
          <a:blip r:embed="rId9" cstate="screen"/>
          <a:stretch>
            <a:fillRect/>
          </a:stretch>
        </p:blipFill>
        <p:spPr>
          <a:xfrm>
            <a:off x="1870710" y="4905375"/>
            <a:ext cx="650875" cy="516890"/>
          </a:xfrm>
          <a:prstGeom prst="rect">
            <a:avLst/>
          </a:prstGeom>
        </p:spPr>
      </p:pic>
      <p:pic>
        <p:nvPicPr>
          <p:cNvPr id="7" name="图片 6" descr="IMSOCIAL logo 透明底"/>
          <p:cNvPicPr>
            <a:picLocks noChangeAspect="1"/>
          </p:cNvPicPr>
          <p:nvPr/>
        </p:nvPicPr>
        <p:blipFill>
          <a:blip r:embed="rId10" cstate="screen"/>
          <a:stretch>
            <a:fillRect/>
          </a:stretch>
        </p:blipFill>
        <p:spPr>
          <a:xfrm>
            <a:off x="6967855" y="4829810"/>
            <a:ext cx="671830" cy="669925"/>
          </a:xfrm>
          <a:prstGeom prst="rect">
            <a:avLst/>
          </a:prstGeom>
        </p:spPr>
      </p:pic>
      <p:pic>
        <p:nvPicPr>
          <p:cNvPr id="244" name="图片 243" descr="IMS新logo(加股票代码）-01"/>
          <p:cNvPicPr>
            <a:picLocks noChangeAspect="1"/>
          </p:cNvPicPr>
          <p:nvPr/>
        </p:nvPicPr>
        <p:blipFill>
          <a:blip r:embed="rId11" cstate="screen"/>
          <a:stretch>
            <a:fillRect/>
          </a:stretch>
        </p:blipFill>
        <p:spPr>
          <a:xfrm>
            <a:off x="10347960" y="392430"/>
            <a:ext cx="1482725" cy="705485"/>
          </a:xfrm>
          <a:prstGeom prst="rect">
            <a:avLst/>
          </a:prstGeom>
        </p:spPr>
      </p:pic>
      <p:sp>
        <p:nvSpPr>
          <p:cNvPr id="4" name="文本框 3"/>
          <p:cNvSpPr txBox="1"/>
          <p:nvPr/>
        </p:nvSpPr>
        <p:spPr>
          <a:xfrm>
            <a:off x="10685893" y="4137900"/>
            <a:ext cx="954107" cy="276999"/>
          </a:xfrm>
          <a:prstGeom prst="rect">
            <a:avLst/>
          </a:prstGeom>
          <a:noFill/>
        </p:spPr>
        <p:txBody>
          <a:bodyPr wrap="none" rtlCol="0">
            <a:spAutoFit/>
          </a:bodyPr>
          <a:lstStyle/>
          <a:p>
            <a:r>
              <a:rPr kumimoji="1" lang="zh-CN" altLang="en-US" sz="1200" b="1" dirty="0">
                <a:latin typeface="微软雅黑" panose="020B0503020204020204" pitchFamily="34" charset="-122"/>
                <a:ea typeface="微软雅黑" panose="020B0503020204020204" pitchFamily="34" charset="-122"/>
              </a:rPr>
              <a:t>新消费品牌</a:t>
            </a:r>
            <a:endParaRPr kumimoji="1" lang="zh-CN" altLang="en-US" sz="1200" b="1" dirty="0">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形状 11"/>
          <p:cNvSpPr/>
          <p:nvPr/>
        </p:nvSpPr>
        <p:spPr>
          <a:xfrm flipV="1">
            <a:off x="5868670" y="564515"/>
            <a:ext cx="5749290" cy="5728970"/>
          </a:xfrm>
          <a:custGeom>
            <a:avLst/>
            <a:gdLst>
              <a:gd name="connsiteX0" fmla="*/ 1195018 w 5749754"/>
              <a:gd name="connsiteY0" fmla="*/ 0 h 5728996"/>
              <a:gd name="connsiteX1" fmla="*/ 5448065 w 5749754"/>
              <a:gd name="connsiteY1" fmla="*/ 0 h 5728996"/>
              <a:gd name="connsiteX2" fmla="*/ 5749754 w 5749754"/>
              <a:gd name="connsiteY2" fmla="*/ 301689 h 5728996"/>
              <a:gd name="connsiteX3" fmla="*/ 5749754 w 5749754"/>
              <a:gd name="connsiteY3" fmla="*/ 5427307 h 5728996"/>
              <a:gd name="connsiteX4" fmla="*/ 5448065 w 5749754"/>
              <a:gd name="connsiteY4" fmla="*/ 5728996 h 5728996"/>
              <a:gd name="connsiteX5" fmla="*/ 2643130 w 5749754"/>
              <a:gd name="connsiteY5" fmla="*/ 5728996 h 5728996"/>
              <a:gd name="connsiteX6" fmla="*/ 2645569 w 5749754"/>
              <a:gd name="connsiteY6" fmla="*/ 5724522 h 5728996"/>
              <a:gd name="connsiteX7" fmla="*/ 2645569 w 5749754"/>
              <a:gd name="connsiteY7" fmla="*/ 4490929 h 5728996"/>
              <a:gd name="connsiteX8" fmla="*/ 1845469 w 5749754"/>
              <a:gd name="connsiteY8" fmla="*/ 3606466 h 5728996"/>
              <a:gd name="connsiteX9" fmla="*/ 1178719 w 5749754"/>
              <a:gd name="connsiteY9" fmla="*/ 2954756 h 5728996"/>
              <a:gd name="connsiteX10" fmla="*/ 492919 w 5749754"/>
              <a:gd name="connsiteY10" fmla="*/ 2233221 h 5728996"/>
              <a:gd name="connsiteX11" fmla="*/ 54769 w 5749754"/>
              <a:gd name="connsiteY11" fmla="*/ 1558235 h 5728996"/>
              <a:gd name="connsiteX12" fmla="*/ 54769 w 5749754"/>
              <a:gd name="connsiteY12" fmla="*/ 906526 h 5728996"/>
              <a:gd name="connsiteX13" fmla="*/ 492919 w 5749754"/>
              <a:gd name="connsiteY13" fmla="*/ 394468 h 5728996"/>
              <a:gd name="connsiteX14" fmla="*/ 1016645 w 5749754"/>
              <a:gd name="connsiteY14" fmla="*/ 78615 h 57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9754" h="5728996">
                <a:moveTo>
                  <a:pt x="1195018" y="0"/>
                </a:moveTo>
                <a:lnTo>
                  <a:pt x="5448065" y="0"/>
                </a:lnTo>
                <a:cubicBezTo>
                  <a:pt x="5614683" y="0"/>
                  <a:pt x="5749754" y="135071"/>
                  <a:pt x="5749754" y="301689"/>
                </a:cubicBezTo>
                <a:lnTo>
                  <a:pt x="5749754" y="5427307"/>
                </a:lnTo>
                <a:cubicBezTo>
                  <a:pt x="5749754" y="5593925"/>
                  <a:pt x="5614683" y="5728996"/>
                  <a:pt x="5448065" y="5728996"/>
                </a:cubicBezTo>
                <a:lnTo>
                  <a:pt x="2643130" y="5728996"/>
                </a:lnTo>
                <a:lnTo>
                  <a:pt x="2645569" y="5724522"/>
                </a:lnTo>
                <a:cubicBezTo>
                  <a:pt x="2788444" y="5387029"/>
                  <a:pt x="2778919" y="4843938"/>
                  <a:pt x="2645569" y="4490929"/>
                </a:cubicBezTo>
                <a:cubicBezTo>
                  <a:pt x="2512219" y="4137919"/>
                  <a:pt x="2089944" y="3862494"/>
                  <a:pt x="1845469" y="3606466"/>
                </a:cubicBezTo>
                <a:cubicBezTo>
                  <a:pt x="1600994" y="3350437"/>
                  <a:pt x="1404144" y="3183630"/>
                  <a:pt x="1178719" y="2954756"/>
                </a:cubicBezTo>
                <a:cubicBezTo>
                  <a:pt x="953294" y="2725882"/>
                  <a:pt x="680244" y="2465974"/>
                  <a:pt x="492919" y="2233221"/>
                </a:cubicBezTo>
                <a:cubicBezTo>
                  <a:pt x="305594" y="2000467"/>
                  <a:pt x="127794" y="1779351"/>
                  <a:pt x="54769" y="1558235"/>
                </a:cubicBezTo>
                <a:cubicBezTo>
                  <a:pt x="-18256" y="1337120"/>
                  <a:pt x="-18256" y="1100487"/>
                  <a:pt x="54769" y="906526"/>
                </a:cubicBezTo>
                <a:cubicBezTo>
                  <a:pt x="127794" y="712565"/>
                  <a:pt x="302419" y="545758"/>
                  <a:pt x="492919" y="394468"/>
                </a:cubicBezTo>
                <a:cubicBezTo>
                  <a:pt x="635794" y="281001"/>
                  <a:pt x="830462" y="167534"/>
                  <a:pt x="1016645" y="78615"/>
                </a:cubicBezTo>
                <a:close/>
              </a:path>
            </a:pathLst>
          </a:custGeom>
          <a:gradFill rotWithShape="1">
            <a:gsLst>
              <a:gs pos="0">
                <a:srgbClr val="FF8700"/>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 name="矩形 4"/>
          <p:cNvSpPr/>
          <p:nvPr/>
        </p:nvSpPr>
        <p:spPr>
          <a:xfrm>
            <a:off x="-16510" y="-13970"/>
            <a:ext cx="12211050" cy="6864350"/>
          </a:xfrm>
          <a:prstGeom prst="rect">
            <a:avLst/>
          </a:prstGeom>
          <a:gradFill>
            <a:gsLst>
              <a:gs pos="0">
                <a:srgbClr val="FF8700"/>
              </a:gs>
              <a:gs pos="100000">
                <a:srgbClr val="FF2F07"/>
              </a:gs>
            </a:gsLst>
            <a:lin ang="21594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9"/>
          <p:cNvSpPr/>
          <p:nvPr/>
        </p:nvSpPr>
        <p:spPr>
          <a:xfrm>
            <a:off x="442595" y="434340"/>
            <a:ext cx="11306810" cy="5989320"/>
          </a:xfrm>
          <a:prstGeom prst="roundRect">
            <a:avLst>
              <a:gd name="adj" fmla="val 52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 name="组合 9"/>
          <p:cNvGrpSpPr/>
          <p:nvPr/>
        </p:nvGrpSpPr>
        <p:grpSpPr>
          <a:xfrm>
            <a:off x="753745" y="2689225"/>
            <a:ext cx="5858510" cy="2259965"/>
            <a:chOff x="1282" y="4009"/>
            <a:chExt cx="9226" cy="3559"/>
          </a:xfrm>
        </p:grpSpPr>
        <p:sp>
          <p:nvSpPr>
            <p:cNvPr id="47" name="文本框 46"/>
            <p:cNvSpPr txBox="1"/>
            <p:nvPr/>
          </p:nvSpPr>
          <p:spPr>
            <a:xfrm>
              <a:off x="1282" y="4009"/>
              <a:ext cx="8407" cy="1423"/>
            </a:xfrm>
            <a:prstGeom prst="rect">
              <a:avLst/>
            </a:prstGeom>
            <a:noFill/>
          </p:spPr>
          <p:txBody>
            <a:bodyPr wrap="none" rtlCol="0">
              <a:spAutoFit/>
            </a:bodyPr>
            <a:lstStyle/>
            <a:p>
              <a:pPr algn="l">
                <a:lnSpc>
                  <a:spcPct val="120000"/>
                </a:lnSpc>
              </a:pPr>
              <a:r>
                <a:rPr kumimoji="1" lang="zh-CN" altLang="en-US" sz="2800" b="1" dirty="0">
                  <a:solidFill>
                    <a:srgbClr val="FF7D00"/>
                  </a:solidFill>
                  <a:latin typeface="微软雅黑" panose="020B0503020204020204" pitchFamily="34" charset="-122"/>
                  <a:ea typeface="微软雅黑" panose="020B0503020204020204" pitchFamily="34" charset="-122"/>
                  <a:sym typeface="+mn-ea"/>
                </a:rPr>
                <a:t>红人营销</a:t>
              </a:r>
              <a:r>
                <a:rPr kumimoji="1" lang="zh-CN" altLang="en-US" sz="2800" b="1" dirty="0">
                  <a:solidFill>
                    <a:srgbClr val="FF7D00"/>
                  </a:solidFill>
                  <a:effectLst/>
                  <a:latin typeface="微软雅黑" panose="020B0503020204020204" pitchFamily="34" charset="-122"/>
                  <a:ea typeface="微软雅黑" panose="020B0503020204020204" pitchFamily="34" charset="-122"/>
                  <a:sym typeface="+mn-ea"/>
                </a:rPr>
                <a:t>的</a:t>
              </a:r>
              <a:r>
                <a:rPr kumimoji="1" lang="zh-CN" altLang="en-US" sz="4800" b="1" dirty="0">
                  <a:solidFill>
                    <a:srgbClr val="FF7D00"/>
                  </a:solidFill>
                  <a:latin typeface="微软雅黑" panose="020B0503020204020204" pitchFamily="34" charset="-122"/>
                  <a:ea typeface="微软雅黑" panose="020B0503020204020204" pitchFamily="34" charset="-122"/>
                </a:rPr>
                <a:t>“</a:t>
              </a:r>
              <a:r>
                <a:rPr kumimoji="1" lang="en-US" altLang="zh-CN" sz="4800" b="1" dirty="0">
                  <a:solidFill>
                    <a:srgbClr val="FF7D00"/>
                  </a:solidFill>
                  <a:latin typeface="微软雅黑" panose="020B0503020204020204" pitchFamily="34" charset="-122"/>
                  <a:ea typeface="微软雅黑" panose="020B0503020204020204" pitchFamily="34" charset="-122"/>
                </a:rPr>
                <a:t>Airbnb</a:t>
              </a:r>
              <a:r>
                <a:rPr kumimoji="1" lang="zh-CN" altLang="en-US" sz="4800" b="1" dirty="0">
                  <a:solidFill>
                    <a:srgbClr val="FF7D00"/>
                  </a:solidFill>
                  <a:latin typeface="微软雅黑" panose="020B0503020204020204" pitchFamily="34" charset="-122"/>
                  <a:ea typeface="微软雅黑" panose="020B0503020204020204" pitchFamily="34" charset="-122"/>
                </a:rPr>
                <a:t>”</a:t>
              </a:r>
              <a:endParaRPr kumimoji="1" lang="zh-CN" altLang="en-US" sz="4800" b="1" dirty="0">
                <a:solidFill>
                  <a:srgbClr val="FF7D00"/>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1303" y="5548"/>
              <a:ext cx="9205" cy="2020"/>
            </a:xfrm>
            <a:prstGeom prst="rect">
              <a:avLst/>
            </a:prstGeom>
            <a:noFill/>
          </p:spPr>
          <p:txBody>
            <a:bodyPr wrap="none" rtlCol="0">
              <a:spAutoFit/>
            </a:bodyPr>
            <a:lstStyle/>
            <a:p>
              <a:pPr algn="l">
                <a:lnSpc>
                  <a:spcPct val="160000"/>
                </a:lnSpc>
              </a:pPr>
              <a:r>
                <a:rPr kumimoji="1" lang="zh-CN" altLang="en-US" dirty="0">
                  <a:solidFill>
                    <a:srgbClr val="FF7D00"/>
                  </a:solidFill>
                  <a:latin typeface="微软雅黑" panose="020B0503020204020204" pitchFamily="34" charset="-122"/>
                  <a:ea typeface="微软雅黑" panose="020B0503020204020204" pitchFamily="34" charset="-122"/>
                  <a:sym typeface="+mn-ea"/>
                </a:rPr>
                <a:t>品牌与红人在线匹配</a:t>
              </a:r>
              <a:r>
                <a:rPr kumimoji="1" lang="zh-CN" altLang="en-US" dirty="0">
                  <a:solidFill>
                    <a:srgbClr val="FF7D00"/>
                  </a:solidFill>
                  <a:latin typeface="微软雅黑" panose="020B0503020204020204" pitchFamily="34" charset="-122"/>
                  <a:ea typeface="微软雅黑" panose="020B0503020204020204" pitchFamily="34" charset="-122"/>
                </a:rPr>
                <a:t>  ｜  短视频/直播/图文等全平台</a:t>
              </a:r>
              <a:endParaRPr kumimoji="1" lang="zh-CN" altLang="en-US" dirty="0">
                <a:solidFill>
                  <a:srgbClr val="FF7D00"/>
                </a:solidFill>
                <a:latin typeface="微软雅黑" panose="020B0503020204020204" pitchFamily="34" charset="-122"/>
                <a:ea typeface="微软雅黑" panose="020B0503020204020204" pitchFamily="34" charset="-122"/>
              </a:endParaRPr>
            </a:p>
            <a:p>
              <a:pPr algn="l">
                <a:lnSpc>
                  <a:spcPct val="160000"/>
                </a:lnSpc>
              </a:pPr>
              <a:r>
                <a:rPr kumimoji="1" lang="zh-CN" altLang="en-US" dirty="0">
                  <a:solidFill>
                    <a:srgbClr val="FF7D00"/>
                  </a:solidFill>
                  <a:latin typeface="微软雅黑" panose="020B0503020204020204" pitchFamily="34" charset="-122"/>
                  <a:ea typeface="微软雅黑" panose="020B0503020204020204" pitchFamily="34" charset="-122"/>
                  <a:sym typeface="+mn-ea"/>
                </a:rPr>
                <a:t>海量红人个性化标签  ｜  真推广无假粉｜安全交易保障</a:t>
              </a:r>
              <a:endParaRPr kumimoji="1" lang="zh-CN" altLang="en-US" dirty="0">
                <a:solidFill>
                  <a:srgbClr val="FF7D00"/>
                </a:solidFill>
                <a:latin typeface="微软雅黑" panose="020B0503020204020204" pitchFamily="34" charset="-122"/>
                <a:ea typeface="微软雅黑" panose="020B0503020204020204" pitchFamily="34" charset="-122"/>
                <a:sym typeface="+mn-ea"/>
              </a:endParaRPr>
            </a:p>
            <a:p>
              <a:pPr algn="l">
                <a:lnSpc>
                  <a:spcPct val="120000"/>
                </a:lnSpc>
              </a:pPr>
              <a:endParaRPr kumimoji="1" lang="zh-CN" altLang="en-US" dirty="0">
                <a:solidFill>
                  <a:srgbClr val="FF7D00"/>
                </a:solidFill>
                <a:latin typeface="微软雅黑" panose="020B0503020204020204" pitchFamily="34" charset="-122"/>
                <a:ea typeface="微软雅黑" panose="020B0503020204020204" pitchFamily="34" charset="-122"/>
              </a:endParaRPr>
            </a:p>
          </p:txBody>
        </p:sp>
      </p:grpSp>
      <p:sp>
        <p:nvSpPr>
          <p:cNvPr id="167" name="线条"/>
          <p:cNvSpPr/>
          <p:nvPr/>
        </p:nvSpPr>
        <p:spPr>
          <a:xfrm flipV="1">
            <a:off x="879475" y="2688590"/>
            <a:ext cx="1748790" cy="635"/>
          </a:xfrm>
          <a:prstGeom prst="line">
            <a:avLst/>
          </a:prstGeom>
          <a:ln w="117475">
            <a:solidFill>
              <a:srgbClr val="FF7D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7" name="图片 6" descr="IMS新logo(加股票代码）-03"/>
          <p:cNvPicPr>
            <a:picLocks noChangeAspect="1"/>
          </p:cNvPicPr>
          <p:nvPr/>
        </p:nvPicPr>
        <p:blipFill>
          <a:blip r:embed="rId1" cstate="screen"/>
          <a:stretch>
            <a:fillRect/>
          </a:stretch>
        </p:blipFill>
        <p:spPr>
          <a:xfrm>
            <a:off x="10347960" y="400050"/>
            <a:ext cx="1483360" cy="706120"/>
          </a:xfrm>
          <a:prstGeom prst="rect">
            <a:avLst/>
          </a:prstGeom>
        </p:spPr>
      </p:pic>
      <p:sp>
        <p:nvSpPr>
          <p:cNvPr id="9" name="任意多边形: 形状 11"/>
          <p:cNvSpPr/>
          <p:nvPr/>
        </p:nvSpPr>
        <p:spPr>
          <a:xfrm flipV="1">
            <a:off x="6713220" y="434340"/>
            <a:ext cx="5108575" cy="5986145"/>
          </a:xfrm>
          <a:custGeom>
            <a:avLst/>
            <a:gdLst>
              <a:gd name="connsiteX0" fmla="*/ 1195018 w 5749754"/>
              <a:gd name="connsiteY0" fmla="*/ 0 h 5728996"/>
              <a:gd name="connsiteX1" fmla="*/ 5448065 w 5749754"/>
              <a:gd name="connsiteY1" fmla="*/ 0 h 5728996"/>
              <a:gd name="connsiteX2" fmla="*/ 5749754 w 5749754"/>
              <a:gd name="connsiteY2" fmla="*/ 301689 h 5728996"/>
              <a:gd name="connsiteX3" fmla="*/ 5749754 w 5749754"/>
              <a:gd name="connsiteY3" fmla="*/ 5427307 h 5728996"/>
              <a:gd name="connsiteX4" fmla="*/ 5448065 w 5749754"/>
              <a:gd name="connsiteY4" fmla="*/ 5728996 h 5728996"/>
              <a:gd name="connsiteX5" fmla="*/ 2643130 w 5749754"/>
              <a:gd name="connsiteY5" fmla="*/ 5728996 h 5728996"/>
              <a:gd name="connsiteX6" fmla="*/ 2645569 w 5749754"/>
              <a:gd name="connsiteY6" fmla="*/ 5724522 h 5728996"/>
              <a:gd name="connsiteX7" fmla="*/ 2645569 w 5749754"/>
              <a:gd name="connsiteY7" fmla="*/ 4490929 h 5728996"/>
              <a:gd name="connsiteX8" fmla="*/ 1845469 w 5749754"/>
              <a:gd name="connsiteY8" fmla="*/ 3606466 h 5728996"/>
              <a:gd name="connsiteX9" fmla="*/ 1178719 w 5749754"/>
              <a:gd name="connsiteY9" fmla="*/ 2954756 h 5728996"/>
              <a:gd name="connsiteX10" fmla="*/ 492919 w 5749754"/>
              <a:gd name="connsiteY10" fmla="*/ 2233221 h 5728996"/>
              <a:gd name="connsiteX11" fmla="*/ 54769 w 5749754"/>
              <a:gd name="connsiteY11" fmla="*/ 1558235 h 5728996"/>
              <a:gd name="connsiteX12" fmla="*/ 54769 w 5749754"/>
              <a:gd name="connsiteY12" fmla="*/ 906526 h 5728996"/>
              <a:gd name="connsiteX13" fmla="*/ 492919 w 5749754"/>
              <a:gd name="connsiteY13" fmla="*/ 394468 h 5728996"/>
              <a:gd name="connsiteX14" fmla="*/ 1016645 w 5749754"/>
              <a:gd name="connsiteY14" fmla="*/ 78615 h 57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9754" h="5728996">
                <a:moveTo>
                  <a:pt x="1195018" y="0"/>
                </a:moveTo>
                <a:lnTo>
                  <a:pt x="5448065" y="0"/>
                </a:lnTo>
                <a:cubicBezTo>
                  <a:pt x="5614683" y="0"/>
                  <a:pt x="5749754" y="135071"/>
                  <a:pt x="5749754" y="301689"/>
                </a:cubicBezTo>
                <a:lnTo>
                  <a:pt x="5749754" y="5427307"/>
                </a:lnTo>
                <a:cubicBezTo>
                  <a:pt x="5749754" y="5593925"/>
                  <a:pt x="5614683" y="5728996"/>
                  <a:pt x="5448065" y="5728996"/>
                </a:cubicBezTo>
                <a:lnTo>
                  <a:pt x="2643130" y="5728996"/>
                </a:lnTo>
                <a:lnTo>
                  <a:pt x="2645569" y="5724522"/>
                </a:lnTo>
                <a:cubicBezTo>
                  <a:pt x="2788444" y="5387029"/>
                  <a:pt x="2778919" y="4843938"/>
                  <a:pt x="2645569" y="4490929"/>
                </a:cubicBezTo>
                <a:cubicBezTo>
                  <a:pt x="2512219" y="4137919"/>
                  <a:pt x="2089944" y="3862494"/>
                  <a:pt x="1845469" y="3606466"/>
                </a:cubicBezTo>
                <a:cubicBezTo>
                  <a:pt x="1600994" y="3350437"/>
                  <a:pt x="1404144" y="3183630"/>
                  <a:pt x="1178719" y="2954756"/>
                </a:cubicBezTo>
                <a:cubicBezTo>
                  <a:pt x="953294" y="2725882"/>
                  <a:pt x="680244" y="2465974"/>
                  <a:pt x="492919" y="2233221"/>
                </a:cubicBezTo>
                <a:cubicBezTo>
                  <a:pt x="305594" y="2000467"/>
                  <a:pt x="127794" y="1779351"/>
                  <a:pt x="54769" y="1558235"/>
                </a:cubicBezTo>
                <a:cubicBezTo>
                  <a:pt x="-18256" y="1337120"/>
                  <a:pt x="-18256" y="1100487"/>
                  <a:pt x="54769" y="906526"/>
                </a:cubicBezTo>
                <a:cubicBezTo>
                  <a:pt x="127794" y="712565"/>
                  <a:pt x="302419" y="545758"/>
                  <a:pt x="492919" y="394468"/>
                </a:cubicBezTo>
                <a:cubicBezTo>
                  <a:pt x="635794" y="281001"/>
                  <a:pt x="830462" y="167534"/>
                  <a:pt x="1016645" y="78615"/>
                </a:cubicBezTo>
                <a:close/>
              </a:path>
            </a:pathLst>
          </a:custGeom>
          <a:gradFill rotWithShape="1">
            <a:gsLst>
              <a:gs pos="0">
                <a:srgbClr val="FF8700"/>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13" name="图片 12" descr="WEIQ logo新（2021.6月22日）-01"/>
          <p:cNvPicPr>
            <a:picLocks noChangeAspect="1"/>
          </p:cNvPicPr>
          <p:nvPr/>
        </p:nvPicPr>
        <p:blipFill>
          <a:blip r:embed="rId2" cstate="screen"/>
          <a:stretch>
            <a:fillRect/>
          </a:stretch>
        </p:blipFill>
        <p:spPr>
          <a:xfrm>
            <a:off x="727075" y="1046480"/>
            <a:ext cx="2074545" cy="1649095"/>
          </a:xfrm>
          <a:prstGeom prst="rect">
            <a:avLst/>
          </a:prstGeom>
        </p:spPr>
      </p:pic>
      <p:pic>
        <p:nvPicPr>
          <p:cNvPr id="6" name="图片 5" descr="2456-12"/>
          <p:cNvPicPr>
            <a:picLocks noChangeAspect="1"/>
          </p:cNvPicPr>
          <p:nvPr/>
        </p:nvPicPr>
        <p:blipFill>
          <a:blip r:embed="rId3" cstate="screen"/>
          <a:stretch>
            <a:fillRect/>
          </a:stretch>
        </p:blipFill>
        <p:spPr>
          <a:xfrm>
            <a:off x="5690870" y="564515"/>
            <a:ext cx="6655435" cy="6041390"/>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1553845" y="1286510"/>
            <a:ext cx="4307840" cy="5109210"/>
            <a:chOff x="1317" y="2026"/>
            <a:chExt cx="6784" cy="8046"/>
          </a:xfrm>
        </p:grpSpPr>
        <p:sp>
          <p:nvSpPr>
            <p:cNvPr id="10" name="矩形 9"/>
            <p:cNvSpPr/>
            <p:nvPr/>
          </p:nvSpPr>
          <p:spPr>
            <a:xfrm>
              <a:off x="1317" y="2361"/>
              <a:ext cx="168" cy="572"/>
            </a:xfrm>
            <a:prstGeom prst="rect">
              <a:avLst/>
            </a:prstGeom>
            <a:solidFill>
              <a:srgbClr val="FF6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p:cNvSpPr txBox="1"/>
            <p:nvPr/>
          </p:nvSpPr>
          <p:spPr>
            <a:xfrm>
              <a:off x="1639" y="2026"/>
              <a:ext cx="6462" cy="1016"/>
            </a:xfrm>
            <a:prstGeom prst="rect">
              <a:avLst/>
            </a:prstGeom>
            <a:noFill/>
          </p:spPr>
          <p:txBody>
            <a:bodyPr wrap="square" rtlCol="0">
              <a:spAutoFit/>
            </a:bodyPr>
            <a:lstStyle/>
            <a:p>
              <a:pPr>
                <a:lnSpc>
                  <a:spcPct val="150000"/>
                </a:lnSpc>
              </a:pPr>
              <a:r>
                <a:rPr kumimoji="1" lang="zh-CN" altLang="en-US" sz="2400" b="1" dirty="0">
                  <a:solidFill>
                    <a:srgbClr val="FF6357"/>
                  </a:solidFill>
                  <a:latin typeface="微软雅黑" panose="020B0503020204020204" pitchFamily="34" charset="-122"/>
                  <a:ea typeface="微软雅黑" panose="020B0503020204020204" pitchFamily="34" charset="-122"/>
                </a:rPr>
                <a:t>商家客户</a:t>
              </a:r>
              <a:endParaRPr kumimoji="1" lang="zh-CN" altLang="en-US" sz="2400" b="1" dirty="0">
                <a:solidFill>
                  <a:srgbClr val="FF6357"/>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1631" y="3048"/>
              <a:ext cx="6289" cy="7024"/>
              <a:chOff x="1631" y="3048"/>
              <a:chExt cx="6289" cy="7024"/>
            </a:xfrm>
          </p:grpSpPr>
          <p:pic>
            <p:nvPicPr>
              <p:cNvPr id="26" name="图片 25"/>
              <p:cNvPicPr>
                <a:picLocks noChangeAspect="1"/>
              </p:cNvPicPr>
              <p:nvPr/>
            </p:nvPicPr>
            <p:blipFill>
              <a:blip r:embed="rId1" cstate="screen"/>
              <a:stretch>
                <a:fillRect/>
              </a:stretch>
            </p:blipFill>
            <p:spPr>
              <a:xfrm>
                <a:off x="2029" y="5595"/>
                <a:ext cx="5493" cy="4477"/>
              </a:xfrm>
              <a:prstGeom prst="rect">
                <a:avLst/>
              </a:prstGeom>
              <a:ln w="38100">
                <a:solidFill>
                  <a:srgbClr val="FF6357"/>
                </a:solidFill>
              </a:ln>
            </p:spPr>
          </p:pic>
          <p:grpSp>
            <p:nvGrpSpPr>
              <p:cNvPr id="4" name="组合 3"/>
              <p:cNvGrpSpPr/>
              <p:nvPr/>
            </p:nvGrpSpPr>
            <p:grpSpPr>
              <a:xfrm>
                <a:off x="1771" y="4221"/>
                <a:ext cx="3626" cy="1113"/>
                <a:chOff x="1409" y="4460"/>
                <a:chExt cx="3626" cy="1113"/>
              </a:xfrm>
            </p:grpSpPr>
            <p:sp>
              <p:nvSpPr>
                <p:cNvPr id="14" name="矩形 10"/>
                <p:cNvSpPr/>
                <p:nvPr/>
              </p:nvSpPr>
              <p:spPr>
                <a:xfrm>
                  <a:off x="2403" y="4460"/>
                  <a:ext cx="2632" cy="1113"/>
                </a:xfrm>
                <a:prstGeom prst="rect">
                  <a:avLst/>
                </a:prstGeom>
              </p:spPr>
              <p:txBody>
                <a:bodyPr wrap="square">
                  <a:spAutoFit/>
                </a:bodyPr>
                <a:lstStyle/>
                <a:p>
                  <a:pPr algn="l" fontAlgn="base"/>
                  <a:r>
                    <a:rPr lang="en-US" altLang="zh-CN" sz="2600" b="1" dirty="0">
                      <a:solidFill>
                        <a:srgbClr val="FFC000"/>
                      </a:solidFill>
                      <a:latin typeface="Microsoft YaHei Bold" panose="020B0502040204020203" charset="-122"/>
                      <a:ea typeface="Microsoft YaHei Bold" panose="020B0502040204020203" charset="-122"/>
                      <a:cs typeface="Microsoft YaHei Bold" panose="020B0502040204020203" charset="-122"/>
                    </a:rPr>
                    <a:t>16</a:t>
                  </a:r>
                  <a:r>
                    <a:rPr lang="zh-CN" altLang="en-US" sz="2600" b="1" dirty="0">
                      <a:solidFill>
                        <a:srgbClr val="FFC000"/>
                      </a:solidFill>
                      <a:latin typeface="Microsoft YaHei Bold" panose="020B0502040204020203" charset="-122"/>
                      <a:ea typeface="Microsoft YaHei Bold" panose="020B0502040204020203" charset="-122"/>
                      <a:cs typeface="Microsoft YaHei Bold" panose="020B0502040204020203" charset="-122"/>
                    </a:rPr>
                    <a:t>万</a:t>
                  </a:r>
                  <a:r>
                    <a:rPr lang="en-US" altLang="zh-CN" sz="2600" b="1" dirty="0">
                      <a:solidFill>
                        <a:srgbClr val="FFC000"/>
                      </a:solidFill>
                      <a:latin typeface="Microsoft YaHei Bold" panose="020B0502040204020203" charset="-122"/>
                      <a:ea typeface="Microsoft YaHei Bold" panose="020B0502040204020203" charset="-122"/>
                      <a:cs typeface="Microsoft YaHei Bold" panose="020B0502040204020203" charset="-122"/>
                    </a:rPr>
                    <a:t>+</a:t>
                  </a:r>
                  <a:endParaRPr lang="en-US" altLang="zh-CN" sz="2600" b="1" dirty="0">
                    <a:solidFill>
                      <a:srgbClr val="FFC000"/>
                    </a:solidFill>
                    <a:latin typeface="Microsoft YaHei Bold" panose="020B0502040204020203" charset="-122"/>
                    <a:ea typeface="Microsoft YaHei Bold" panose="020B0502040204020203" charset="-122"/>
                    <a:cs typeface="Microsoft YaHei Bold" panose="020B0502040204020203" charset="-122"/>
                  </a:endParaRPr>
                </a:p>
                <a:p>
                  <a:pPr algn="l" fontAlgn="base"/>
                  <a:r>
                    <a:rPr lang="zh-CN" altLang="en-US" sz="1400" dirty="0">
                      <a:solidFill>
                        <a:schemeClr val="bg1">
                          <a:lumMod val="50000"/>
                        </a:schemeClr>
                      </a:solidFill>
                      <a:latin typeface="Microsoft YaHei Bold" panose="020B0502040204020203" charset="-122"/>
                      <a:ea typeface="Microsoft YaHei Bold" panose="020B0502040204020203" charset="-122"/>
                      <a:cs typeface="Microsoft YaHei Bold" panose="020B0502040204020203" charset="-122"/>
                    </a:rPr>
                    <a:t>注册商家客户数</a:t>
                  </a:r>
                  <a:endParaRPr lang="zh-CN" altLang="en-US" sz="1400" dirty="0">
                    <a:solidFill>
                      <a:schemeClr val="bg1">
                        <a:lumMod val="50000"/>
                      </a:schemeClr>
                    </a:solidFill>
                    <a:latin typeface="Microsoft YaHei Bold" panose="020B0502040204020203" charset="-122"/>
                    <a:ea typeface="Microsoft YaHei Bold" panose="020B0502040204020203" charset="-122"/>
                    <a:cs typeface="Microsoft YaHei Bold" panose="020B0502040204020203" charset="-122"/>
                  </a:endParaRPr>
                </a:p>
              </p:txBody>
            </p:sp>
            <p:grpSp>
              <p:nvGrpSpPr>
                <p:cNvPr id="16" name="Group 4"/>
                <p:cNvGrpSpPr/>
                <p:nvPr/>
              </p:nvGrpSpPr>
              <p:grpSpPr>
                <a:xfrm>
                  <a:off x="1409" y="4577"/>
                  <a:ext cx="969" cy="969"/>
                  <a:chOff x="11478274" y="3420017"/>
                  <a:chExt cx="615360" cy="615360"/>
                </a:xfrm>
              </p:grpSpPr>
              <p:sp>
                <p:nvSpPr>
                  <p:cNvPr id="18" name="椭圆 202"/>
                  <p:cNvSpPr/>
                  <p:nvPr/>
                </p:nvSpPr>
                <p:spPr>
                  <a:xfrm>
                    <a:off x="11478274" y="3420017"/>
                    <a:ext cx="615360" cy="615360"/>
                  </a:xfrm>
                  <a:prstGeom prst="ellipse">
                    <a:avLst/>
                  </a:prstGeom>
                  <a:solidFill>
                    <a:srgbClr val="FF6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000" strike="noStrike" noProof="1">
                      <a:latin typeface="微软雅黑" panose="020B0503020204020204" pitchFamily="34" charset="-122"/>
                      <a:ea typeface="微软雅黑" panose="020B0503020204020204" pitchFamily="34" charset="-122"/>
                    </a:endParaRPr>
                  </a:p>
                </p:txBody>
              </p:sp>
              <p:pic>
                <p:nvPicPr>
                  <p:cNvPr id="19" name="图片 42" descr="广告"/>
                  <p:cNvPicPr>
                    <a:picLocks noChangeAspect="1"/>
                  </p:cNvPicPr>
                  <p:nvPr/>
                </p:nvPicPr>
                <p:blipFill>
                  <a:blip r:embed="rId2" cstate="screen"/>
                  <a:stretch>
                    <a:fillRect/>
                  </a:stretch>
                </p:blipFill>
                <p:spPr>
                  <a:xfrm>
                    <a:off x="11547209" y="3482889"/>
                    <a:ext cx="476635" cy="477249"/>
                  </a:xfrm>
                  <a:prstGeom prst="rect">
                    <a:avLst/>
                  </a:prstGeom>
                  <a:noFill/>
                  <a:ln w="9525">
                    <a:noFill/>
                  </a:ln>
                </p:spPr>
              </p:pic>
            </p:grpSp>
          </p:grpSp>
          <p:sp>
            <p:nvSpPr>
              <p:cNvPr id="24" name="文本框 23"/>
              <p:cNvSpPr txBox="1"/>
              <p:nvPr/>
            </p:nvSpPr>
            <p:spPr>
              <a:xfrm>
                <a:off x="1631" y="3048"/>
                <a:ext cx="6289" cy="925"/>
              </a:xfrm>
              <a:prstGeom prst="rect">
                <a:avLst/>
              </a:prstGeom>
              <a:noFill/>
            </p:spPr>
            <p:txBody>
              <a:bodyPr wrap="square" rtlCol="0">
                <a:spAutoFit/>
              </a:bodyPr>
              <a:lstStyle/>
              <a:p>
                <a:pPr>
                  <a:lnSpc>
                    <a:spcPct val="120000"/>
                  </a:lnSpc>
                </a:pPr>
                <a:r>
                  <a:rPr kumimoji="1"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涵盖美妆、互联网、快消、汽车、</a:t>
                </a:r>
                <a:r>
                  <a:rPr kumimoji="1"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3C</a:t>
                </a:r>
                <a:r>
                  <a:rPr kumimoji="1"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、家电、金融、体育等领域国内外著名品牌。</a:t>
                </a:r>
                <a:endParaRPr kumimoji="1"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sp>
        <p:nvSpPr>
          <p:cNvPr id="11" name="矩形 10"/>
          <p:cNvSpPr/>
          <p:nvPr/>
        </p:nvSpPr>
        <p:spPr>
          <a:xfrm>
            <a:off x="6416040" y="1499235"/>
            <a:ext cx="106680" cy="363220"/>
          </a:xfrm>
          <a:prstGeom prst="rect">
            <a:avLst/>
          </a:prstGeom>
          <a:solidFill>
            <a:srgbClr val="FF6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p:cNvSpPr txBox="1"/>
          <p:nvPr/>
        </p:nvSpPr>
        <p:spPr>
          <a:xfrm>
            <a:off x="6604000" y="1286510"/>
            <a:ext cx="4103370" cy="581025"/>
          </a:xfrm>
          <a:prstGeom prst="rect">
            <a:avLst/>
          </a:prstGeom>
          <a:noFill/>
        </p:spPr>
        <p:txBody>
          <a:bodyPr wrap="square" rtlCol="0">
            <a:spAutoFit/>
          </a:bodyPr>
          <a:lstStyle/>
          <a:p>
            <a:pPr>
              <a:lnSpc>
                <a:spcPct val="150000"/>
              </a:lnSpc>
            </a:pPr>
            <a:r>
              <a:rPr kumimoji="1" lang="zh-CN" altLang="en-US" sz="2400" b="1" dirty="0">
                <a:solidFill>
                  <a:srgbClr val="FF6357"/>
                </a:solidFill>
                <a:latin typeface="微软雅黑" panose="020B0503020204020204" pitchFamily="34" charset="-122"/>
                <a:ea typeface="微软雅黑" panose="020B0503020204020204" pitchFamily="34" charset="-122"/>
              </a:rPr>
              <a:t>红人</a:t>
            </a:r>
            <a:r>
              <a:rPr kumimoji="1" lang="en-US" altLang="zh-CN" sz="2400" b="1" dirty="0">
                <a:solidFill>
                  <a:srgbClr val="FF6357"/>
                </a:solidFill>
                <a:latin typeface="微软雅黑" panose="020B0503020204020204" pitchFamily="34" charset="-122"/>
                <a:ea typeface="微软雅黑" panose="020B0503020204020204" pitchFamily="34" charset="-122"/>
              </a:rPr>
              <a:t>/</a:t>
            </a:r>
            <a:r>
              <a:rPr kumimoji="1" lang="en-US" altLang="zh-CN" sz="2400" b="1" dirty="0" err="1">
                <a:solidFill>
                  <a:srgbClr val="FF6357"/>
                </a:solidFill>
                <a:latin typeface="微软雅黑" panose="020B0503020204020204" pitchFamily="34" charset="-122"/>
                <a:ea typeface="微软雅黑" panose="020B0503020204020204" pitchFamily="34" charset="-122"/>
              </a:rPr>
              <a:t>MCN</a:t>
            </a:r>
            <a:endParaRPr kumimoji="1" lang="en-US" altLang="zh-CN" sz="2400" b="1" dirty="0" err="1">
              <a:solidFill>
                <a:srgbClr val="FF6357"/>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6719570" y="2680335"/>
            <a:ext cx="2036445" cy="706120"/>
            <a:chOff x="12570" y="4066"/>
            <a:chExt cx="3207" cy="1112"/>
          </a:xfrm>
        </p:grpSpPr>
        <p:sp>
          <p:nvSpPr>
            <p:cNvPr id="20" name="矩形 11"/>
            <p:cNvSpPr/>
            <p:nvPr/>
          </p:nvSpPr>
          <p:spPr>
            <a:xfrm>
              <a:off x="13529" y="4066"/>
              <a:ext cx="2248" cy="1113"/>
            </a:xfrm>
            <a:prstGeom prst="rect">
              <a:avLst/>
            </a:prstGeom>
          </p:spPr>
          <p:txBody>
            <a:bodyPr wrap="none">
              <a:spAutoFit/>
            </a:bodyPr>
            <a:lstStyle/>
            <a:p>
              <a:pPr algn="l" fontAlgn="base"/>
              <a:r>
                <a:rPr lang="en-US" altLang="zh-CN" sz="2600" b="1" dirty="0">
                  <a:solidFill>
                    <a:srgbClr val="FFC000"/>
                  </a:solidFill>
                  <a:latin typeface="Microsoft YaHei Bold" panose="020B0502040204020203" charset="-122"/>
                  <a:ea typeface="Microsoft YaHei Bold" panose="020B0502040204020203" charset="-122"/>
                  <a:cs typeface="Microsoft YaHei Bold" panose="020B0502040204020203" charset="-122"/>
                </a:rPr>
                <a:t>150</a:t>
              </a:r>
              <a:r>
                <a:rPr lang="zh-CN" altLang="en-US" sz="2600" b="1" dirty="0">
                  <a:solidFill>
                    <a:srgbClr val="FFC000"/>
                  </a:solidFill>
                  <a:latin typeface="Microsoft YaHei Bold" panose="020B0502040204020203" charset="-122"/>
                  <a:ea typeface="Microsoft YaHei Bold" panose="020B0502040204020203" charset="-122"/>
                  <a:cs typeface="Microsoft YaHei Bold" panose="020B0502040204020203" charset="-122"/>
                </a:rPr>
                <a:t>万</a:t>
              </a:r>
              <a:r>
                <a:rPr lang="en-US" altLang="zh-CN" sz="2600" b="1" dirty="0">
                  <a:solidFill>
                    <a:srgbClr val="FFC000"/>
                  </a:solidFill>
                  <a:latin typeface="Microsoft YaHei Bold" panose="020B0502040204020203" charset="-122"/>
                  <a:ea typeface="Microsoft YaHei Bold" panose="020B0502040204020203" charset="-122"/>
                  <a:cs typeface="Microsoft YaHei Bold" panose="020B0502040204020203" charset="-122"/>
                </a:rPr>
                <a:t>+</a:t>
              </a:r>
              <a:endParaRPr lang="en-US" altLang="zh-CN" sz="2600" b="1" dirty="0">
                <a:solidFill>
                  <a:srgbClr val="FFC000"/>
                </a:solidFill>
                <a:latin typeface="Microsoft YaHei Bold" panose="020B0502040204020203" charset="-122"/>
                <a:ea typeface="Microsoft YaHei Bold" panose="020B0502040204020203" charset="-122"/>
                <a:cs typeface="Microsoft YaHei Bold" panose="020B0502040204020203" charset="-122"/>
              </a:endParaRPr>
            </a:p>
            <a:p>
              <a:pPr algn="l" fontAlgn="base"/>
              <a:r>
                <a:rPr lang="zh-CN" altLang="en-US" sz="1400" dirty="0">
                  <a:solidFill>
                    <a:schemeClr val="bg1">
                      <a:lumMod val="50000"/>
                    </a:schemeClr>
                  </a:solidFill>
                  <a:latin typeface="Microsoft YaHei Bold" panose="020B0502040204020203" charset="-122"/>
                  <a:ea typeface="Microsoft YaHei Bold" panose="020B0502040204020203" charset="-122"/>
                  <a:cs typeface="Microsoft YaHei Bold" panose="020B0502040204020203" charset="-122"/>
                </a:rPr>
                <a:t>注册红人账户数</a:t>
              </a:r>
              <a:endParaRPr lang="zh-CN" altLang="en-US" sz="1400" dirty="0">
                <a:solidFill>
                  <a:schemeClr val="bg1">
                    <a:lumMod val="50000"/>
                  </a:schemeClr>
                </a:solidFill>
                <a:latin typeface="Microsoft YaHei Bold" panose="020B0502040204020203" charset="-122"/>
                <a:ea typeface="Microsoft YaHei Bold" panose="020B0502040204020203" charset="-122"/>
                <a:cs typeface="Microsoft YaHei Bold" panose="020B0502040204020203" charset="-122"/>
              </a:endParaRPr>
            </a:p>
          </p:txBody>
        </p:sp>
        <p:grpSp>
          <p:nvGrpSpPr>
            <p:cNvPr id="21" name="Group 3"/>
            <p:cNvGrpSpPr/>
            <p:nvPr/>
          </p:nvGrpSpPr>
          <p:grpSpPr>
            <a:xfrm>
              <a:off x="12570" y="4125"/>
              <a:ext cx="969" cy="969"/>
              <a:chOff x="10698263" y="3403813"/>
              <a:chExt cx="615053" cy="615053"/>
            </a:xfrm>
          </p:grpSpPr>
          <p:sp>
            <p:nvSpPr>
              <p:cNvPr id="22" name="椭圆 201"/>
              <p:cNvSpPr/>
              <p:nvPr/>
            </p:nvSpPr>
            <p:spPr>
              <a:xfrm>
                <a:off x="10698263" y="3403813"/>
                <a:ext cx="615053" cy="615053"/>
              </a:xfrm>
              <a:prstGeom prst="ellipse">
                <a:avLst/>
              </a:prstGeom>
              <a:solidFill>
                <a:srgbClr val="FF6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000" strike="noStrike" noProof="1">
                  <a:latin typeface="微软雅黑" panose="020B0503020204020204" pitchFamily="34" charset="-122"/>
                  <a:ea typeface="微软雅黑" panose="020B0503020204020204" pitchFamily="34" charset="-122"/>
                </a:endParaRPr>
              </a:p>
            </p:txBody>
          </p:sp>
          <p:pic>
            <p:nvPicPr>
              <p:cNvPr id="23" name="图片 4" descr="客户"/>
              <p:cNvPicPr>
                <a:picLocks noChangeAspect="1"/>
              </p:cNvPicPr>
              <p:nvPr/>
            </p:nvPicPr>
            <p:blipFill>
              <a:blip r:embed="rId3" cstate="screen"/>
              <a:stretch>
                <a:fillRect/>
              </a:stretch>
            </p:blipFill>
            <p:spPr>
              <a:xfrm>
                <a:off x="10722914" y="3436346"/>
                <a:ext cx="565333" cy="566561"/>
              </a:xfrm>
              <a:prstGeom prst="rect">
                <a:avLst/>
              </a:prstGeom>
              <a:noFill/>
              <a:ln w="9525">
                <a:noFill/>
              </a:ln>
            </p:spPr>
          </p:pic>
        </p:grpSp>
      </p:grpSp>
      <p:sp>
        <p:nvSpPr>
          <p:cNvPr id="25" name="文本框 24"/>
          <p:cNvSpPr txBox="1"/>
          <p:nvPr/>
        </p:nvSpPr>
        <p:spPr>
          <a:xfrm>
            <a:off x="6613525" y="1935480"/>
            <a:ext cx="4514215" cy="587375"/>
          </a:xfrm>
          <a:prstGeom prst="rect">
            <a:avLst/>
          </a:prstGeom>
          <a:noFill/>
        </p:spPr>
        <p:txBody>
          <a:bodyPr wrap="square" rtlCol="0">
            <a:spAutoFit/>
          </a:bodyPr>
          <a:lstStyle/>
          <a:p>
            <a:pPr>
              <a:lnSpc>
                <a:spcPct val="120000"/>
              </a:lnSpc>
            </a:pPr>
            <a:r>
              <a:rPr kumimoji="1"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吸引微博、微信、抖音等主流平台最炙手可热的红人，以及各领域头部、中腰部、尾部自媒体用户。</a:t>
            </a:r>
            <a:endParaRPr kumimoji="1"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4" cstate="screen"/>
          <a:stretch>
            <a:fillRect/>
          </a:stretch>
        </p:blipFill>
        <p:spPr>
          <a:xfrm>
            <a:off x="6845935" y="3552825"/>
            <a:ext cx="4049395" cy="2842895"/>
          </a:xfrm>
          <a:prstGeom prst="rect">
            <a:avLst/>
          </a:prstGeom>
          <a:ln w="38100">
            <a:solidFill>
              <a:srgbClr val="FF544D"/>
            </a:solidFill>
          </a:ln>
        </p:spPr>
      </p:pic>
      <p:pic>
        <p:nvPicPr>
          <p:cNvPr id="244" name="图片 243" descr="IMS新logo(加股票代码）-01"/>
          <p:cNvPicPr>
            <a:picLocks noChangeAspect="1"/>
          </p:cNvPicPr>
          <p:nvPr/>
        </p:nvPicPr>
        <p:blipFill>
          <a:blip r:embed="rId5" cstate="screen"/>
          <a:stretch>
            <a:fillRect/>
          </a:stretch>
        </p:blipFill>
        <p:spPr>
          <a:xfrm>
            <a:off x="10347960" y="392430"/>
            <a:ext cx="1482725" cy="705485"/>
          </a:xfrm>
          <a:prstGeom prst="rect">
            <a:avLst/>
          </a:prstGeom>
        </p:spPr>
      </p:pic>
      <p:grpSp>
        <p:nvGrpSpPr>
          <p:cNvPr id="8" name="组合 7"/>
          <p:cNvGrpSpPr/>
          <p:nvPr/>
        </p:nvGrpSpPr>
        <p:grpSpPr>
          <a:xfrm>
            <a:off x="472440" y="602615"/>
            <a:ext cx="10873740" cy="521970"/>
            <a:chOff x="634" y="312"/>
            <a:chExt cx="17124" cy="822"/>
          </a:xfrm>
        </p:grpSpPr>
        <p:sp>
          <p:nvSpPr>
            <p:cNvPr id="2" name="标题 1"/>
            <p:cNvSpPr txBox="1"/>
            <p:nvPr/>
          </p:nvSpPr>
          <p:spPr>
            <a:xfrm>
              <a:off x="1491" y="312"/>
              <a:ext cx="16267" cy="822"/>
            </a:xfrm>
            <a:prstGeom prst="rect">
              <a:avLst/>
            </a:prstGeom>
            <a:no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sz="2800" dirty="0">
                  <a:solidFill>
                    <a:srgbClr val="FF5300"/>
                  </a:solidFill>
                  <a:sym typeface="+mn-ea"/>
                </a:rPr>
                <a:t>满足商家客户多样需求，赋能红人私域流量变现</a:t>
              </a:r>
              <a:endParaRPr sz="2800" dirty="0">
                <a:solidFill>
                  <a:srgbClr val="FF5300"/>
                </a:solidFill>
                <a:sym typeface="+mn-ea"/>
              </a:endParaRPr>
            </a:p>
          </p:txBody>
        </p:sp>
        <p:sp>
          <p:nvSpPr>
            <p:cNvPr id="9" name="矩形: 圆角 17"/>
            <p:cNvSpPr/>
            <p:nvPr/>
          </p:nvSpPr>
          <p:spPr>
            <a:xfrm rot="2700000">
              <a:off x="634" y="452"/>
              <a:ext cx="541" cy="541"/>
            </a:xfrm>
            <a:prstGeom prst="roundRect">
              <a:avLst>
                <a:gd name="adj" fmla="val 2816"/>
              </a:avLst>
            </a:prstGeom>
            <a:gradFill>
              <a:gsLst>
                <a:gs pos="0">
                  <a:srgbClr val="FF8700"/>
                </a:gs>
                <a:gs pos="59000">
                  <a:srgbClr val="FF544D"/>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grpSp>
        <p:nvGrpSpPr>
          <p:cNvPr id="15" name="组合 14"/>
          <p:cNvGrpSpPr/>
          <p:nvPr/>
        </p:nvGrpSpPr>
        <p:grpSpPr>
          <a:xfrm>
            <a:off x="8966835" y="2680335"/>
            <a:ext cx="2141220" cy="706755"/>
            <a:chOff x="12570" y="4066"/>
            <a:chExt cx="3372" cy="1113"/>
          </a:xfrm>
        </p:grpSpPr>
        <p:sp>
          <p:nvSpPr>
            <p:cNvPr id="32" name="矩形 11"/>
            <p:cNvSpPr/>
            <p:nvPr/>
          </p:nvSpPr>
          <p:spPr>
            <a:xfrm>
              <a:off x="13565" y="4066"/>
              <a:ext cx="2377" cy="1113"/>
            </a:xfrm>
            <a:prstGeom prst="rect">
              <a:avLst/>
            </a:prstGeom>
          </p:spPr>
          <p:txBody>
            <a:bodyPr wrap="none">
              <a:spAutoFit/>
            </a:bodyPr>
            <a:lstStyle/>
            <a:p>
              <a:pPr algn="l" fontAlgn="base"/>
              <a:r>
                <a:rPr lang="en-US" altLang="zh-CN" sz="2600" b="1" dirty="0">
                  <a:solidFill>
                    <a:srgbClr val="FFC000"/>
                  </a:solidFill>
                  <a:latin typeface="Microsoft YaHei Bold" panose="020B0502040204020203" charset="-122"/>
                  <a:ea typeface="Microsoft YaHei Bold" panose="020B0502040204020203" charset="-122"/>
                  <a:cs typeface="Microsoft YaHei Bold" panose="020B0502040204020203" charset="-122"/>
                  <a:sym typeface="+mn-ea"/>
                </a:rPr>
                <a:t>7491</a:t>
              </a:r>
              <a:r>
                <a:rPr lang="zh-CN" altLang="en-US" sz="2600" b="1" dirty="0">
                  <a:solidFill>
                    <a:srgbClr val="FFC000"/>
                  </a:solidFill>
                  <a:latin typeface="Microsoft YaHei Bold" panose="020B0502040204020203" charset="-122"/>
                  <a:ea typeface="Microsoft YaHei Bold" panose="020B0502040204020203" charset="-122"/>
                  <a:cs typeface="Microsoft YaHei Bold" panose="020B0502040204020203" charset="-122"/>
                  <a:sym typeface="+mn-ea"/>
                </a:rPr>
                <a:t>家</a:t>
              </a:r>
              <a:endParaRPr lang="en-US" altLang="zh-CN" sz="2600" b="1" dirty="0">
                <a:solidFill>
                  <a:srgbClr val="FFC000"/>
                </a:solidFill>
                <a:latin typeface="Microsoft YaHei Bold" panose="020B0502040204020203" charset="-122"/>
                <a:ea typeface="Microsoft YaHei Bold" panose="020B0502040204020203" charset="-122"/>
                <a:cs typeface="Microsoft YaHei Bold" panose="020B0502040204020203" charset="-122"/>
              </a:endParaRPr>
            </a:p>
            <a:p>
              <a:pPr algn="l" fontAlgn="base"/>
              <a:r>
                <a:rPr lang="zh-CN" altLang="en-US" sz="1400" dirty="0">
                  <a:solidFill>
                    <a:schemeClr val="bg1">
                      <a:lumMod val="50000"/>
                    </a:schemeClr>
                  </a:solidFill>
                  <a:latin typeface="Microsoft YaHei Bold" panose="020B0502040204020203" charset="-122"/>
                  <a:ea typeface="Microsoft YaHei Bold" panose="020B0502040204020203" charset="-122"/>
                  <a:cs typeface="Microsoft YaHei Bold" panose="020B0502040204020203" charset="-122"/>
                  <a:sym typeface="+mn-ea"/>
                </a:rPr>
                <a:t>注册</a:t>
              </a:r>
              <a:r>
                <a:rPr lang="en-US" altLang="zh-CN" sz="1400" dirty="0" err="1">
                  <a:solidFill>
                    <a:schemeClr val="bg1">
                      <a:lumMod val="50000"/>
                    </a:schemeClr>
                  </a:solidFill>
                  <a:latin typeface="Microsoft YaHei Bold" panose="020B0502040204020203" charset="-122"/>
                  <a:ea typeface="Microsoft YaHei Bold" panose="020B0502040204020203" charset="-122"/>
                  <a:cs typeface="Microsoft YaHei Bold" panose="020B0502040204020203" charset="-122"/>
                  <a:sym typeface="+mn-ea"/>
                </a:rPr>
                <a:t>MCN</a:t>
              </a:r>
              <a:r>
                <a:rPr lang="zh-CN" altLang="en-US" sz="1400" dirty="0">
                  <a:solidFill>
                    <a:schemeClr val="bg1">
                      <a:lumMod val="50000"/>
                    </a:schemeClr>
                  </a:solidFill>
                  <a:latin typeface="Microsoft YaHei Bold" panose="020B0502040204020203" charset="-122"/>
                  <a:ea typeface="Microsoft YaHei Bold" panose="020B0502040204020203" charset="-122"/>
                  <a:cs typeface="Microsoft YaHei Bold" panose="020B0502040204020203" charset="-122"/>
                  <a:sym typeface="+mn-ea"/>
                </a:rPr>
                <a:t>机构数</a:t>
              </a:r>
              <a:endParaRPr lang="zh-CN" altLang="en-US" sz="1400" dirty="0">
                <a:solidFill>
                  <a:schemeClr val="bg1">
                    <a:lumMod val="50000"/>
                  </a:schemeClr>
                </a:solidFill>
                <a:latin typeface="Microsoft YaHei Bold" panose="020B0502040204020203" charset="-122"/>
                <a:ea typeface="Microsoft YaHei Bold" panose="020B0502040204020203" charset="-122"/>
                <a:cs typeface="Microsoft YaHei Bold" panose="020B0502040204020203" charset="-122"/>
              </a:endParaRPr>
            </a:p>
          </p:txBody>
        </p:sp>
        <p:sp>
          <p:nvSpPr>
            <p:cNvPr id="34" name="椭圆 201"/>
            <p:cNvSpPr/>
            <p:nvPr/>
          </p:nvSpPr>
          <p:spPr>
            <a:xfrm>
              <a:off x="12570" y="4125"/>
              <a:ext cx="969" cy="969"/>
            </a:xfrm>
            <a:prstGeom prst="ellipse">
              <a:avLst/>
            </a:prstGeom>
            <a:solidFill>
              <a:srgbClr val="FF6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000" strike="noStrike" noProof="1">
                <a:latin typeface="微软雅黑" panose="020B0503020204020204" pitchFamily="34" charset="-122"/>
                <a:ea typeface="微软雅黑" panose="020B0503020204020204" pitchFamily="34" charset="-122"/>
              </a:endParaRPr>
            </a:p>
          </p:txBody>
        </p:sp>
      </p:grpSp>
      <p:pic>
        <p:nvPicPr>
          <p:cNvPr id="36" name="图片 35" descr="jigou"/>
          <p:cNvPicPr>
            <a:picLocks noChangeAspect="1"/>
          </p:cNvPicPr>
          <p:nvPr/>
        </p:nvPicPr>
        <p:blipFill>
          <a:blip r:embed="rId6" cstate="screen"/>
          <a:stretch>
            <a:fillRect/>
          </a:stretch>
        </p:blipFill>
        <p:spPr>
          <a:xfrm>
            <a:off x="9062085" y="2837180"/>
            <a:ext cx="424180" cy="375920"/>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形状 11"/>
          <p:cNvSpPr/>
          <p:nvPr/>
        </p:nvSpPr>
        <p:spPr>
          <a:xfrm flipV="1">
            <a:off x="5868670" y="564515"/>
            <a:ext cx="5749290" cy="5728970"/>
          </a:xfrm>
          <a:custGeom>
            <a:avLst/>
            <a:gdLst>
              <a:gd name="connsiteX0" fmla="*/ 1195018 w 5749754"/>
              <a:gd name="connsiteY0" fmla="*/ 0 h 5728996"/>
              <a:gd name="connsiteX1" fmla="*/ 5448065 w 5749754"/>
              <a:gd name="connsiteY1" fmla="*/ 0 h 5728996"/>
              <a:gd name="connsiteX2" fmla="*/ 5749754 w 5749754"/>
              <a:gd name="connsiteY2" fmla="*/ 301689 h 5728996"/>
              <a:gd name="connsiteX3" fmla="*/ 5749754 w 5749754"/>
              <a:gd name="connsiteY3" fmla="*/ 5427307 h 5728996"/>
              <a:gd name="connsiteX4" fmla="*/ 5448065 w 5749754"/>
              <a:gd name="connsiteY4" fmla="*/ 5728996 h 5728996"/>
              <a:gd name="connsiteX5" fmla="*/ 2643130 w 5749754"/>
              <a:gd name="connsiteY5" fmla="*/ 5728996 h 5728996"/>
              <a:gd name="connsiteX6" fmla="*/ 2645569 w 5749754"/>
              <a:gd name="connsiteY6" fmla="*/ 5724522 h 5728996"/>
              <a:gd name="connsiteX7" fmla="*/ 2645569 w 5749754"/>
              <a:gd name="connsiteY7" fmla="*/ 4490929 h 5728996"/>
              <a:gd name="connsiteX8" fmla="*/ 1845469 w 5749754"/>
              <a:gd name="connsiteY8" fmla="*/ 3606466 h 5728996"/>
              <a:gd name="connsiteX9" fmla="*/ 1178719 w 5749754"/>
              <a:gd name="connsiteY9" fmla="*/ 2954756 h 5728996"/>
              <a:gd name="connsiteX10" fmla="*/ 492919 w 5749754"/>
              <a:gd name="connsiteY10" fmla="*/ 2233221 h 5728996"/>
              <a:gd name="connsiteX11" fmla="*/ 54769 w 5749754"/>
              <a:gd name="connsiteY11" fmla="*/ 1558235 h 5728996"/>
              <a:gd name="connsiteX12" fmla="*/ 54769 w 5749754"/>
              <a:gd name="connsiteY12" fmla="*/ 906526 h 5728996"/>
              <a:gd name="connsiteX13" fmla="*/ 492919 w 5749754"/>
              <a:gd name="connsiteY13" fmla="*/ 394468 h 5728996"/>
              <a:gd name="connsiteX14" fmla="*/ 1016645 w 5749754"/>
              <a:gd name="connsiteY14" fmla="*/ 78615 h 57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9754" h="5728996">
                <a:moveTo>
                  <a:pt x="1195018" y="0"/>
                </a:moveTo>
                <a:lnTo>
                  <a:pt x="5448065" y="0"/>
                </a:lnTo>
                <a:cubicBezTo>
                  <a:pt x="5614683" y="0"/>
                  <a:pt x="5749754" y="135071"/>
                  <a:pt x="5749754" y="301689"/>
                </a:cubicBezTo>
                <a:lnTo>
                  <a:pt x="5749754" y="5427307"/>
                </a:lnTo>
                <a:cubicBezTo>
                  <a:pt x="5749754" y="5593925"/>
                  <a:pt x="5614683" y="5728996"/>
                  <a:pt x="5448065" y="5728996"/>
                </a:cubicBezTo>
                <a:lnTo>
                  <a:pt x="2643130" y="5728996"/>
                </a:lnTo>
                <a:lnTo>
                  <a:pt x="2645569" y="5724522"/>
                </a:lnTo>
                <a:cubicBezTo>
                  <a:pt x="2788444" y="5387029"/>
                  <a:pt x="2778919" y="4843938"/>
                  <a:pt x="2645569" y="4490929"/>
                </a:cubicBezTo>
                <a:cubicBezTo>
                  <a:pt x="2512219" y="4137919"/>
                  <a:pt x="2089944" y="3862494"/>
                  <a:pt x="1845469" y="3606466"/>
                </a:cubicBezTo>
                <a:cubicBezTo>
                  <a:pt x="1600994" y="3350437"/>
                  <a:pt x="1404144" y="3183630"/>
                  <a:pt x="1178719" y="2954756"/>
                </a:cubicBezTo>
                <a:cubicBezTo>
                  <a:pt x="953294" y="2725882"/>
                  <a:pt x="680244" y="2465974"/>
                  <a:pt x="492919" y="2233221"/>
                </a:cubicBezTo>
                <a:cubicBezTo>
                  <a:pt x="305594" y="2000467"/>
                  <a:pt x="127794" y="1779351"/>
                  <a:pt x="54769" y="1558235"/>
                </a:cubicBezTo>
                <a:cubicBezTo>
                  <a:pt x="-18256" y="1337120"/>
                  <a:pt x="-18256" y="1100487"/>
                  <a:pt x="54769" y="906526"/>
                </a:cubicBezTo>
                <a:cubicBezTo>
                  <a:pt x="127794" y="712565"/>
                  <a:pt x="302419" y="545758"/>
                  <a:pt x="492919" y="394468"/>
                </a:cubicBezTo>
                <a:cubicBezTo>
                  <a:pt x="635794" y="281001"/>
                  <a:pt x="830462" y="167534"/>
                  <a:pt x="1016645" y="78615"/>
                </a:cubicBezTo>
                <a:close/>
              </a:path>
            </a:pathLst>
          </a:custGeom>
          <a:gradFill rotWithShape="1">
            <a:gsLst>
              <a:gs pos="0">
                <a:srgbClr val="FF8700"/>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 name="矩形 4"/>
          <p:cNvSpPr/>
          <p:nvPr/>
        </p:nvSpPr>
        <p:spPr>
          <a:xfrm>
            <a:off x="-16510" y="-13970"/>
            <a:ext cx="12211050" cy="6864350"/>
          </a:xfrm>
          <a:prstGeom prst="rect">
            <a:avLst/>
          </a:prstGeom>
          <a:gradFill>
            <a:gsLst>
              <a:gs pos="0">
                <a:srgbClr val="FF8700"/>
              </a:gs>
              <a:gs pos="100000">
                <a:srgbClr val="FF2F07"/>
              </a:gs>
            </a:gsLst>
            <a:lin ang="21594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9"/>
          <p:cNvSpPr/>
          <p:nvPr/>
        </p:nvSpPr>
        <p:spPr>
          <a:xfrm>
            <a:off x="442595" y="434340"/>
            <a:ext cx="11306810" cy="5989320"/>
          </a:xfrm>
          <a:prstGeom prst="roundRect">
            <a:avLst>
              <a:gd name="adj" fmla="val 52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 name="组合 3"/>
          <p:cNvGrpSpPr/>
          <p:nvPr/>
        </p:nvGrpSpPr>
        <p:grpSpPr>
          <a:xfrm>
            <a:off x="838835" y="4423191"/>
            <a:ext cx="3819525" cy="1245235"/>
            <a:chOff x="2090" y="6665"/>
            <a:chExt cx="7918" cy="2581"/>
          </a:xfrm>
        </p:grpSpPr>
        <p:pic>
          <p:nvPicPr>
            <p:cNvPr id="53" name="Picture 16" descr="pasted-image.png"/>
            <p:cNvPicPr>
              <a:picLocks noChangeAspect="1"/>
            </p:cNvPicPr>
            <p:nvPr/>
          </p:nvPicPr>
          <p:blipFill>
            <a:blip r:embed="rId1" cstate="screen"/>
            <a:stretch>
              <a:fillRect/>
            </a:stretch>
          </p:blipFill>
          <p:spPr bwMode="auto">
            <a:xfrm>
              <a:off x="2090" y="6684"/>
              <a:ext cx="1055" cy="1055"/>
            </a:xfrm>
            <a:prstGeom prst="ellipse">
              <a:avLst/>
            </a:prstGeom>
            <a:effectLst>
              <a:outerShdw blurRad="50800" dist="38100" dir="5400000" algn="t" rotWithShape="0">
                <a:prstClr val="black">
                  <a:alpha val="40000"/>
                </a:prstClr>
              </a:outerShdw>
            </a:effectLst>
          </p:spPr>
        </p:pic>
        <p:pic>
          <p:nvPicPr>
            <p:cNvPr id="54" name="Picture 21" descr="pasted-image.jpeg"/>
            <p:cNvPicPr>
              <a:picLocks noChangeAspect="1"/>
            </p:cNvPicPr>
            <p:nvPr/>
          </p:nvPicPr>
          <p:blipFill>
            <a:blip r:embed="rId2" cstate="screen"/>
            <a:stretch>
              <a:fillRect/>
            </a:stretch>
          </p:blipFill>
          <p:spPr bwMode="auto">
            <a:xfrm>
              <a:off x="3833" y="8192"/>
              <a:ext cx="1055" cy="1055"/>
            </a:xfrm>
            <a:prstGeom prst="ellipse">
              <a:avLst/>
            </a:prstGeom>
            <a:effectLst>
              <a:outerShdw blurRad="50800" dist="38100" dir="5400000" algn="t" rotWithShape="0">
                <a:prstClr val="black">
                  <a:alpha val="40000"/>
                </a:prstClr>
              </a:outerShdw>
            </a:effectLst>
          </p:spPr>
        </p:pic>
        <p:pic>
          <p:nvPicPr>
            <p:cNvPr id="55" name="Picture 40" descr="pasted-image.jpg"/>
            <p:cNvPicPr>
              <a:picLocks noChangeAspect="1"/>
            </p:cNvPicPr>
            <p:nvPr/>
          </p:nvPicPr>
          <p:blipFill>
            <a:blip r:embed="rId3" cstate="screen"/>
            <a:stretch>
              <a:fillRect/>
            </a:stretch>
          </p:blipFill>
          <p:spPr bwMode="auto">
            <a:xfrm>
              <a:off x="2098" y="8186"/>
              <a:ext cx="1055" cy="1055"/>
            </a:xfrm>
            <a:prstGeom prst="ellipse">
              <a:avLst/>
            </a:prstGeom>
            <a:effectLst>
              <a:outerShdw blurRad="50800" dist="38100" dir="5400000" algn="t" rotWithShape="0">
                <a:prstClr val="black">
                  <a:alpha val="40000"/>
                </a:prstClr>
              </a:outerShdw>
            </a:effectLst>
          </p:spPr>
        </p:pic>
        <p:pic>
          <p:nvPicPr>
            <p:cNvPr id="56" name="Picture 52" descr="屏幕快照 2018-11-05 下午2.27.42.png"/>
            <p:cNvPicPr>
              <a:picLocks noChangeAspect="1"/>
            </p:cNvPicPr>
            <p:nvPr/>
          </p:nvPicPr>
          <p:blipFill>
            <a:blip r:embed="rId4" cstate="screen"/>
            <a:stretch>
              <a:fillRect/>
            </a:stretch>
          </p:blipFill>
          <p:spPr bwMode="auto">
            <a:xfrm>
              <a:off x="5569" y="8164"/>
              <a:ext cx="1055" cy="1055"/>
            </a:xfrm>
            <a:prstGeom prst="ellipse">
              <a:avLst/>
            </a:prstGeom>
            <a:effectLst>
              <a:outerShdw blurRad="50800" dist="38100" dir="5400000" algn="t" rotWithShape="0">
                <a:prstClr val="black">
                  <a:alpha val="40000"/>
                </a:prstClr>
              </a:outerShdw>
            </a:effectLst>
          </p:spPr>
        </p:pic>
        <p:pic>
          <p:nvPicPr>
            <p:cNvPr id="57" name="图片 56"/>
            <p:cNvPicPr>
              <a:picLocks noChangeAspect="1"/>
            </p:cNvPicPr>
            <p:nvPr/>
          </p:nvPicPr>
          <p:blipFill>
            <a:blip r:embed="rId5" cstate="screen"/>
            <a:stretch>
              <a:fillRect/>
            </a:stretch>
          </p:blipFill>
          <p:spPr>
            <a:xfrm>
              <a:off x="3826" y="6665"/>
              <a:ext cx="1054" cy="1054"/>
            </a:xfrm>
            <a:prstGeom prst="ellipse">
              <a:avLst/>
            </a:prstGeom>
            <a:effectLst>
              <a:outerShdw blurRad="50800" dist="38100" dir="5400000" algn="t" rotWithShape="0">
                <a:prstClr val="black">
                  <a:alpha val="40000"/>
                </a:prstClr>
              </a:outerShdw>
            </a:effectLst>
          </p:spPr>
        </p:pic>
        <p:pic>
          <p:nvPicPr>
            <p:cNvPr id="58" name="图片 57"/>
            <p:cNvPicPr>
              <a:picLocks noChangeAspect="1"/>
            </p:cNvPicPr>
            <p:nvPr/>
          </p:nvPicPr>
          <p:blipFill>
            <a:blip r:embed="rId6" cstate="screen"/>
            <a:stretch>
              <a:fillRect/>
            </a:stretch>
          </p:blipFill>
          <p:spPr>
            <a:xfrm>
              <a:off x="5561" y="6680"/>
              <a:ext cx="1037" cy="1037"/>
            </a:xfrm>
            <a:prstGeom prst="ellipse">
              <a:avLst/>
            </a:prstGeom>
            <a:effectLst>
              <a:outerShdw blurRad="50800" dist="38100" dir="5400000" algn="t" rotWithShape="0">
                <a:prstClr val="black">
                  <a:alpha val="40000"/>
                </a:prstClr>
              </a:outerShdw>
            </a:effectLst>
          </p:spPr>
        </p:pic>
        <p:pic>
          <p:nvPicPr>
            <p:cNvPr id="59" name="Picture 25" descr="pasted-image.jpg"/>
            <p:cNvPicPr>
              <a:picLocks noChangeAspect="1"/>
            </p:cNvPicPr>
            <p:nvPr/>
          </p:nvPicPr>
          <p:blipFill>
            <a:blip r:embed="rId7" cstate="screen"/>
            <a:stretch>
              <a:fillRect/>
            </a:stretch>
          </p:blipFill>
          <p:spPr bwMode="auto">
            <a:xfrm>
              <a:off x="7190" y="8129"/>
              <a:ext cx="1059" cy="1059"/>
            </a:xfrm>
            <a:prstGeom prst="ellipse">
              <a:avLst/>
            </a:prstGeom>
            <a:effectLst>
              <a:outerShdw blurRad="50800" dist="38100" dir="5400000" algn="t" rotWithShape="0">
                <a:prstClr val="black">
                  <a:alpha val="40000"/>
                </a:prstClr>
              </a:outerShdw>
            </a:effectLst>
          </p:spPr>
        </p:pic>
        <p:pic>
          <p:nvPicPr>
            <p:cNvPr id="60" name="图片 59"/>
            <p:cNvPicPr>
              <a:picLocks noChangeAspect="1"/>
            </p:cNvPicPr>
            <p:nvPr/>
          </p:nvPicPr>
          <p:blipFill>
            <a:blip r:embed="rId8" cstate="screen"/>
            <a:stretch>
              <a:fillRect/>
            </a:stretch>
          </p:blipFill>
          <p:spPr>
            <a:xfrm>
              <a:off x="7209" y="6709"/>
              <a:ext cx="1054" cy="1054"/>
            </a:xfrm>
            <a:prstGeom prst="ellipse">
              <a:avLst/>
            </a:prstGeom>
            <a:effectLst>
              <a:outerShdw blurRad="50800" dist="38100" dir="5400000" algn="t" rotWithShape="0">
                <a:prstClr val="black">
                  <a:alpha val="40000"/>
                </a:prstClr>
              </a:outerShdw>
            </a:effectLst>
          </p:spPr>
        </p:pic>
        <p:pic>
          <p:nvPicPr>
            <p:cNvPr id="61" name="图片 60"/>
            <p:cNvPicPr>
              <a:picLocks noChangeAspect="1"/>
            </p:cNvPicPr>
            <p:nvPr/>
          </p:nvPicPr>
          <p:blipFill>
            <a:blip r:embed="rId9" cstate="screen"/>
            <a:stretch>
              <a:fillRect/>
            </a:stretch>
          </p:blipFill>
          <p:spPr>
            <a:xfrm>
              <a:off x="8944" y="6709"/>
              <a:ext cx="1037" cy="1037"/>
            </a:xfrm>
            <a:prstGeom prst="ellipse">
              <a:avLst/>
            </a:prstGeom>
            <a:effectLst>
              <a:outerShdw blurRad="50800" dist="38100" dir="5400000" algn="t" rotWithShape="0">
                <a:prstClr val="black">
                  <a:alpha val="40000"/>
                </a:prstClr>
              </a:outerShdw>
            </a:effectLst>
          </p:spPr>
        </p:pic>
        <p:pic>
          <p:nvPicPr>
            <p:cNvPr id="62" name="Picture 23" descr="image103.jpeg"/>
            <p:cNvPicPr>
              <a:picLocks noChangeAspect="1"/>
            </p:cNvPicPr>
            <p:nvPr/>
          </p:nvPicPr>
          <p:blipFill>
            <a:blip r:embed="rId10" cstate="screen"/>
            <a:stretch>
              <a:fillRect/>
            </a:stretch>
          </p:blipFill>
          <p:spPr bwMode="auto">
            <a:xfrm>
              <a:off x="8886" y="8114"/>
              <a:ext cx="1121" cy="1121"/>
            </a:xfrm>
            <a:prstGeom prst="ellipse">
              <a:avLst/>
            </a:prstGeom>
            <a:effectLst>
              <a:outerShdw blurRad="50800" dist="38100" dir="5400000" algn="t" rotWithShape="0">
                <a:prstClr val="black">
                  <a:alpha val="40000"/>
                </a:prstClr>
              </a:outerShdw>
            </a:effectLst>
          </p:spPr>
        </p:pic>
      </p:grpSp>
      <p:grpSp>
        <p:nvGrpSpPr>
          <p:cNvPr id="10" name="组合 9"/>
          <p:cNvGrpSpPr/>
          <p:nvPr/>
        </p:nvGrpSpPr>
        <p:grpSpPr>
          <a:xfrm>
            <a:off x="753745" y="2780446"/>
            <a:ext cx="6532880" cy="1472565"/>
            <a:chOff x="1282" y="4687"/>
            <a:chExt cx="10288" cy="2319"/>
          </a:xfrm>
        </p:grpSpPr>
        <p:sp>
          <p:nvSpPr>
            <p:cNvPr id="47" name="文本框 46"/>
            <p:cNvSpPr txBox="1"/>
            <p:nvPr/>
          </p:nvSpPr>
          <p:spPr>
            <a:xfrm>
              <a:off x="1282" y="4687"/>
              <a:ext cx="10288" cy="1539"/>
            </a:xfrm>
            <a:prstGeom prst="rect">
              <a:avLst/>
            </a:prstGeom>
            <a:noFill/>
          </p:spPr>
          <p:txBody>
            <a:bodyPr wrap="none" rtlCol="0">
              <a:spAutoFit/>
            </a:bodyPr>
            <a:lstStyle/>
            <a:p>
              <a:pPr algn="l">
                <a:lnSpc>
                  <a:spcPct val="120000"/>
                </a:lnSpc>
              </a:pPr>
              <a:r>
                <a:rPr kumimoji="1" lang="zh-CN" altLang="en-US" sz="2800" b="1" dirty="0">
                  <a:solidFill>
                    <a:srgbClr val="FF7D00"/>
                  </a:solidFill>
                  <a:latin typeface="微软雅黑" panose="020B0503020204020204" pitchFamily="34" charset="-122"/>
                  <a:ea typeface="微软雅黑" panose="020B0503020204020204" pitchFamily="34" charset="-122"/>
                  <a:sym typeface="+mn-ea"/>
                </a:rPr>
                <a:t>大型品牌主的社会化营销</a:t>
              </a:r>
              <a:r>
                <a:rPr kumimoji="1" lang="zh-CN" altLang="en-US" sz="4800" b="1" dirty="0">
                  <a:solidFill>
                    <a:srgbClr val="FF7D00"/>
                  </a:solidFill>
                  <a:latin typeface="微软雅黑" panose="020B0503020204020204" pitchFamily="34" charset="-122"/>
                  <a:ea typeface="微软雅黑" panose="020B0503020204020204" pitchFamily="34" charset="-122"/>
                </a:rPr>
                <a:t>“大脑”</a:t>
              </a:r>
              <a:endParaRPr kumimoji="1" lang="zh-CN" altLang="en-US" sz="4800" b="1" dirty="0">
                <a:solidFill>
                  <a:srgbClr val="FF7D00"/>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1303" y="6339"/>
              <a:ext cx="6184" cy="667"/>
            </a:xfrm>
            <a:prstGeom prst="rect">
              <a:avLst/>
            </a:prstGeom>
            <a:noFill/>
          </p:spPr>
          <p:txBody>
            <a:bodyPr wrap="none" rtlCol="0">
              <a:spAutoFit/>
            </a:bodyPr>
            <a:lstStyle/>
            <a:p>
              <a:pPr algn="l">
                <a:lnSpc>
                  <a:spcPct val="120000"/>
                </a:lnSpc>
              </a:pPr>
              <a:r>
                <a:rPr kumimoji="1" lang="zh-CN" altLang="en-US" dirty="0">
                  <a:solidFill>
                    <a:srgbClr val="FF7D00"/>
                  </a:solidFill>
                  <a:latin typeface="微软雅黑" panose="020B0503020204020204" pitchFamily="34" charset="-122"/>
                  <a:ea typeface="微软雅黑" panose="020B0503020204020204" pitchFamily="34" charset="-122"/>
                  <a:sym typeface="+mn-ea"/>
                </a:rPr>
                <a:t>深度服务</a:t>
              </a:r>
              <a:r>
                <a:rPr kumimoji="1" lang="zh-CN" altLang="en-US" dirty="0">
                  <a:solidFill>
                    <a:srgbClr val="FF7D00"/>
                  </a:solidFill>
                  <a:latin typeface="微软雅黑" panose="020B0503020204020204" pitchFamily="34" charset="-122"/>
                  <a:ea typeface="微软雅黑" panose="020B0503020204020204" pitchFamily="34" charset="-122"/>
                </a:rPr>
                <a:t>  ｜  </a:t>
              </a:r>
              <a:r>
                <a:rPr kumimoji="1" lang="zh-CN" altLang="en-US" dirty="0">
                  <a:solidFill>
                    <a:srgbClr val="FF7D00"/>
                  </a:solidFill>
                  <a:latin typeface="微软雅黑" panose="020B0503020204020204" pitchFamily="34" charset="-122"/>
                  <a:ea typeface="微软雅黑" panose="020B0503020204020204" pitchFamily="34" charset="-122"/>
                  <a:sym typeface="+mn-ea"/>
                </a:rPr>
                <a:t>定制服务</a:t>
              </a:r>
              <a:r>
                <a:rPr kumimoji="1" lang="zh-CN" altLang="en-US" dirty="0">
                  <a:solidFill>
                    <a:srgbClr val="FF7D00"/>
                  </a:solidFill>
                  <a:latin typeface="微软雅黑" panose="020B0503020204020204" pitchFamily="34" charset="-122"/>
                  <a:ea typeface="微软雅黑" panose="020B0503020204020204" pitchFamily="34" charset="-122"/>
                </a:rPr>
                <a:t>  ｜  </a:t>
              </a:r>
              <a:r>
                <a:rPr kumimoji="1" lang="zh-CN" altLang="en-US" dirty="0">
                  <a:solidFill>
                    <a:srgbClr val="FF7D00"/>
                  </a:solidFill>
                  <a:latin typeface="微软雅黑" panose="020B0503020204020204" pitchFamily="34" charset="-122"/>
                  <a:ea typeface="微软雅黑" panose="020B0503020204020204" pitchFamily="34" charset="-122"/>
                  <a:sym typeface="+mn-ea"/>
                </a:rPr>
                <a:t>专项服务</a:t>
              </a:r>
              <a:endParaRPr kumimoji="1" lang="zh-CN" altLang="en-US" dirty="0">
                <a:solidFill>
                  <a:srgbClr val="FF7D00"/>
                </a:solidFill>
                <a:latin typeface="微软雅黑" panose="020B0503020204020204" pitchFamily="34" charset="-122"/>
                <a:ea typeface="微软雅黑" panose="020B0503020204020204" pitchFamily="34" charset="-122"/>
              </a:endParaRPr>
            </a:p>
          </p:txBody>
        </p:sp>
      </p:grpSp>
      <p:sp>
        <p:nvSpPr>
          <p:cNvPr id="167" name="线条"/>
          <p:cNvSpPr/>
          <p:nvPr/>
        </p:nvSpPr>
        <p:spPr>
          <a:xfrm flipV="1">
            <a:off x="879475" y="2688590"/>
            <a:ext cx="1748790" cy="635"/>
          </a:xfrm>
          <a:prstGeom prst="line">
            <a:avLst/>
          </a:prstGeom>
          <a:ln w="117475">
            <a:solidFill>
              <a:srgbClr val="FF7D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7" name="图片 6" descr="IMS新logo(加股票代码）-03"/>
          <p:cNvPicPr>
            <a:picLocks noChangeAspect="1"/>
          </p:cNvPicPr>
          <p:nvPr/>
        </p:nvPicPr>
        <p:blipFill>
          <a:blip r:embed="rId11" cstate="screen"/>
          <a:stretch>
            <a:fillRect/>
          </a:stretch>
        </p:blipFill>
        <p:spPr>
          <a:xfrm>
            <a:off x="10347960" y="400050"/>
            <a:ext cx="1483360" cy="706120"/>
          </a:xfrm>
          <a:prstGeom prst="rect">
            <a:avLst/>
          </a:prstGeom>
        </p:spPr>
      </p:pic>
      <p:sp>
        <p:nvSpPr>
          <p:cNvPr id="9" name="任意多边形: 形状 11"/>
          <p:cNvSpPr/>
          <p:nvPr/>
        </p:nvSpPr>
        <p:spPr>
          <a:xfrm flipV="1">
            <a:off x="6713220" y="434340"/>
            <a:ext cx="5108575" cy="5986145"/>
          </a:xfrm>
          <a:custGeom>
            <a:avLst/>
            <a:gdLst>
              <a:gd name="connsiteX0" fmla="*/ 1195018 w 5749754"/>
              <a:gd name="connsiteY0" fmla="*/ 0 h 5728996"/>
              <a:gd name="connsiteX1" fmla="*/ 5448065 w 5749754"/>
              <a:gd name="connsiteY1" fmla="*/ 0 h 5728996"/>
              <a:gd name="connsiteX2" fmla="*/ 5749754 w 5749754"/>
              <a:gd name="connsiteY2" fmla="*/ 301689 h 5728996"/>
              <a:gd name="connsiteX3" fmla="*/ 5749754 w 5749754"/>
              <a:gd name="connsiteY3" fmla="*/ 5427307 h 5728996"/>
              <a:gd name="connsiteX4" fmla="*/ 5448065 w 5749754"/>
              <a:gd name="connsiteY4" fmla="*/ 5728996 h 5728996"/>
              <a:gd name="connsiteX5" fmla="*/ 2643130 w 5749754"/>
              <a:gd name="connsiteY5" fmla="*/ 5728996 h 5728996"/>
              <a:gd name="connsiteX6" fmla="*/ 2645569 w 5749754"/>
              <a:gd name="connsiteY6" fmla="*/ 5724522 h 5728996"/>
              <a:gd name="connsiteX7" fmla="*/ 2645569 w 5749754"/>
              <a:gd name="connsiteY7" fmla="*/ 4490929 h 5728996"/>
              <a:gd name="connsiteX8" fmla="*/ 1845469 w 5749754"/>
              <a:gd name="connsiteY8" fmla="*/ 3606466 h 5728996"/>
              <a:gd name="connsiteX9" fmla="*/ 1178719 w 5749754"/>
              <a:gd name="connsiteY9" fmla="*/ 2954756 h 5728996"/>
              <a:gd name="connsiteX10" fmla="*/ 492919 w 5749754"/>
              <a:gd name="connsiteY10" fmla="*/ 2233221 h 5728996"/>
              <a:gd name="connsiteX11" fmla="*/ 54769 w 5749754"/>
              <a:gd name="connsiteY11" fmla="*/ 1558235 h 5728996"/>
              <a:gd name="connsiteX12" fmla="*/ 54769 w 5749754"/>
              <a:gd name="connsiteY12" fmla="*/ 906526 h 5728996"/>
              <a:gd name="connsiteX13" fmla="*/ 492919 w 5749754"/>
              <a:gd name="connsiteY13" fmla="*/ 394468 h 5728996"/>
              <a:gd name="connsiteX14" fmla="*/ 1016645 w 5749754"/>
              <a:gd name="connsiteY14" fmla="*/ 78615 h 57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9754" h="5728996">
                <a:moveTo>
                  <a:pt x="1195018" y="0"/>
                </a:moveTo>
                <a:lnTo>
                  <a:pt x="5448065" y="0"/>
                </a:lnTo>
                <a:cubicBezTo>
                  <a:pt x="5614683" y="0"/>
                  <a:pt x="5749754" y="135071"/>
                  <a:pt x="5749754" y="301689"/>
                </a:cubicBezTo>
                <a:lnTo>
                  <a:pt x="5749754" y="5427307"/>
                </a:lnTo>
                <a:cubicBezTo>
                  <a:pt x="5749754" y="5593925"/>
                  <a:pt x="5614683" y="5728996"/>
                  <a:pt x="5448065" y="5728996"/>
                </a:cubicBezTo>
                <a:lnTo>
                  <a:pt x="2643130" y="5728996"/>
                </a:lnTo>
                <a:lnTo>
                  <a:pt x="2645569" y="5724522"/>
                </a:lnTo>
                <a:cubicBezTo>
                  <a:pt x="2788444" y="5387029"/>
                  <a:pt x="2778919" y="4843938"/>
                  <a:pt x="2645569" y="4490929"/>
                </a:cubicBezTo>
                <a:cubicBezTo>
                  <a:pt x="2512219" y="4137919"/>
                  <a:pt x="2089944" y="3862494"/>
                  <a:pt x="1845469" y="3606466"/>
                </a:cubicBezTo>
                <a:cubicBezTo>
                  <a:pt x="1600994" y="3350437"/>
                  <a:pt x="1404144" y="3183630"/>
                  <a:pt x="1178719" y="2954756"/>
                </a:cubicBezTo>
                <a:cubicBezTo>
                  <a:pt x="953294" y="2725882"/>
                  <a:pt x="680244" y="2465974"/>
                  <a:pt x="492919" y="2233221"/>
                </a:cubicBezTo>
                <a:cubicBezTo>
                  <a:pt x="305594" y="2000467"/>
                  <a:pt x="127794" y="1779351"/>
                  <a:pt x="54769" y="1558235"/>
                </a:cubicBezTo>
                <a:cubicBezTo>
                  <a:pt x="-18256" y="1337120"/>
                  <a:pt x="-18256" y="1100487"/>
                  <a:pt x="54769" y="906526"/>
                </a:cubicBezTo>
                <a:cubicBezTo>
                  <a:pt x="127794" y="712565"/>
                  <a:pt x="302419" y="545758"/>
                  <a:pt x="492919" y="394468"/>
                </a:cubicBezTo>
                <a:cubicBezTo>
                  <a:pt x="635794" y="281001"/>
                  <a:pt x="830462" y="167534"/>
                  <a:pt x="1016645" y="78615"/>
                </a:cubicBezTo>
                <a:close/>
              </a:path>
            </a:pathLst>
          </a:custGeom>
          <a:gradFill rotWithShape="1">
            <a:gsLst>
              <a:gs pos="0">
                <a:srgbClr val="FF8700"/>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6" name="图片 5" descr="smart "/>
          <p:cNvPicPr>
            <a:picLocks noChangeAspect="1"/>
          </p:cNvPicPr>
          <p:nvPr/>
        </p:nvPicPr>
        <p:blipFill>
          <a:blip r:embed="rId12" cstate="screen"/>
          <a:stretch>
            <a:fillRect/>
          </a:stretch>
        </p:blipFill>
        <p:spPr>
          <a:xfrm>
            <a:off x="252730" y="434340"/>
            <a:ext cx="4606925" cy="2606675"/>
          </a:xfrm>
          <a:prstGeom prst="rect">
            <a:avLst/>
          </a:prstGeom>
        </p:spPr>
      </p:pic>
      <p:pic>
        <p:nvPicPr>
          <p:cNvPr id="15" name="图片 14" descr="79-09"/>
          <p:cNvPicPr>
            <a:picLocks noChangeAspect="1"/>
          </p:cNvPicPr>
          <p:nvPr/>
        </p:nvPicPr>
        <p:blipFill>
          <a:blip r:embed="rId13" cstate="screen"/>
          <a:stretch>
            <a:fillRect/>
          </a:stretch>
        </p:blipFill>
        <p:spPr>
          <a:xfrm>
            <a:off x="6579235" y="1634490"/>
            <a:ext cx="5847080" cy="5307965"/>
          </a:xfrm>
          <a:prstGeom prst="rect">
            <a:avLst/>
          </a:prstGeom>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淘宝网chenying0907出品 29"/>
          <p:cNvSpPr/>
          <p:nvPr/>
        </p:nvSpPr>
        <p:spPr>
          <a:xfrm>
            <a:off x="3827615" y="3314581"/>
            <a:ext cx="795333" cy="795334"/>
          </a:xfrm>
          <a:custGeom>
            <a:avLst/>
            <a:gdLst>
              <a:gd name="connsiteX0" fmla="*/ 139284 w 1050805"/>
              <a:gd name="connsiteY0" fmla="*/ 401828 h 1050805"/>
              <a:gd name="connsiteX1" fmla="*/ 401828 w 1050805"/>
              <a:gd name="connsiteY1" fmla="*/ 401828 h 1050805"/>
              <a:gd name="connsiteX2" fmla="*/ 401828 w 1050805"/>
              <a:gd name="connsiteY2" fmla="*/ 139284 h 1050805"/>
              <a:gd name="connsiteX3" fmla="*/ 648977 w 1050805"/>
              <a:gd name="connsiteY3" fmla="*/ 139284 h 1050805"/>
              <a:gd name="connsiteX4" fmla="*/ 648977 w 1050805"/>
              <a:gd name="connsiteY4" fmla="*/ 401828 h 1050805"/>
              <a:gd name="connsiteX5" fmla="*/ 911521 w 1050805"/>
              <a:gd name="connsiteY5" fmla="*/ 401828 h 1050805"/>
              <a:gd name="connsiteX6" fmla="*/ 911521 w 1050805"/>
              <a:gd name="connsiteY6" fmla="*/ 648977 h 1050805"/>
              <a:gd name="connsiteX7" fmla="*/ 648977 w 1050805"/>
              <a:gd name="connsiteY7" fmla="*/ 648977 h 1050805"/>
              <a:gd name="connsiteX8" fmla="*/ 648977 w 1050805"/>
              <a:gd name="connsiteY8" fmla="*/ 911521 h 1050805"/>
              <a:gd name="connsiteX9" fmla="*/ 401828 w 1050805"/>
              <a:gd name="connsiteY9" fmla="*/ 911521 h 1050805"/>
              <a:gd name="connsiteX10" fmla="*/ 401828 w 1050805"/>
              <a:gd name="connsiteY10" fmla="*/ 648977 h 1050805"/>
              <a:gd name="connsiteX11" fmla="*/ 139284 w 1050805"/>
              <a:gd name="connsiteY11" fmla="*/ 648977 h 1050805"/>
              <a:gd name="connsiteX12" fmla="*/ 139284 w 1050805"/>
              <a:gd name="connsiteY12" fmla="*/ 401828 h 105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0805" h="1050805">
                <a:moveTo>
                  <a:pt x="139284" y="401828"/>
                </a:moveTo>
                <a:lnTo>
                  <a:pt x="401828" y="401828"/>
                </a:lnTo>
                <a:lnTo>
                  <a:pt x="401828" y="139284"/>
                </a:lnTo>
                <a:lnTo>
                  <a:pt x="648977" y="139284"/>
                </a:lnTo>
                <a:lnTo>
                  <a:pt x="648977" y="401828"/>
                </a:lnTo>
                <a:lnTo>
                  <a:pt x="911521" y="401828"/>
                </a:lnTo>
                <a:lnTo>
                  <a:pt x="911521" y="648977"/>
                </a:lnTo>
                <a:lnTo>
                  <a:pt x="648977" y="648977"/>
                </a:lnTo>
                <a:lnTo>
                  <a:pt x="648977" y="911521"/>
                </a:lnTo>
                <a:lnTo>
                  <a:pt x="401828" y="911521"/>
                </a:lnTo>
                <a:lnTo>
                  <a:pt x="401828" y="648977"/>
                </a:lnTo>
                <a:lnTo>
                  <a:pt x="139284" y="648977"/>
                </a:lnTo>
                <a:lnTo>
                  <a:pt x="139284" y="401828"/>
                </a:lnTo>
                <a:close/>
              </a:path>
            </a:pathLst>
          </a:custGeom>
          <a:solidFill>
            <a:srgbClr val="FF7E00">
              <a:alpha val="55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27559" tIns="368004" rIns="127559" bIns="368004" numCol="1" spcCol="1270" anchor="ctr" anchorCtr="0">
            <a:noAutofit/>
          </a:bodyPr>
          <a:lstStyle/>
          <a:p>
            <a:pPr algn="just" defTabSz="691515">
              <a:lnSpc>
                <a:spcPct val="120000"/>
              </a:lnSpc>
              <a:spcAft>
                <a:spcPct val="35000"/>
              </a:spcAft>
            </a:pPr>
            <a:endParaRPr lang="en-GB" sz="825">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nvGrpSpPr>
          <p:cNvPr id="2" name="组合 1"/>
          <p:cNvGrpSpPr/>
          <p:nvPr/>
        </p:nvGrpSpPr>
        <p:grpSpPr>
          <a:xfrm>
            <a:off x="472440" y="392430"/>
            <a:ext cx="11357610" cy="732155"/>
            <a:chOff x="744" y="618"/>
            <a:chExt cx="17886" cy="1153"/>
          </a:xfrm>
        </p:grpSpPr>
        <p:pic>
          <p:nvPicPr>
            <p:cNvPr id="16" name="图片 15" descr="IMS新logo(加股票代码）-01"/>
            <p:cNvPicPr>
              <a:picLocks noChangeAspect="1"/>
            </p:cNvPicPr>
            <p:nvPr/>
          </p:nvPicPr>
          <p:blipFill>
            <a:blip r:embed="rId1" cstate="screen"/>
            <a:stretch>
              <a:fillRect/>
            </a:stretch>
          </p:blipFill>
          <p:spPr>
            <a:xfrm>
              <a:off x="16296" y="618"/>
              <a:ext cx="2335" cy="1111"/>
            </a:xfrm>
            <a:prstGeom prst="rect">
              <a:avLst/>
            </a:prstGeom>
          </p:spPr>
        </p:pic>
        <p:grpSp>
          <p:nvGrpSpPr>
            <p:cNvPr id="17" name="组合 16"/>
            <p:cNvGrpSpPr/>
            <p:nvPr/>
          </p:nvGrpSpPr>
          <p:grpSpPr>
            <a:xfrm>
              <a:off x="744" y="949"/>
              <a:ext cx="17124" cy="822"/>
              <a:chOff x="634" y="312"/>
              <a:chExt cx="17124" cy="822"/>
            </a:xfrm>
          </p:grpSpPr>
          <p:sp>
            <p:nvSpPr>
              <p:cNvPr id="18" name="标题 1"/>
              <p:cNvSpPr txBox="1"/>
              <p:nvPr/>
            </p:nvSpPr>
            <p:spPr>
              <a:xfrm>
                <a:off x="1491" y="312"/>
                <a:ext cx="16267" cy="822"/>
              </a:xfrm>
              <a:prstGeom prst="rect">
                <a:avLst/>
              </a:prstGeom>
              <a:no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sz="2800" dirty="0">
                    <a:solidFill>
                      <a:srgbClr val="FF6000"/>
                    </a:solidFill>
                    <a:sym typeface="+mn-ea"/>
                  </a:rPr>
                  <a:t>面向品牌商家的全案营销服务品牌——SMART</a:t>
                </a:r>
                <a:endParaRPr sz="2800" dirty="0">
                  <a:solidFill>
                    <a:srgbClr val="FF6000"/>
                  </a:solidFill>
                  <a:sym typeface="+mn-ea"/>
                </a:endParaRPr>
              </a:p>
            </p:txBody>
          </p:sp>
          <p:sp>
            <p:nvSpPr>
              <p:cNvPr id="19" name="矩形: 圆角 17"/>
              <p:cNvSpPr/>
              <p:nvPr/>
            </p:nvSpPr>
            <p:spPr>
              <a:xfrm rot="2700000">
                <a:off x="634" y="452"/>
                <a:ext cx="541" cy="541"/>
              </a:xfrm>
              <a:prstGeom prst="roundRect">
                <a:avLst>
                  <a:gd name="adj" fmla="val 2816"/>
                </a:avLst>
              </a:prstGeom>
              <a:gradFill>
                <a:gsLst>
                  <a:gs pos="0">
                    <a:srgbClr val="FF8700"/>
                  </a:gs>
                  <a:gs pos="59000">
                    <a:srgbClr val="FF544D"/>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grpSp>
      <p:grpSp>
        <p:nvGrpSpPr>
          <p:cNvPr id="21" name="组合 20"/>
          <p:cNvGrpSpPr/>
          <p:nvPr/>
        </p:nvGrpSpPr>
        <p:grpSpPr>
          <a:xfrm>
            <a:off x="1080770" y="1753235"/>
            <a:ext cx="10035540" cy="4256405"/>
            <a:chOff x="1702" y="2301"/>
            <a:chExt cx="15804" cy="6703"/>
          </a:xfrm>
        </p:grpSpPr>
        <p:sp>
          <p:nvSpPr>
            <p:cNvPr id="3" name="8294108226.7521.6255221"/>
            <p:cNvSpPr>
              <a:spLocks noChangeArrowheads="1"/>
            </p:cNvSpPr>
            <p:nvPr>
              <p:custDataLst>
                <p:tags r:id="rId2"/>
              </p:custDataLst>
            </p:nvPr>
          </p:nvSpPr>
          <p:spPr bwMode="auto">
            <a:xfrm>
              <a:off x="1962" y="2301"/>
              <a:ext cx="15544" cy="617"/>
            </a:xfrm>
            <a:prstGeom prst="rect">
              <a:avLst/>
            </a:prstGeom>
            <a:noFill/>
            <a:ln w="9525">
              <a:noFill/>
              <a:miter lim="800000"/>
            </a:ln>
            <a:effectLst/>
          </p:spPr>
          <p:txBody>
            <a:bodyPr wrap="none" lIns="73152" tIns="73152" rIns="45720" bIns="91440" anchor="ct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a:rPr>
                <a:t>帮助各个行业的客户应对数字化不断加快所带来的复杂挑战，制定创新的社会化营销战略并执行</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a:endParaRPr>
            </a:p>
          </p:txBody>
        </p:sp>
        <p:sp>
          <p:nvSpPr>
            <p:cNvPr id="4" name="淘宝网chenying0907出品 35"/>
            <p:cNvSpPr txBox="1"/>
            <p:nvPr/>
          </p:nvSpPr>
          <p:spPr>
            <a:xfrm>
              <a:off x="1702" y="7927"/>
              <a:ext cx="15803" cy="1077"/>
            </a:xfrm>
            <a:prstGeom prst="roundRect">
              <a:avLst>
                <a:gd name="adj" fmla="val 6852"/>
              </a:avLst>
            </a:prstGeom>
            <a:noFill/>
            <a:ln>
              <a:noFill/>
            </a:ln>
          </p:spPr>
          <p:txBody>
            <a:bodyPr wrap="square" rtlCol="0">
              <a:spAutoFit/>
            </a:bodyPr>
            <a:lstStyle/>
            <a:p>
              <a:pPr algn="ctr">
                <a:lnSpc>
                  <a:spcPct val="120000"/>
                </a:lnSpc>
              </a:pPr>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charset="0"/>
                </a:rPr>
                <a:t>基于社会化营销为品牌提供全案服务，</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charset="0"/>
                </a:rPr>
                <a:t>深度发挥天下秀平台优势，</a:t>
              </a:r>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charset="0"/>
                </a:rPr>
                <a:t>在帮助品牌重塑、品牌定位，</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charset="0"/>
              </a:endParaRPr>
            </a:p>
            <a:p>
              <a:pPr algn="ctr">
                <a:lnSpc>
                  <a:spcPct val="120000"/>
                </a:lnSpc>
              </a:pPr>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charset="0"/>
                </a:rPr>
                <a:t>以及建立与消费者的</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charset="0"/>
                </a:rPr>
                <a:t>链接</a:t>
              </a:r>
              <a:r>
                <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charset="0"/>
                </a:rPr>
                <a:t>、提高消费者参与度方面有着不可比拟的优势。</a:t>
              </a:r>
              <a:endParaRPr lang="zh-CN" altLang="zh-CN"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charset="0"/>
              </a:endParaRPr>
            </a:p>
          </p:txBody>
        </p:sp>
        <p:sp>
          <p:nvSpPr>
            <p:cNvPr id="5" name="Oval 3"/>
            <p:cNvSpPr/>
            <p:nvPr/>
          </p:nvSpPr>
          <p:spPr bwMode="auto">
            <a:xfrm>
              <a:off x="7468" y="3447"/>
              <a:ext cx="3919" cy="3919"/>
            </a:xfrm>
            <a:prstGeom prst="ellipse">
              <a:avLst/>
            </a:prstGeom>
            <a:solidFill>
              <a:srgbClr val="FF7E00"/>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lvl1pPr>
                <a:defRPr sz="4800">
                  <a:solidFill>
                    <a:srgbClr val="FFFFFF"/>
                  </a:solidFill>
                  <a:latin typeface="Helvetica Light" charset="0"/>
                  <a:ea typeface="Helvetica Light" charset="0"/>
                  <a:cs typeface="Helvetica Light" charset="0"/>
                  <a:sym typeface="Helvetica Light" charset="0"/>
                </a:defRPr>
              </a:lvl1pPr>
              <a:lvl2pPr marL="742950" indent="-285750">
                <a:defRPr sz="4800">
                  <a:solidFill>
                    <a:srgbClr val="FFFFFF"/>
                  </a:solidFill>
                  <a:latin typeface="Helvetica Light" charset="0"/>
                  <a:ea typeface="Helvetica Light" charset="0"/>
                  <a:cs typeface="Helvetica Light" charset="0"/>
                  <a:sym typeface="Helvetica Light" charset="0"/>
                </a:defRPr>
              </a:lvl2pPr>
              <a:lvl3pPr marL="1143000" indent="-228600">
                <a:defRPr sz="4800">
                  <a:solidFill>
                    <a:srgbClr val="FFFFFF"/>
                  </a:solidFill>
                  <a:latin typeface="Helvetica Light" charset="0"/>
                  <a:ea typeface="Helvetica Light" charset="0"/>
                  <a:cs typeface="Helvetica Light" charset="0"/>
                  <a:sym typeface="Helvetica Light" charset="0"/>
                </a:defRPr>
              </a:lvl3pPr>
              <a:lvl4pPr marL="1600200" indent="-228600">
                <a:defRPr sz="4800">
                  <a:solidFill>
                    <a:srgbClr val="FFFFFF"/>
                  </a:solidFill>
                  <a:latin typeface="Helvetica Light" charset="0"/>
                  <a:ea typeface="Helvetica Light" charset="0"/>
                  <a:cs typeface="Helvetica Light" charset="0"/>
                  <a:sym typeface="Helvetica Light" charset="0"/>
                </a:defRPr>
              </a:lvl4pPr>
              <a:lvl5pPr marL="2057400" indent="-228600">
                <a:defRPr sz="4800">
                  <a:solidFill>
                    <a:srgbClr val="FFFFFF"/>
                  </a:solidFill>
                  <a:latin typeface="Helvetica Light" charset="0"/>
                  <a:ea typeface="Helvetica Light" charset="0"/>
                  <a:cs typeface="Helvetica Light" charset="0"/>
                  <a:sym typeface="Helvetica Light" charset="0"/>
                </a:defRPr>
              </a:lvl5pPr>
              <a:lvl6pPr marL="2514600" indent="-228600" defTabSz="820420" eaLnBrk="0" fontAlgn="base" hangingPunct="0">
                <a:spcBef>
                  <a:spcPct val="0"/>
                </a:spcBef>
                <a:spcAft>
                  <a:spcPct val="0"/>
                </a:spcAft>
                <a:defRPr sz="4800">
                  <a:solidFill>
                    <a:srgbClr val="FFFFFF"/>
                  </a:solidFill>
                  <a:latin typeface="Helvetica Light" charset="0"/>
                  <a:ea typeface="Helvetica Light" charset="0"/>
                  <a:cs typeface="Helvetica Light" charset="0"/>
                  <a:sym typeface="Helvetica Light" charset="0"/>
                </a:defRPr>
              </a:lvl6pPr>
              <a:lvl7pPr marL="2971800" indent="-228600" defTabSz="820420" eaLnBrk="0" fontAlgn="base" hangingPunct="0">
                <a:spcBef>
                  <a:spcPct val="0"/>
                </a:spcBef>
                <a:spcAft>
                  <a:spcPct val="0"/>
                </a:spcAft>
                <a:defRPr sz="4800">
                  <a:solidFill>
                    <a:srgbClr val="FFFFFF"/>
                  </a:solidFill>
                  <a:latin typeface="Helvetica Light" charset="0"/>
                  <a:ea typeface="Helvetica Light" charset="0"/>
                  <a:cs typeface="Helvetica Light" charset="0"/>
                  <a:sym typeface="Helvetica Light" charset="0"/>
                </a:defRPr>
              </a:lvl7pPr>
              <a:lvl8pPr marL="3429000" indent="-228600" defTabSz="820420" eaLnBrk="0" fontAlgn="base" hangingPunct="0">
                <a:spcBef>
                  <a:spcPct val="0"/>
                </a:spcBef>
                <a:spcAft>
                  <a:spcPct val="0"/>
                </a:spcAft>
                <a:defRPr sz="4800">
                  <a:solidFill>
                    <a:srgbClr val="FFFFFF"/>
                  </a:solidFill>
                  <a:latin typeface="Helvetica Light" charset="0"/>
                  <a:ea typeface="Helvetica Light" charset="0"/>
                  <a:cs typeface="Helvetica Light" charset="0"/>
                  <a:sym typeface="Helvetica Light" charset="0"/>
                </a:defRPr>
              </a:lvl8pPr>
              <a:lvl9pPr marL="3886200" indent="-228600" defTabSz="820420" eaLnBrk="0" fontAlgn="base" hangingPunct="0">
                <a:spcBef>
                  <a:spcPct val="0"/>
                </a:spcBef>
                <a:spcAft>
                  <a:spcPct val="0"/>
                </a:spcAft>
                <a:defRPr sz="4800">
                  <a:solidFill>
                    <a:srgbClr val="FFFFFF"/>
                  </a:solidFill>
                  <a:latin typeface="Helvetica Light" charset="0"/>
                  <a:ea typeface="Helvetica Light" charset="0"/>
                  <a:cs typeface="Helvetica Light" charset="0"/>
                  <a:sym typeface="Helvetica Light" charset="0"/>
                </a:defRPr>
              </a:lvl9pPr>
            </a:lstStyle>
            <a:p>
              <a:pPr lvl="0" algn="ctr">
                <a:buClrTx/>
                <a:buSzTx/>
                <a:buFontTx/>
              </a:pPr>
              <a:endParaRPr lang="zh-CN" altLang="en-US" sz="2000" b="1" dirty="0">
                <a:solidFill>
                  <a:srgbClr val="545766"/>
                </a:solidFill>
                <a:latin typeface="微软雅黑" panose="020B0503020204020204" pitchFamily="34" charset="-122"/>
                <a:ea typeface="微软雅黑" panose="020B0503020204020204" pitchFamily="34" charset="-122"/>
                <a:cs typeface="+mn-cs"/>
                <a:sym typeface="Helvetica" charset="0"/>
              </a:endParaRPr>
            </a:p>
          </p:txBody>
        </p:sp>
        <p:sp>
          <p:nvSpPr>
            <p:cNvPr id="6" name="Oval 4"/>
            <p:cNvSpPr/>
            <p:nvPr/>
          </p:nvSpPr>
          <p:spPr bwMode="auto">
            <a:xfrm>
              <a:off x="12928" y="3426"/>
              <a:ext cx="3919" cy="3919"/>
            </a:xfrm>
            <a:prstGeom prst="ellipse">
              <a:avLst/>
            </a:prstGeom>
            <a:solidFill>
              <a:srgbClr val="FF7E00"/>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lvl1pPr>
                <a:defRPr sz="4800">
                  <a:solidFill>
                    <a:srgbClr val="FFFFFF"/>
                  </a:solidFill>
                  <a:latin typeface="Helvetica Light" charset="0"/>
                  <a:ea typeface="Helvetica Light" charset="0"/>
                  <a:cs typeface="Helvetica Light" charset="0"/>
                  <a:sym typeface="Helvetica Light" charset="0"/>
                </a:defRPr>
              </a:lvl1pPr>
              <a:lvl2pPr marL="742950" indent="-285750">
                <a:defRPr sz="4800">
                  <a:solidFill>
                    <a:srgbClr val="FFFFFF"/>
                  </a:solidFill>
                  <a:latin typeface="Helvetica Light" charset="0"/>
                  <a:ea typeface="Helvetica Light" charset="0"/>
                  <a:cs typeface="Helvetica Light" charset="0"/>
                  <a:sym typeface="Helvetica Light" charset="0"/>
                </a:defRPr>
              </a:lvl2pPr>
              <a:lvl3pPr marL="1143000" indent="-228600">
                <a:defRPr sz="4800">
                  <a:solidFill>
                    <a:srgbClr val="FFFFFF"/>
                  </a:solidFill>
                  <a:latin typeface="Helvetica Light" charset="0"/>
                  <a:ea typeface="Helvetica Light" charset="0"/>
                  <a:cs typeface="Helvetica Light" charset="0"/>
                  <a:sym typeface="Helvetica Light" charset="0"/>
                </a:defRPr>
              </a:lvl3pPr>
              <a:lvl4pPr marL="1600200" indent="-228600">
                <a:defRPr sz="4800">
                  <a:solidFill>
                    <a:srgbClr val="FFFFFF"/>
                  </a:solidFill>
                  <a:latin typeface="Helvetica Light" charset="0"/>
                  <a:ea typeface="Helvetica Light" charset="0"/>
                  <a:cs typeface="Helvetica Light" charset="0"/>
                  <a:sym typeface="Helvetica Light" charset="0"/>
                </a:defRPr>
              </a:lvl4pPr>
              <a:lvl5pPr marL="2057400" indent="-228600">
                <a:defRPr sz="4800">
                  <a:solidFill>
                    <a:srgbClr val="FFFFFF"/>
                  </a:solidFill>
                  <a:latin typeface="Helvetica Light" charset="0"/>
                  <a:ea typeface="Helvetica Light" charset="0"/>
                  <a:cs typeface="Helvetica Light" charset="0"/>
                  <a:sym typeface="Helvetica Light" charset="0"/>
                </a:defRPr>
              </a:lvl5pPr>
              <a:lvl6pPr marL="2514600" indent="-228600" defTabSz="820420" eaLnBrk="0" fontAlgn="base" hangingPunct="0">
                <a:spcBef>
                  <a:spcPct val="0"/>
                </a:spcBef>
                <a:spcAft>
                  <a:spcPct val="0"/>
                </a:spcAft>
                <a:defRPr sz="4800">
                  <a:solidFill>
                    <a:srgbClr val="FFFFFF"/>
                  </a:solidFill>
                  <a:latin typeface="Helvetica Light" charset="0"/>
                  <a:ea typeface="Helvetica Light" charset="0"/>
                  <a:cs typeface="Helvetica Light" charset="0"/>
                  <a:sym typeface="Helvetica Light" charset="0"/>
                </a:defRPr>
              </a:lvl6pPr>
              <a:lvl7pPr marL="2971800" indent="-228600" defTabSz="820420" eaLnBrk="0" fontAlgn="base" hangingPunct="0">
                <a:spcBef>
                  <a:spcPct val="0"/>
                </a:spcBef>
                <a:spcAft>
                  <a:spcPct val="0"/>
                </a:spcAft>
                <a:defRPr sz="4800">
                  <a:solidFill>
                    <a:srgbClr val="FFFFFF"/>
                  </a:solidFill>
                  <a:latin typeface="Helvetica Light" charset="0"/>
                  <a:ea typeface="Helvetica Light" charset="0"/>
                  <a:cs typeface="Helvetica Light" charset="0"/>
                  <a:sym typeface="Helvetica Light" charset="0"/>
                </a:defRPr>
              </a:lvl7pPr>
              <a:lvl8pPr marL="3429000" indent="-228600" defTabSz="820420" eaLnBrk="0" fontAlgn="base" hangingPunct="0">
                <a:spcBef>
                  <a:spcPct val="0"/>
                </a:spcBef>
                <a:spcAft>
                  <a:spcPct val="0"/>
                </a:spcAft>
                <a:defRPr sz="4800">
                  <a:solidFill>
                    <a:srgbClr val="FFFFFF"/>
                  </a:solidFill>
                  <a:latin typeface="Helvetica Light" charset="0"/>
                  <a:ea typeface="Helvetica Light" charset="0"/>
                  <a:cs typeface="Helvetica Light" charset="0"/>
                  <a:sym typeface="Helvetica Light" charset="0"/>
                </a:defRPr>
              </a:lvl8pPr>
              <a:lvl9pPr marL="3886200" indent="-228600" defTabSz="820420" eaLnBrk="0" fontAlgn="base" hangingPunct="0">
                <a:spcBef>
                  <a:spcPct val="0"/>
                </a:spcBef>
                <a:spcAft>
                  <a:spcPct val="0"/>
                </a:spcAft>
                <a:defRPr sz="4800">
                  <a:solidFill>
                    <a:srgbClr val="FFFFFF"/>
                  </a:solidFill>
                  <a:latin typeface="Helvetica Light" charset="0"/>
                  <a:ea typeface="Helvetica Light" charset="0"/>
                  <a:cs typeface="Helvetica Light" charset="0"/>
                  <a:sym typeface="Helvetica Light" charset="0"/>
                </a:defRPr>
              </a:lvl9pPr>
            </a:lstStyle>
            <a:p>
              <a:pPr lvl="0" algn="ctr">
                <a:buClrTx/>
                <a:buSzTx/>
                <a:buFontTx/>
              </a:pPr>
              <a:endParaRPr lang="zh-CN" altLang="en-US" sz="1800">
                <a:solidFill>
                  <a:schemeClr val="lt1"/>
                </a:solidFill>
                <a:latin typeface="+mn-lt"/>
                <a:ea typeface="+mn-ea"/>
                <a:cs typeface="+mn-cs"/>
                <a:sym typeface="Helvetica" charset="0"/>
              </a:endParaRPr>
            </a:p>
          </p:txBody>
        </p:sp>
        <p:sp>
          <p:nvSpPr>
            <p:cNvPr id="7" name="Oval 2"/>
            <p:cNvSpPr/>
            <p:nvPr/>
          </p:nvSpPr>
          <p:spPr bwMode="auto">
            <a:xfrm>
              <a:off x="1962" y="3314"/>
              <a:ext cx="3919" cy="3919"/>
            </a:xfrm>
            <a:prstGeom prst="ellipse">
              <a:avLst/>
            </a:prstGeom>
            <a:solidFill>
              <a:srgbClr val="FF7E00"/>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lvl1pPr>
                <a:defRPr sz="4800">
                  <a:solidFill>
                    <a:srgbClr val="FFFFFF"/>
                  </a:solidFill>
                  <a:latin typeface="Helvetica Light" charset="0"/>
                  <a:ea typeface="Helvetica Light" charset="0"/>
                  <a:cs typeface="Helvetica Light" charset="0"/>
                  <a:sym typeface="Helvetica Light" charset="0"/>
                </a:defRPr>
              </a:lvl1pPr>
              <a:lvl2pPr marL="742950" indent="-285750">
                <a:defRPr sz="4800">
                  <a:solidFill>
                    <a:srgbClr val="FFFFFF"/>
                  </a:solidFill>
                  <a:latin typeface="Helvetica Light" charset="0"/>
                  <a:ea typeface="Helvetica Light" charset="0"/>
                  <a:cs typeface="Helvetica Light" charset="0"/>
                  <a:sym typeface="Helvetica Light" charset="0"/>
                </a:defRPr>
              </a:lvl2pPr>
              <a:lvl3pPr marL="1143000" indent="-228600">
                <a:defRPr sz="4800">
                  <a:solidFill>
                    <a:srgbClr val="FFFFFF"/>
                  </a:solidFill>
                  <a:latin typeface="Helvetica Light" charset="0"/>
                  <a:ea typeface="Helvetica Light" charset="0"/>
                  <a:cs typeface="Helvetica Light" charset="0"/>
                  <a:sym typeface="Helvetica Light" charset="0"/>
                </a:defRPr>
              </a:lvl3pPr>
              <a:lvl4pPr marL="1600200" indent="-228600">
                <a:defRPr sz="4800">
                  <a:solidFill>
                    <a:srgbClr val="FFFFFF"/>
                  </a:solidFill>
                  <a:latin typeface="Helvetica Light" charset="0"/>
                  <a:ea typeface="Helvetica Light" charset="0"/>
                  <a:cs typeface="Helvetica Light" charset="0"/>
                  <a:sym typeface="Helvetica Light" charset="0"/>
                </a:defRPr>
              </a:lvl4pPr>
              <a:lvl5pPr marL="2057400" indent="-228600">
                <a:defRPr sz="4800">
                  <a:solidFill>
                    <a:srgbClr val="FFFFFF"/>
                  </a:solidFill>
                  <a:latin typeface="Helvetica Light" charset="0"/>
                  <a:ea typeface="Helvetica Light" charset="0"/>
                  <a:cs typeface="Helvetica Light" charset="0"/>
                  <a:sym typeface="Helvetica Light" charset="0"/>
                </a:defRPr>
              </a:lvl5pPr>
              <a:lvl6pPr marL="2514600" indent="-228600" defTabSz="820420" eaLnBrk="0" fontAlgn="base" hangingPunct="0">
                <a:spcBef>
                  <a:spcPct val="0"/>
                </a:spcBef>
                <a:spcAft>
                  <a:spcPct val="0"/>
                </a:spcAft>
                <a:defRPr sz="4800">
                  <a:solidFill>
                    <a:srgbClr val="FFFFFF"/>
                  </a:solidFill>
                  <a:latin typeface="Helvetica Light" charset="0"/>
                  <a:ea typeface="Helvetica Light" charset="0"/>
                  <a:cs typeface="Helvetica Light" charset="0"/>
                  <a:sym typeface="Helvetica Light" charset="0"/>
                </a:defRPr>
              </a:lvl6pPr>
              <a:lvl7pPr marL="2971800" indent="-228600" defTabSz="820420" eaLnBrk="0" fontAlgn="base" hangingPunct="0">
                <a:spcBef>
                  <a:spcPct val="0"/>
                </a:spcBef>
                <a:spcAft>
                  <a:spcPct val="0"/>
                </a:spcAft>
                <a:defRPr sz="4800">
                  <a:solidFill>
                    <a:srgbClr val="FFFFFF"/>
                  </a:solidFill>
                  <a:latin typeface="Helvetica Light" charset="0"/>
                  <a:ea typeface="Helvetica Light" charset="0"/>
                  <a:cs typeface="Helvetica Light" charset="0"/>
                  <a:sym typeface="Helvetica Light" charset="0"/>
                </a:defRPr>
              </a:lvl7pPr>
              <a:lvl8pPr marL="3429000" indent="-228600" defTabSz="820420" eaLnBrk="0" fontAlgn="base" hangingPunct="0">
                <a:spcBef>
                  <a:spcPct val="0"/>
                </a:spcBef>
                <a:spcAft>
                  <a:spcPct val="0"/>
                </a:spcAft>
                <a:defRPr sz="4800">
                  <a:solidFill>
                    <a:srgbClr val="FFFFFF"/>
                  </a:solidFill>
                  <a:latin typeface="Helvetica Light" charset="0"/>
                  <a:ea typeface="Helvetica Light" charset="0"/>
                  <a:cs typeface="Helvetica Light" charset="0"/>
                  <a:sym typeface="Helvetica Light" charset="0"/>
                </a:defRPr>
              </a:lvl8pPr>
              <a:lvl9pPr marL="3886200" indent="-228600" defTabSz="820420" eaLnBrk="0" fontAlgn="base" hangingPunct="0">
                <a:spcBef>
                  <a:spcPct val="0"/>
                </a:spcBef>
                <a:spcAft>
                  <a:spcPct val="0"/>
                </a:spcAft>
                <a:defRPr sz="4800">
                  <a:solidFill>
                    <a:srgbClr val="FFFFFF"/>
                  </a:solidFill>
                  <a:latin typeface="Helvetica Light" charset="0"/>
                  <a:ea typeface="Helvetica Light" charset="0"/>
                  <a:cs typeface="Helvetica Light" charset="0"/>
                  <a:sym typeface="Helvetica Light" charset="0"/>
                </a:defRPr>
              </a:lvl9pPr>
            </a:lstStyle>
            <a:p>
              <a:pPr lvl="0" algn="ctr">
                <a:buClrTx/>
                <a:buSzTx/>
                <a:buFontTx/>
              </a:pPr>
              <a:endParaRPr lang="zh-CN" altLang="en-US" sz="1800">
                <a:solidFill>
                  <a:schemeClr val="lt1"/>
                </a:solidFill>
                <a:latin typeface="+mn-lt"/>
                <a:ea typeface="+mn-ea"/>
                <a:cs typeface="+mn-cs"/>
                <a:sym typeface="Helvetica" charset="0"/>
              </a:endParaRPr>
            </a:p>
          </p:txBody>
        </p:sp>
        <p:sp>
          <p:nvSpPr>
            <p:cNvPr id="8" name="矩形 7"/>
            <p:cNvSpPr/>
            <p:nvPr/>
          </p:nvSpPr>
          <p:spPr>
            <a:xfrm>
              <a:off x="2661" y="4405"/>
              <a:ext cx="2598" cy="727"/>
            </a:xfrm>
            <a:prstGeom prst="rect">
              <a:avLst/>
            </a:prstGeom>
          </p:spPr>
          <p:txBody>
            <a:bodyPr wrap="none">
              <a:spAutoFit/>
            </a:bodyPr>
            <a:lstStyle/>
            <a:p>
              <a:pPr lvl="0" algn="ctr"/>
              <a:r>
                <a:rPr lang="zh-CN"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Helvetica" charset="0"/>
                </a:rPr>
                <a:t>创意</a:t>
              </a:r>
              <a:r>
                <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Helvetica" charset="0"/>
                </a:rPr>
                <a:t>+</a:t>
              </a:r>
              <a:r>
                <a:rPr lang="zh-CN"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Helvetica" charset="0"/>
                </a:rPr>
                <a:t>策略</a:t>
              </a:r>
              <a:endParaRPr lang="zh-CN"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Helvetica" charset="0"/>
              </a:endParaRPr>
            </a:p>
          </p:txBody>
        </p:sp>
        <p:sp>
          <p:nvSpPr>
            <p:cNvPr id="9" name="矩形 8"/>
            <p:cNvSpPr/>
            <p:nvPr/>
          </p:nvSpPr>
          <p:spPr>
            <a:xfrm>
              <a:off x="2856" y="5186"/>
              <a:ext cx="1788" cy="1452"/>
            </a:xfrm>
            <a:prstGeom prst="rect">
              <a:avLst/>
            </a:prstGeom>
          </p:spPr>
          <p:txBody>
            <a:bodyPr wrap="none">
              <a:spAutoFit/>
            </a:bodyPr>
            <a:lstStyle/>
            <a:p>
              <a:pPr marL="342900" lvl="0" indent="-342900" algn="l">
                <a:lnSpc>
                  <a:spcPct val="150000"/>
                </a:lnSpc>
                <a:buFont typeface="Arial" panose="020B0604020202020204" pitchFamily="34" charset="0"/>
                <a:buChar char="•"/>
              </a:pPr>
              <a:r>
                <a:rPr lang="zh-CN" sz="1200" dirty="0">
                  <a:solidFill>
                    <a:schemeClr val="bg1"/>
                  </a:solidFill>
                  <a:latin typeface="微软雅黑" panose="020B0503020204020204" pitchFamily="34" charset="-122"/>
                  <a:ea typeface="微软雅黑" panose="020B0503020204020204" pitchFamily="34" charset="-122"/>
                  <a:cs typeface="微软雅黑 Light" panose="020B0502040204020203" charset="-122"/>
                  <a:sym typeface="Helvetica" charset="0"/>
                </a:rPr>
                <a:t>品牌策略</a:t>
              </a:r>
              <a:endParaRPr lang="zh-CN" sz="1200" dirty="0">
                <a:solidFill>
                  <a:schemeClr val="bg1"/>
                </a:solidFill>
                <a:latin typeface="微软雅黑" panose="020B0503020204020204" pitchFamily="34" charset="-122"/>
                <a:ea typeface="微软雅黑" panose="020B0503020204020204" pitchFamily="34" charset="-122"/>
                <a:cs typeface="微软雅黑 Light" panose="020B0502040204020203" charset="-122"/>
                <a:sym typeface="Helvetica" charset="0"/>
              </a:endParaRPr>
            </a:p>
            <a:p>
              <a:pPr marL="342900" lvl="0" indent="-342900" algn="l">
                <a:lnSpc>
                  <a:spcPct val="150000"/>
                </a:lnSpc>
                <a:buFont typeface="Arial" panose="020B0604020202020204" pitchFamily="34" charset="0"/>
                <a:buChar char="•"/>
              </a:pPr>
              <a:r>
                <a:rPr lang="zh-CN" sz="1200" dirty="0">
                  <a:solidFill>
                    <a:schemeClr val="bg1"/>
                  </a:solidFill>
                  <a:latin typeface="微软雅黑" panose="020B0503020204020204" pitchFamily="34" charset="-122"/>
                  <a:ea typeface="微软雅黑" panose="020B0503020204020204" pitchFamily="34" charset="-122"/>
                  <a:cs typeface="微软雅黑 Light" panose="020B0502040204020203" charset="-122"/>
                  <a:sym typeface="Helvetica" charset="0"/>
                </a:rPr>
                <a:t>媒介策略</a:t>
              </a:r>
              <a:endParaRPr lang="zh-CN" sz="1200" dirty="0">
                <a:solidFill>
                  <a:schemeClr val="bg1"/>
                </a:solidFill>
                <a:latin typeface="微软雅黑" panose="020B0503020204020204" pitchFamily="34" charset="-122"/>
                <a:ea typeface="微软雅黑" panose="020B0503020204020204" pitchFamily="34" charset="-122"/>
                <a:cs typeface="微软雅黑 Light" panose="020B0502040204020203" charset="-122"/>
                <a:sym typeface="Helvetica" charset="0"/>
              </a:endParaRPr>
            </a:p>
            <a:p>
              <a:pPr marL="342900" lvl="0" indent="-342900" algn="l">
                <a:lnSpc>
                  <a:spcPct val="150000"/>
                </a:lnSpc>
                <a:buFont typeface="Arial" panose="020B0604020202020204" pitchFamily="34" charset="0"/>
                <a:buChar char="•"/>
              </a:pPr>
              <a:r>
                <a:rPr lang="zh-CN" sz="1200" dirty="0">
                  <a:solidFill>
                    <a:schemeClr val="bg1"/>
                  </a:solidFill>
                  <a:latin typeface="微软雅黑" panose="020B0503020204020204" pitchFamily="34" charset="-122"/>
                  <a:ea typeface="微软雅黑" panose="020B0503020204020204" pitchFamily="34" charset="-122"/>
                  <a:cs typeface="微软雅黑 Light" panose="020B0502040204020203" charset="-122"/>
                  <a:sym typeface="Helvetica" charset="0"/>
                </a:rPr>
                <a:t>整合营销</a:t>
              </a:r>
              <a:endParaRPr lang="zh-CN" sz="1200" dirty="0">
                <a:solidFill>
                  <a:schemeClr val="bg1"/>
                </a:solidFill>
                <a:latin typeface="微软雅黑" panose="020B0503020204020204" pitchFamily="34" charset="-122"/>
                <a:ea typeface="微软雅黑" panose="020B0503020204020204" pitchFamily="34" charset="-122"/>
                <a:cs typeface="微软雅黑 Light" panose="020B0502040204020203" charset="-122"/>
                <a:sym typeface="Helvetica" charset="0"/>
              </a:endParaRPr>
            </a:p>
          </p:txBody>
        </p:sp>
        <p:sp>
          <p:nvSpPr>
            <p:cNvPr id="13" name="矩形 12"/>
            <p:cNvSpPr/>
            <p:nvPr/>
          </p:nvSpPr>
          <p:spPr>
            <a:xfrm>
              <a:off x="7898" y="4405"/>
              <a:ext cx="3199" cy="727"/>
            </a:xfrm>
            <a:prstGeom prst="rect">
              <a:avLst/>
            </a:prstGeom>
          </p:spPr>
          <p:txBody>
            <a:bodyPr wrap="none">
              <a:spAutoFit/>
            </a:bodyPr>
            <a:lstStyle/>
            <a:p>
              <a:pPr lvl="0" algn="ct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Helvetica" charset="0"/>
                </a:rPr>
                <a:t>红人营销平台</a:t>
              </a: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Helvetica" charset="0"/>
              </a:endParaRPr>
            </a:p>
          </p:txBody>
        </p:sp>
      </p:grpSp>
      <p:pic>
        <p:nvPicPr>
          <p:cNvPr id="20" name="图片 19" descr="smart -02"/>
          <p:cNvPicPr>
            <a:picLocks noChangeAspect="1"/>
          </p:cNvPicPr>
          <p:nvPr/>
        </p:nvPicPr>
        <p:blipFill>
          <a:blip r:embed="rId3" cstate="screen"/>
          <a:stretch>
            <a:fillRect/>
          </a:stretch>
        </p:blipFill>
        <p:spPr>
          <a:xfrm>
            <a:off x="8126095" y="2889250"/>
            <a:ext cx="2654935" cy="1502410"/>
          </a:xfrm>
          <a:prstGeom prst="rect">
            <a:avLst/>
          </a:prstGeom>
        </p:spPr>
      </p:pic>
      <p:sp>
        <p:nvSpPr>
          <p:cNvPr id="58" name="淘宝网chenying0907出品 26"/>
          <p:cNvSpPr/>
          <p:nvPr/>
        </p:nvSpPr>
        <p:spPr>
          <a:xfrm>
            <a:off x="7330487" y="3313946"/>
            <a:ext cx="795333" cy="795334"/>
          </a:xfrm>
          <a:custGeom>
            <a:avLst/>
            <a:gdLst>
              <a:gd name="connsiteX0" fmla="*/ 139284 w 1050805"/>
              <a:gd name="connsiteY0" fmla="*/ 216466 h 1050805"/>
              <a:gd name="connsiteX1" fmla="*/ 911521 w 1050805"/>
              <a:gd name="connsiteY1" fmla="*/ 216466 h 1050805"/>
              <a:gd name="connsiteX2" fmla="*/ 911521 w 1050805"/>
              <a:gd name="connsiteY2" fmla="*/ 463615 h 1050805"/>
              <a:gd name="connsiteX3" fmla="*/ 139284 w 1050805"/>
              <a:gd name="connsiteY3" fmla="*/ 463615 h 1050805"/>
              <a:gd name="connsiteX4" fmla="*/ 139284 w 1050805"/>
              <a:gd name="connsiteY4" fmla="*/ 216466 h 1050805"/>
              <a:gd name="connsiteX5" fmla="*/ 139284 w 1050805"/>
              <a:gd name="connsiteY5" fmla="*/ 587190 h 1050805"/>
              <a:gd name="connsiteX6" fmla="*/ 911521 w 1050805"/>
              <a:gd name="connsiteY6" fmla="*/ 587190 h 1050805"/>
              <a:gd name="connsiteX7" fmla="*/ 911521 w 1050805"/>
              <a:gd name="connsiteY7" fmla="*/ 834339 h 1050805"/>
              <a:gd name="connsiteX8" fmla="*/ 139284 w 1050805"/>
              <a:gd name="connsiteY8" fmla="*/ 834339 h 1050805"/>
              <a:gd name="connsiteX9" fmla="*/ 139284 w 1050805"/>
              <a:gd name="connsiteY9" fmla="*/ 587190 h 105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0805" h="1050805">
                <a:moveTo>
                  <a:pt x="139284" y="216466"/>
                </a:moveTo>
                <a:lnTo>
                  <a:pt x="911521" y="216466"/>
                </a:lnTo>
                <a:lnTo>
                  <a:pt x="911521" y="463615"/>
                </a:lnTo>
                <a:lnTo>
                  <a:pt x="139284" y="463615"/>
                </a:lnTo>
                <a:lnTo>
                  <a:pt x="139284" y="216466"/>
                </a:lnTo>
                <a:close/>
                <a:moveTo>
                  <a:pt x="139284" y="587190"/>
                </a:moveTo>
                <a:lnTo>
                  <a:pt x="911521" y="587190"/>
                </a:lnTo>
                <a:lnTo>
                  <a:pt x="911521" y="834339"/>
                </a:lnTo>
                <a:lnTo>
                  <a:pt x="139284" y="834339"/>
                </a:lnTo>
                <a:lnTo>
                  <a:pt x="139284" y="587190"/>
                </a:lnTo>
                <a:close/>
              </a:path>
            </a:pathLst>
          </a:custGeom>
          <a:solidFill>
            <a:srgbClr val="FF7E00">
              <a:alpha val="55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27559" tIns="198245" rIns="127559" bIns="198245" numCol="1" spcCol="1270" anchor="ctr" anchorCtr="0">
            <a:noAutofit/>
          </a:bodyPr>
          <a:lstStyle/>
          <a:p>
            <a:pPr algn="just" defTabSz="1790700">
              <a:lnSpc>
                <a:spcPct val="120000"/>
              </a:lnSpc>
              <a:spcAft>
                <a:spcPct val="35000"/>
              </a:spcAft>
            </a:pPr>
            <a:endParaRPr lang="en-GB" sz="825">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22" name="矩形 21"/>
          <p:cNvSpPr/>
          <p:nvPr/>
        </p:nvSpPr>
        <p:spPr>
          <a:xfrm>
            <a:off x="5320983" y="3585210"/>
            <a:ext cx="1146468" cy="890693"/>
          </a:xfrm>
          <a:prstGeom prst="rect">
            <a:avLst/>
          </a:prstGeom>
        </p:spPr>
        <p:txBody>
          <a:bodyPr wrap="none">
            <a:spAutoFit/>
          </a:bodyPr>
          <a:lstStyle/>
          <a:p>
            <a:pPr marL="342900" lvl="0" indent="-342900" algn="l">
              <a:lnSpc>
                <a:spcPct val="150000"/>
              </a:lnSpc>
              <a:buFont typeface="Arial" panose="020B0604020202020204" pitchFamily="34" charset="0"/>
              <a:buChar char="•"/>
            </a:pPr>
            <a:r>
              <a:rPr lang="zh-CN" altLang="en-US" sz="1200" dirty="0">
                <a:solidFill>
                  <a:schemeClr val="bg1"/>
                </a:solidFill>
                <a:latin typeface="微软雅黑" panose="020B0503020204020204" pitchFamily="34" charset="-122"/>
                <a:ea typeface="微软雅黑" panose="020B0503020204020204" pitchFamily="34" charset="-122"/>
                <a:cs typeface="微软雅黑 Light" panose="020B0502040204020203" charset="-122"/>
                <a:sym typeface="Helvetica" charset="0"/>
              </a:rPr>
              <a:t>海量资源</a:t>
            </a:r>
            <a:endParaRPr lang="en-US" altLang="zh-CN" sz="1200" dirty="0">
              <a:solidFill>
                <a:schemeClr val="bg1"/>
              </a:solidFill>
              <a:latin typeface="微软雅黑" panose="020B0503020204020204" pitchFamily="34" charset="-122"/>
              <a:ea typeface="微软雅黑" panose="020B0503020204020204" pitchFamily="34" charset="-122"/>
              <a:cs typeface="微软雅黑 Light" panose="020B0502040204020203" charset="-122"/>
              <a:sym typeface="Helvetica" charset="0"/>
            </a:endParaRPr>
          </a:p>
          <a:p>
            <a:pPr marL="342900" lvl="0" indent="-342900" algn="l">
              <a:lnSpc>
                <a:spcPct val="150000"/>
              </a:lnSpc>
              <a:buFont typeface="Arial" panose="020B0604020202020204" pitchFamily="34" charset="0"/>
              <a:buChar char="•"/>
            </a:pPr>
            <a:r>
              <a:rPr lang="zh-CN" altLang="en-US" sz="1200" dirty="0">
                <a:solidFill>
                  <a:schemeClr val="bg1"/>
                </a:solidFill>
                <a:latin typeface="微软雅黑" panose="020B0503020204020204" pitchFamily="34" charset="-122"/>
                <a:ea typeface="微软雅黑" panose="020B0503020204020204" pitchFamily="34" charset="-122"/>
                <a:cs typeface="微软雅黑 Light" panose="020B0502040204020203" charset="-122"/>
                <a:sym typeface="Helvetica" charset="0"/>
              </a:rPr>
              <a:t>精准匹配</a:t>
            </a:r>
            <a:endParaRPr lang="zh-CN" sz="1200" dirty="0">
              <a:solidFill>
                <a:schemeClr val="bg1"/>
              </a:solidFill>
              <a:latin typeface="微软雅黑" panose="020B0503020204020204" pitchFamily="34" charset="-122"/>
              <a:ea typeface="微软雅黑" panose="020B0503020204020204" pitchFamily="34" charset="-122"/>
              <a:cs typeface="微软雅黑 Light" panose="020B0502040204020203" charset="-122"/>
              <a:sym typeface="Helvetica" charset="0"/>
            </a:endParaRPr>
          </a:p>
          <a:p>
            <a:pPr marL="342900" lvl="0" indent="-342900" algn="l">
              <a:lnSpc>
                <a:spcPct val="150000"/>
              </a:lnSpc>
              <a:buFont typeface="Arial" panose="020B0604020202020204" pitchFamily="34" charset="0"/>
              <a:buChar char="•"/>
            </a:pPr>
            <a:r>
              <a:rPr lang="zh-CN" altLang="en-US" sz="1200" dirty="0">
                <a:solidFill>
                  <a:schemeClr val="bg1"/>
                </a:solidFill>
                <a:latin typeface="微软雅黑" panose="020B0503020204020204" pitchFamily="34" charset="-122"/>
                <a:ea typeface="微软雅黑" panose="020B0503020204020204" pitchFamily="34" charset="-122"/>
                <a:cs typeface="微软雅黑 Light" panose="020B0502040204020203" charset="-122"/>
                <a:sym typeface="Helvetica" charset="0"/>
              </a:rPr>
              <a:t>交易保障</a:t>
            </a:r>
            <a:endParaRPr lang="zh-CN" sz="1200" dirty="0">
              <a:solidFill>
                <a:schemeClr val="bg1"/>
              </a:solidFill>
              <a:latin typeface="微软雅黑" panose="020B0503020204020204" pitchFamily="34" charset="-122"/>
              <a:ea typeface="微软雅黑" panose="020B0503020204020204" pitchFamily="34" charset="-122"/>
              <a:cs typeface="微软雅黑 Light" panose="020B0502040204020203" charset="-122"/>
              <a:sym typeface="Helvetica"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2440" y="392430"/>
            <a:ext cx="11357610" cy="732155"/>
            <a:chOff x="744" y="618"/>
            <a:chExt cx="17886" cy="1153"/>
          </a:xfrm>
        </p:grpSpPr>
        <p:pic>
          <p:nvPicPr>
            <p:cNvPr id="3" name="图片 2" descr="IMS新logo(加股票代码）-01"/>
            <p:cNvPicPr>
              <a:picLocks noChangeAspect="1"/>
            </p:cNvPicPr>
            <p:nvPr/>
          </p:nvPicPr>
          <p:blipFill>
            <a:blip r:embed="rId1" cstate="screen"/>
            <a:stretch>
              <a:fillRect/>
            </a:stretch>
          </p:blipFill>
          <p:spPr>
            <a:xfrm>
              <a:off x="16296" y="618"/>
              <a:ext cx="2335" cy="1111"/>
            </a:xfrm>
            <a:prstGeom prst="rect">
              <a:avLst/>
            </a:prstGeom>
          </p:spPr>
        </p:pic>
        <p:grpSp>
          <p:nvGrpSpPr>
            <p:cNvPr id="4" name="组合 3"/>
            <p:cNvGrpSpPr/>
            <p:nvPr/>
          </p:nvGrpSpPr>
          <p:grpSpPr>
            <a:xfrm>
              <a:off x="744" y="949"/>
              <a:ext cx="17124" cy="822"/>
              <a:chOff x="634" y="312"/>
              <a:chExt cx="17124" cy="822"/>
            </a:xfrm>
          </p:grpSpPr>
          <p:sp>
            <p:nvSpPr>
              <p:cNvPr id="5" name="标题 1"/>
              <p:cNvSpPr txBox="1"/>
              <p:nvPr/>
            </p:nvSpPr>
            <p:spPr>
              <a:xfrm>
                <a:off x="1491" y="312"/>
                <a:ext cx="16267" cy="822"/>
              </a:xfrm>
              <a:prstGeom prst="rect">
                <a:avLst/>
              </a:prstGeom>
              <a:no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lang="zh-CN" altLang="en-US" sz="2800" dirty="0">
                    <a:solidFill>
                      <a:srgbClr val="FF6000"/>
                    </a:solidFill>
                    <a:sym typeface="+mn-ea"/>
                  </a:rPr>
                  <a:t>案例代表</a:t>
                </a:r>
                <a:endParaRPr sz="2800" dirty="0">
                  <a:solidFill>
                    <a:srgbClr val="FF6000"/>
                  </a:solidFill>
                  <a:sym typeface="+mn-ea"/>
                </a:endParaRPr>
              </a:p>
            </p:txBody>
          </p:sp>
          <p:sp>
            <p:nvSpPr>
              <p:cNvPr id="6" name="矩形: 圆角 17"/>
              <p:cNvSpPr/>
              <p:nvPr/>
            </p:nvSpPr>
            <p:spPr>
              <a:xfrm rot="2700000">
                <a:off x="634" y="452"/>
                <a:ext cx="541" cy="541"/>
              </a:xfrm>
              <a:prstGeom prst="roundRect">
                <a:avLst>
                  <a:gd name="adj" fmla="val 2816"/>
                </a:avLst>
              </a:prstGeom>
              <a:gradFill>
                <a:gsLst>
                  <a:gs pos="0">
                    <a:srgbClr val="FF8700"/>
                  </a:gs>
                  <a:gs pos="59000">
                    <a:srgbClr val="FF544D"/>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grpSp>
      <p:sp>
        <p:nvSpPr>
          <p:cNvPr id="7" name="矩形 6"/>
          <p:cNvSpPr/>
          <p:nvPr/>
        </p:nvSpPr>
        <p:spPr>
          <a:xfrm>
            <a:off x="624000" y="1368878"/>
            <a:ext cx="2160000" cy="5084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2840215" y="1368878"/>
            <a:ext cx="2160000" cy="5084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5056430" y="1371324"/>
            <a:ext cx="2160000" cy="5084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7272645" y="1368878"/>
            <a:ext cx="2160000" cy="5084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9488860" y="1368878"/>
            <a:ext cx="2160000" cy="5084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9" name="图片 18"/>
          <p:cNvPicPr>
            <a:picLocks noChangeAspect="1"/>
          </p:cNvPicPr>
          <p:nvPr/>
        </p:nvPicPr>
        <p:blipFill>
          <a:blip r:embed="rId2"/>
          <a:stretch>
            <a:fillRect/>
          </a:stretch>
        </p:blipFill>
        <p:spPr>
          <a:xfrm>
            <a:off x="688299" y="1399130"/>
            <a:ext cx="2031402" cy="3487432"/>
          </a:xfrm>
          <a:prstGeom prst="rect">
            <a:avLst/>
          </a:prstGeom>
          <a:ln w="44450">
            <a:solidFill>
              <a:srgbClr val="FF7E00"/>
            </a:solidFill>
          </a:ln>
        </p:spPr>
      </p:pic>
      <p:pic>
        <p:nvPicPr>
          <p:cNvPr id="20" name="图片 19"/>
          <p:cNvPicPr>
            <a:picLocks noChangeAspect="1"/>
          </p:cNvPicPr>
          <p:nvPr/>
        </p:nvPicPr>
        <p:blipFill>
          <a:blip r:embed="rId3" cstate="screen"/>
          <a:stretch>
            <a:fillRect/>
          </a:stretch>
        </p:blipFill>
        <p:spPr>
          <a:xfrm>
            <a:off x="684349" y="4927194"/>
            <a:ext cx="2075006" cy="1485174"/>
          </a:xfrm>
          <a:prstGeom prst="rect">
            <a:avLst/>
          </a:prstGeom>
          <a:ln w="44450">
            <a:solidFill>
              <a:srgbClr val="FF7E00"/>
            </a:solidFill>
          </a:ln>
        </p:spPr>
      </p:pic>
      <p:sp>
        <p:nvSpPr>
          <p:cNvPr id="21" name="矩形 20"/>
          <p:cNvSpPr/>
          <p:nvPr/>
        </p:nvSpPr>
        <p:spPr>
          <a:xfrm>
            <a:off x="624001" y="1368878"/>
            <a:ext cx="2160000" cy="5084122"/>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28" name="图片 27"/>
          <p:cNvPicPr>
            <a:picLocks noChangeAspect="1"/>
          </p:cNvPicPr>
          <p:nvPr/>
        </p:nvPicPr>
        <p:blipFill rotWithShape="1">
          <a:blip r:embed="rId4" cstate="screen"/>
          <a:srcRect r="-659"/>
          <a:stretch>
            <a:fillRect/>
          </a:stretch>
        </p:blipFill>
        <p:spPr>
          <a:xfrm>
            <a:off x="2855859" y="5077544"/>
            <a:ext cx="2136270" cy="1375456"/>
          </a:xfrm>
          <a:prstGeom prst="rect">
            <a:avLst/>
          </a:prstGeom>
        </p:spPr>
      </p:pic>
      <p:pic>
        <p:nvPicPr>
          <p:cNvPr id="30" name="图片 29"/>
          <p:cNvPicPr>
            <a:picLocks noChangeAspect="1"/>
          </p:cNvPicPr>
          <p:nvPr/>
        </p:nvPicPr>
        <p:blipFill rotWithShape="1">
          <a:blip r:embed="rId5" cstate="screen"/>
          <a:srcRect/>
          <a:stretch>
            <a:fillRect/>
          </a:stretch>
        </p:blipFill>
        <p:spPr>
          <a:xfrm>
            <a:off x="2855860" y="1356205"/>
            <a:ext cx="2136269" cy="3721339"/>
          </a:xfrm>
          <a:prstGeom prst="rect">
            <a:avLst/>
          </a:prstGeom>
        </p:spPr>
      </p:pic>
      <p:sp>
        <p:nvSpPr>
          <p:cNvPr id="31" name="矩形 30"/>
          <p:cNvSpPr/>
          <p:nvPr/>
        </p:nvSpPr>
        <p:spPr>
          <a:xfrm>
            <a:off x="2856000" y="1365816"/>
            <a:ext cx="2160000" cy="5084122"/>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7" name="图片 16"/>
          <p:cNvPicPr>
            <a:picLocks noChangeAspect="1"/>
          </p:cNvPicPr>
          <p:nvPr/>
        </p:nvPicPr>
        <p:blipFill>
          <a:blip r:embed="rId6" cstate="screen"/>
          <a:stretch>
            <a:fillRect/>
          </a:stretch>
        </p:blipFill>
        <p:spPr>
          <a:xfrm>
            <a:off x="5070448" y="1365816"/>
            <a:ext cx="2162877" cy="4258585"/>
          </a:xfrm>
          <a:prstGeom prst="rect">
            <a:avLst/>
          </a:prstGeom>
        </p:spPr>
      </p:pic>
      <p:pic>
        <p:nvPicPr>
          <p:cNvPr id="22" name="图片 21"/>
          <p:cNvPicPr>
            <a:picLocks noChangeAspect="1"/>
          </p:cNvPicPr>
          <p:nvPr/>
        </p:nvPicPr>
        <p:blipFill>
          <a:blip r:embed="rId7" cstate="screen"/>
          <a:stretch>
            <a:fillRect/>
          </a:stretch>
        </p:blipFill>
        <p:spPr>
          <a:xfrm>
            <a:off x="5084672" y="5001950"/>
            <a:ext cx="1081622" cy="1455547"/>
          </a:xfrm>
          <a:prstGeom prst="rect">
            <a:avLst/>
          </a:prstGeom>
        </p:spPr>
      </p:pic>
      <p:pic>
        <p:nvPicPr>
          <p:cNvPr id="24" name="图片 23"/>
          <p:cNvPicPr>
            <a:picLocks noChangeAspect="1"/>
          </p:cNvPicPr>
          <p:nvPr/>
        </p:nvPicPr>
        <p:blipFill>
          <a:blip r:embed="rId8" cstate="screen"/>
          <a:stretch>
            <a:fillRect/>
          </a:stretch>
        </p:blipFill>
        <p:spPr>
          <a:xfrm>
            <a:off x="6177407" y="5001950"/>
            <a:ext cx="1059240" cy="1445318"/>
          </a:xfrm>
          <a:prstGeom prst="rect">
            <a:avLst/>
          </a:prstGeom>
        </p:spPr>
      </p:pic>
      <p:sp>
        <p:nvSpPr>
          <p:cNvPr id="36" name="矩形 35"/>
          <p:cNvSpPr/>
          <p:nvPr/>
        </p:nvSpPr>
        <p:spPr>
          <a:xfrm>
            <a:off x="5063107" y="1375427"/>
            <a:ext cx="2160000" cy="5084122"/>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3" name="图片 12"/>
          <p:cNvPicPr>
            <a:picLocks noChangeAspect="1"/>
          </p:cNvPicPr>
          <p:nvPr/>
        </p:nvPicPr>
        <p:blipFill>
          <a:blip r:embed="rId9" cstate="screen"/>
          <a:stretch>
            <a:fillRect/>
          </a:stretch>
        </p:blipFill>
        <p:spPr>
          <a:xfrm>
            <a:off x="9473075" y="5077507"/>
            <a:ext cx="2160001" cy="1370913"/>
          </a:xfrm>
          <a:prstGeom prst="rect">
            <a:avLst/>
          </a:prstGeom>
        </p:spPr>
      </p:pic>
      <p:pic>
        <p:nvPicPr>
          <p:cNvPr id="14" name="图片 13"/>
          <p:cNvPicPr>
            <a:picLocks noChangeAspect="1"/>
          </p:cNvPicPr>
          <p:nvPr/>
        </p:nvPicPr>
        <p:blipFill>
          <a:blip r:embed="rId10" cstate="screen"/>
          <a:stretch>
            <a:fillRect/>
          </a:stretch>
        </p:blipFill>
        <p:spPr>
          <a:xfrm>
            <a:off x="9486485" y="1371324"/>
            <a:ext cx="2137613" cy="3834396"/>
          </a:xfrm>
          <a:prstGeom prst="rect">
            <a:avLst/>
          </a:prstGeom>
        </p:spPr>
      </p:pic>
      <p:sp>
        <p:nvSpPr>
          <p:cNvPr id="64" name="矩形 63"/>
          <p:cNvSpPr/>
          <p:nvPr/>
        </p:nvSpPr>
        <p:spPr>
          <a:xfrm>
            <a:off x="9476397" y="1365816"/>
            <a:ext cx="2160000" cy="5084122"/>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65" name="组合 64"/>
          <p:cNvGrpSpPr/>
          <p:nvPr/>
        </p:nvGrpSpPr>
        <p:grpSpPr>
          <a:xfrm>
            <a:off x="9620582" y="2879361"/>
            <a:ext cx="1896745" cy="1736090"/>
            <a:chOff x="788699" y="2872979"/>
            <a:chExt cx="1896745" cy="1736090"/>
          </a:xfrm>
        </p:grpSpPr>
        <p:sp>
          <p:nvSpPr>
            <p:cNvPr id="70" name="文本框 69"/>
            <p:cNvSpPr txBox="1"/>
            <p:nvPr/>
          </p:nvSpPr>
          <p:spPr>
            <a:xfrm>
              <a:off x="1127628" y="2872979"/>
              <a:ext cx="1097280" cy="460375"/>
            </a:xfrm>
            <a:prstGeom prst="rect">
              <a:avLst/>
            </a:prstGeom>
            <a:solidFill>
              <a:srgbClr val="FF7E00"/>
            </a:solidFill>
          </p:spPr>
          <p:txBody>
            <a:bodyPr wrap="none" rtlCol="0">
              <a:spAutoFit/>
            </a:bodyPr>
            <a:lstStyle/>
            <a:p>
              <a:pPr algn="ctr"/>
              <a:r>
                <a:rPr kumimoji="1" lang="zh-CN" altLang="en-US" sz="2400" b="1" dirty="0">
                  <a:solidFill>
                    <a:schemeClr val="bg1"/>
                  </a:solidFill>
                  <a:latin typeface="Microsoft YaHei Bold" panose="020B0502040204020203" charset="-122"/>
                  <a:ea typeface="Microsoft YaHei Bold" panose="020B0502040204020203" charset="-122"/>
                </a:rPr>
                <a:t>物流类</a:t>
              </a:r>
              <a:endParaRPr kumimoji="1" lang="zh-CN" altLang="en-US" sz="2400" b="1" dirty="0">
                <a:solidFill>
                  <a:schemeClr val="bg1"/>
                </a:solidFill>
                <a:latin typeface="Microsoft YaHei Bold" panose="020B0502040204020203" charset="-122"/>
                <a:ea typeface="Microsoft YaHei Bold" panose="020B0502040204020203" charset="-122"/>
              </a:endParaRPr>
            </a:p>
          </p:txBody>
        </p:sp>
        <p:cxnSp>
          <p:nvCxnSpPr>
            <p:cNvPr id="71" name="直线连接符 45"/>
            <p:cNvCxnSpPr/>
            <p:nvPr/>
          </p:nvCxnSpPr>
          <p:spPr>
            <a:xfrm>
              <a:off x="887124" y="3506485"/>
              <a:ext cx="168087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文本框 71"/>
            <p:cNvSpPr txBox="1"/>
            <p:nvPr/>
          </p:nvSpPr>
          <p:spPr>
            <a:xfrm>
              <a:off x="788699" y="3640694"/>
              <a:ext cx="1896745" cy="968375"/>
            </a:xfrm>
            <a:prstGeom prst="rect">
              <a:avLst/>
            </a:prstGeom>
            <a:solidFill>
              <a:srgbClr val="FF7E00"/>
            </a:solidFill>
          </p:spPr>
          <p:txBody>
            <a:bodyPr wrap="square" rtlCol="0">
              <a:spAutoFit/>
            </a:bodyPr>
            <a:lstStyle/>
            <a:p>
              <a:pPr algn="ctr">
                <a:lnSpc>
                  <a:spcPct val="150000"/>
                </a:lnSpc>
              </a:pPr>
              <a:r>
                <a:rPr kumimoji="1" lang="zh-CN" altLang="en-US" sz="1400" b="1" dirty="0">
                  <a:solidFill>
                    <a:schemeClr val="bg1"/>
                  </a:solidFill>
                  <a:highlight>
                    <a:srgbClr val="FF7E00"/>
                  </a:highlight>
                  <a:latin typeface="微软雅黑" panose="020B0503020204020204" pitchFamily="34" charset="-122"/>
                  <a:ea typeface="微软雅黑" panose="020B0503020204020204" pitchFamily="34" charset="-122"/>
                </a:rPr>
                <a:t>顺丰同城 </a:t>
              </a:r>
              <a:endParaRPr kumimoji="1" lang="en-US" altLang="zh-CN" sz="1400" b="1"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“帮你优宅一座城”</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价值传递贯穿全年</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2934515" y="2868876"/>
            <a:ext cx="1971675" cy="1736090"/>
            <a:chOff x="713134" y="2872979"/>
            <a:chExt cx="1971675" cy="1736090"/>
          </a:xfrm>
        </p:grpSpPr>
        <p:sp>
          <p:nvSpPr>
            <p:cNvPr id="74" name="文本框 73"/>
            <p:cNvSpPr txBox="1"/>
            <p:nvPr/>
          </p:nvSpPr>
          <p:spPr>
            <a:xfrm>
              <a:off x="1127628" y="2872979"/>
              <a:ext cx="1097280" cy="460375"/>
            </a:xfrm>
            <a:prstGeom prst="rect">
              <a:avLst/>
            </a:prstGeom>
            <a:solidFill>
              <a:srgbClr val="FF7E00"/>
            </a:solidFill>
          </p:spPr>
          <p:txBody>
            <a:bodyPr wrap="none" rtlCol="0">
              <a:spAutoFit/>
            </a:bodyPr>
            <a:lstStyle/>
            <a:p>
              <a:pPr algn="ctr"/>
              <a:r>
                <a:rPr kumimoji="1" lang="zh-CN" altLang="en-US" sz="2400" b="1" dirty="0">
                  <a:solidFill>
                    <a:schemeClr val="bg1"/>
                  </a:solidFill>
                  <a:latin typeface="Microsoft YaHei Bold" panose="020B0502040204020203" charset="-122"/>
                  <a:ea typeface="Microsoft YaHei Bold" panose="020B0502040204020203" charset="-122"/>
                </a:rPr>
                <a:t>电商类</a:t>
              </a:r>
              <a:endParaRPr kumimoji="1" lang="zh-CN" altLang="en-US" sz="2400" b="1" dirty="0">
                <a:solidFill>
                  <a:schemeClr val="bg1"/>
                </a:solidFill>
                <a:latin typeface="Microsoft YaHei Bold" panose="020B0502040204020203" charset="-122"/>
                <a:ea typeface="Microsoft YaHei Bold" panose="020B0502040204020203" charset="-122"/>
              </a:endParaRPr>
            </a:p>
          </p:txBody>
        </p:sp>
        <p:cxnSp>
          <p:nvCxnSpPr>
            <p:cNvPr id="75" name="直线连接符 45"/>
            <p:cNvCxnSpPr/>
            <p:nvPr/>
          </p:nvCxnSpPr>
          <p:spPr>
            <a:xfrm>
              <a:off x="887124" y="3506485"/>
              <a:ext cx="168087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文本框 75"/>
            <p:cNvSpPr txBox="1"/>
            <p:nvPr/>
          </p:nvSpPr>
          <p:spPr>
            <a:xfrm>
              <a:off x="713134" y="3640694"/>
              <a:ext cx="1971675" cy="968375"/>
            </a:xfrm>
            <a:prstGeom prst="rect">
              <a:avLst/>
            </a:prstGeom>
            <a:solidFill>
              <a:srgbClr val="FF7E00"/>
            </a:solidFill>
          </p:spPr>
          <p:txBody>
            <a:bodyPr wrap="square" rtlCol="0">
              <a:spAutoFit/>
            </a:bodyPr>
            <a:lstStyle/>
            <a:p>
              <a:pPr algn="ctr">
                <a:lnSpc>
                  <a:spcPct val="150000"/>
                </a:lnSpc>
              </a:pPr>
              <a:r>
                <a:rPr kumimoji="1" lang="zh-CN" altLang="en-US" sz="1400" b="1" dirty="0">
                  <a:solidFill>
                    <a:schemeClr val="bg1"/>
                  </a:solidFill>
                  <a:highlight>
                    <a:srgbClr val="FF7E00"/>
                  </a:highlight>
                  <a:latin typeface="微软雅黑" panose="020B0503020204020204" pitchFamily="34" charset="-122"/>
                  <a:ea typeface="微软雅黑" panose="020B0503020204020204" pitchFamily="34" charset="-122"/>
                </a:rPr>
                <a:t>京东 </a:t>
              </a:r>
              <a:endParaRPr kumimoji="1" lang="en-US" altLang="zh-CN" sz="1400" b="1"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“超级品牌日</a:t>
              </a:r>
              <a:r>
                <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rPr>
                <a:t>-</a:t>
              </a: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京东钟表”</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创意互动精准洞察</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p:txBody>
        </p:sp>
      </p:grpSp>
      <p:pic>
        <p:nvPicPr>
          <p:cNvPr id="25" name="图片 24"/>
          <p:cNvPicPr>
            <a:picLocks noChangeAspect="1"/>
          </p:cNvPicPr>
          <p:nvPr/>
        </p:nvPicPr>
        <p:blipFill>
          <a:blip r:embed="rId11" cstate="screen"/>
          <a:stretch>
            <a:fillRect/>
          </a:stretch>
        </p:blipFill>
        <p:spPr>
          <a:xfrm>
            <a:off x="7285999" y="5205720"/>
            <a:ext cx="2137671" cy="1245270"/>
          </a:xfrm>
          <a:prstGeom prst="rect">
            <a:avLst/>
          </a:prstGeom>
        </p:spPr>
      </p:pic>
      <p:pic>
        <p:nvPicPr>
          <p:cNvPr id="29" name="图片 28"/>
          <p:cNvPicPr>
            <a:picLocks noChangeAspect="1"/>
          </p:cNvPicPr>
          <p:nvPr/>
        </p:nvPicPr>
        <p:blipFill>
          <a:blip r:embed="rId12" cstate="screen"/>
          <a:stretch>
            <a:fillRect/>
          </a:stretch>
        </p:blipFill>
        <p:spPr>
          <a:xfrm>
            <a:off x="7274068" y="1365816"/>
            <a:ext cx="2158577" cy="3848541"/>
          </a:xfrm>
          <a:prstGeom prst="rect">
            <a:avLst/>
          </a:prstGeom>
        </p:spPr>
      </p:pic>
      <p:sp>
        <p:nvSpPr>
          <p:cNvPr id="77" name="矩形 76"/>
          <p:cNvSpPr/>
          <p:nvPr/>
        </p:nvSpPr>
        <p:spPr>
          <a:xfrm>
            <a:off x="7279285" y="1375427"/>
            <a:ext cx="2160000" cy="5084122"/>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78" name="组合 77"/>
          <p:cNvGrpSpPr/>
          <p:nvPr/>
        </p:nvGrpSpPr>
        <p:grpSpPr>
          <a:xfrm>
            <a:off x="5220967" y="2868876"/>
            <a:ext cx="1853565" cy="1735884"/>
            <a:chOff x="790746" y="2872979"/>
            <a:chExt cx="1853565" cy="1735884"/>
          </a:xfrm>
        </p:grpSpPr>
        <p:sp>
          <p:nvSpPr>
            <p:cNvPr id="79" name="文本框 78"/>
            <p:cNvSpPr txBox="1"/>
            <p:nvPr/>
          </p:nvSpPr>
          <p:spPr>
            <a:xfrm>
              <a:off x="1235896" y="2872979"/>
              <a:ext cx="880745" cy="460375"/>
            </a:xfrm>
            <a:prstGeom prst="rect">
              <a:avLst/>
            </a:prstGeom>
            <a:solidFill>
              <a:srgbClr val="FF7E00"/>
            </a:solidFill>
          </p:spPr>
          <p:txBody>
            <a:bodyPr wrap="none" rtlCol="0">
              <a:spAutoFit/>
            </a:bodyPr>
            <a:lstStyle/>
            <a:p>
              <a:pPr algn="ctr"/>
              <a:r>
                <a:rPr kumimoji="1" lang="en-US" altLang="zh-CN" sz="2400" b="1" dirty="0" err="1">
                  <a:solidFill>
                    <a:schemeClr val="bg1"/>
                  </a:solidFill>
                  <a:latin typeface="Microsoft YaHei Bold" panose="020B0502040204020203" charset="-122"/>
                  <a:ea typeface="Microsoft YaHei Bold" panose="020B0502040204020203" charset="-122"/>
                  <a:cs typeface="Microsoft YaHei Bold" panose="020B0502040204020203" charset="-122"/>
                </a:rPr>
                <a:t>3C</a:t>
              </a:r>
              <a:r>
                <a:rPr kumimoji="1" lang="zh-CN" altLang="en-US" sz="2400" b="1" dirty="0">
                  <a:solidFill>
                    <a:schemeClr val="bg1"/>
                  </a:solidFill>
                  <a:latin typeface="Microsoft YaHei Bold" panose="020B0502040204020203" charset="-122"/>
                  <a:ea typeface="Microsoft YaHei Bold" panose="020B0502040204020203" charset="-122"/>
                  <a:cs typeface="Microsoft YaHei Bold" panose="020B0502040204020203" charset="-122"/>
                </a:rPr>
                <a:t>类</a:t>
              </a:r>
              <a:endParaRPr kumimoji="1" lang="zh-CN" altLang="en-US" sz="2400" b="1" dirty="0">
                <a:solidFill>
                  <a:schemeClr val="bg1"/>
                </a:solidFill>
                <a:latin typeface="Microsoft YaHei Bold" panose="020B0502040204020203" charset="-122"/>
                <a:ea typeface="Microsoft YaHei Bold" panose="020B0502040204020203" charset="-122"/>
                <a:cs typeface="Microsoft YaHei Bold" panose="020B0502040204020203" charset="-122"/>
              </a:endParaRPr>
            </a:p>
          </p:txBody>
        </p:sp>
        <p:cxnSp>
          <p:nvCxnSpPr>
            <p:cNvPr id="80" name="直线连接符 45"/>
            <p:cNvCxnSpPr/>
            <p:nvPr/>
          </p:nvCxnSpPr>
          <p:spPr>
            <a:xfrm>
              <a:off x="887124" y="3506485"/>
              <a:ext cx="168087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文本框 80"/>
            <p:cNvSpPr txBox="1"/>
            <p:nvPr/>
          </p:nvSpPr>
          <p:spPr>
            <a:xfrm>
              <a:off x="790746" y="3640488"/>
              <a:ext cx="1853565" cy="968375"/>
            </a:xfrm>
            <a:prstGeom prst="rect">
              <a:avLst/>
            </a:prstGeom>
            <a:solidFill>
              <a:srgbClr val="FF7E00"/>
            </a:solidFill>
          </p:spPr>
          <p:txBody>
            <a:bodyPr wrap="none" rtlCol="0">
              <a:spAutoFit/>
            </a:bodyPr>
            <a:lstStyle/>
            <a:p>
              <a:pPr algn="ctr">
                <a:lnSpc>
                  <a:spcPct val="150000"/>
                </a:lnSpc>
              </a:pPr>
              <a:r>
                <a:rPr kumimoji="1" lang="en-US" altLang="zh-CN" sz="1400" b="1" dirty="0">
                  <a:solidFill>
                    <a:schemeClr val="bg1"/>
                  </a:solidFill>
                  <a:highlight>
                    <a:srgbClr val="FF7E00"/>
                  </a:highlight>
                  <a:latin typeface="微软雅黑" panose="020B0503020204020204" pitchFamily="34" charset="-122"/>
                  <a:ea typeface="微软雅黑" panose="020B0503020204020204" pitchFamily="34" charset="-122"/>
                </a:rPr>
                <a:t>OPPO David</a:t>
              </a:r>
              <a:r>
                <a:rPr kumimoji="1" lang="zh-CN" altLang="en-US" sz="1400" b="1" dirty="0">
                  <a:solidFill>
                    <a:schemeClr val="bg1"/>
                  </a:solidFill>
                  <a:highlight>
                    <a:srgbClr val="FF7E00"/>
                  </a:highlight>
                  <a:latin typeface="微软雅黑" panose="020B0503020204020204" pitchFamily="34" charset="-122"/>
                  <a:ea typeface="微软雅黑" panose="020B0503020204020204" pitchFamily="34" charset="-122"/>
                </a:rPr>
                <a:t> </a:t>
              </a:r>
              <a:endParaRPr kumimoji="1" lang="en-US" altLang="zh-CN" sz="1400" b="1"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a:t>
              </a:r>
              <a:r>
                <a:rPr kumimoji="1" lang="en-US" altLang="zh-CN" sz="1200" dirty="0" err="1">
                  <a:solidFill>
                    <a:schemeClr val="bg1"/>
                  </a:solidFill>
                  <a:highlight>
                    <a:srgbClr val="FF7E00"/>
                  </a:highlight>
                  <a:latin typeface="微软雅黑" panose="020B0503020204020204" pitchFamily="34" charset="-122"/>
                  <a:ea typeface="微软雅黑" panose="020B0503020204020204" pitchFamily="34" charset="-122"/>
                </a:rPr>
                <a:t>KOL</a:t>
              </a: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原创视频软植入”</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精准触达目标人群</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7342199" y="2879013"/>
            <a:ext cx="2011680" cy="1735884"/>
            <a:chOff x="711689" y="2872979"/>
            <a:chExt cx="2011680" cy="1735884"/>
          </a:xfrm>
        </p:grpSpPr>
        <p:sp>
          <p:nvSpPr>
            <p:cNvPr id="83" name="文本框 82"/>
            <p:cNvSpPr txBox="1"/>
            <p:nvPr/>
          </p:nvSpPr>
          <p:spPr>
            <a:xfrm>
              <a:off x="1127628" y="2872979"/>
              <a:ext cx="1097280" cy="460375"/>
            </a:xfrm>
            <a:prstGeom prst="rect">
              <a:avLst/>
            </a:prstGeom>
            <a:solidFill>
              <a:srgbClr val="FF7E00"/>
            </a:solidFill>
          </p:spPr>
          <p:txBody>
            <a:bodyPr wrap="none" rtlCol="0">
              <a:spAutoFit/>
            </a:bodyPr>
            <a:lstStyle/>
            <a:p>
              <a:pPr algn="ctr"/>
              <a:r>
                <a:rPr kumimoji="1" lang="zh-CN" altLang="en-US" sz="2400" b="1" dirty="0">
                  <a:solidFill>
                    <a:schemeClr val="bg1"/>
                  </a:solidFill>
                  <a:latin typeface="Microsoft YaHei Bold" panose="020B0502040204020203" charset="-122"/>
                  <a:ea typeface="Microsoft YaHei Bold" panose="020B0502040204020203" charset="-122"/>
                </a:rPr>
                <a:t>家电类</a:t>
              </a:r>
              <a:endParaRPr kumimoji="1" lang="zh-CN" altLang="en-US" sz="2400" b="1" dirty="0">
                <a:solidFill>
                  <a:schemeClr val="bg1"/>
                </a:solidFill>
                <a:latin typeface="Microsoft YaHei Bold" panose="020B0502040204020203" charset="-122"/>
                <a:ea typeface="Microsoft YaHei Bold" panose="020B0502040204020203" charset="-122"/>
              </a:endParaRPr>
            </a:p>
          </p:txBody>
        </p:sp>
        <p:cxnSp>
          <p:nvCxnSpPr>
            <p:cNvPr id="84" name="直线连接符 45"/>
            <p:cNvCxnSpPr/>
            <p:nvPr/>
          </p:nvCxnSpPr>
          <p:spPr>
            <a:xfrm>
              <a:off x="887124" y="3506485"/>
              <a:ext cx="168087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文本框 84"/>
            <p:cNvSpPr txBox="1"/>
            <p:nvPr/>
          </p:nvSpPr>
          <p:spPr>
            <a:xfrm>
              <a:off x="711689" y="3640488"/>
              <a:ext cx="2011680" cy="968375"/>
            </a:xfrm>
            <a:prstGeom prst="rect">
              <a:avLst/>
            </a:prstGeom>
            <a:solidFill>
              <a:srgbClr val="FF7E00"/>
            </a:solidFill>
          </p:spPr>
          <p:txBody>
            <a:bodyPr wrap="none" rtlCol="0">
              <a:spAutoFit/>
            </a:bodyPr>
            <a:lstStyle/>
            <a:p>
              <a:pPr algn="ctr">
                <a:lnSpc>
                  <a:spcPct val="150000"/>
                </a:lnSpc>
              </a:pPr>
              <a:r>
                <a:rPr kumimoji="1" lang="zh-CN" altLang="en-US" sz="1400" b="1" dirty="0">
                  <a:solidFill>
                    <a:schemeClr val="bg1"/>
                  </a:solidFill>
                  <a:highlight>
                    <a:srgbClr val="FF7E00"/>
                  </a:highlight>
                  <a:latin typeface="微软雅黑" panose="020B0503020204020204" pitchFamily="34" charset="-122"/>
                  <a:ea typeface="微软雅黑" panose="020B0503020204020204" pitchFamily="34" charset="-122"/>
                </a:rPr>
                <a:t>奥克斯 </a:t>
              </a:r>
              <a:endParaRPr kumimoji="1" lang="en-US" altLang="zh-CN" sz="1400" b="1"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“品质生活挑战无限可能”</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英雄联盟跨界联动</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p:txBody>
        </p:sp>
      </p:grpSp>
      <p:grpSp>
        <p:nvGrpSpPr>
          <p:cNvPr id="86" name="组合 85"/>
          <p:cNvGrpSpPr/>
          <p:nvPr/>
        </p:nvGrpSpPr>
        <p:grpSpPr>
          <a:xfrm>
            <a:off x="773097" y="2868876"/>
            <a:ext cx="1835150" cy="1735884"/>
            <a:chOff x="799954" y="2872979"/>
            <a:chExt cx="1835150" cy="1735884"/>
          </a:xfrm>
        </p:grpSpPr>
        <p:sp>
          <p:nvSpPr>
            <p:cNvPr id="87" name="文本框 86"/>
            <p:cNvSpPr txBox="1"/>
            <p:nvPr/>
          </p:nvSpPr>
          <p:spPr>
            <a:xfrm>
              <a:off x="975229" y="2872979"/>
              <a:ext cx="1402080" cy="460375"/>
            </a:xfrm>
            <a:prstGeom prst="rect">
              <a:avLst/>
            </a:prstGeom>
            <a:solidFill>
              <a:srgbClr val="FF7E00"/>
            </a:solidFill>
          </p:spPr>
          <p:txBody>
            <a:bodyPr wrap="none" rtlCol="0">
              <a:spAutoFit/>
            </a:bodyPr>
            <a:lstStyle/>
            <a:p>
              <a:pPr algn="ctr"/>
              <a:r>
                <a:rPr kumimoji="1" lang="zh-CN" altLang="en-US" sz="2400" b="1" dirty="0">
                  <a:solidFill>
                    <a:schemeClr val="bg1"/>
                  </a:solidFill>
                  <a:latin typeface="Microsoft YaHei Bold" panose="020B0502040204020203" charset="-122"/>
                  <a:ea typeface="Microsoft YaHei Bold" panose="020B0502040204020203" charset="-122"/>
                </a:rPr>
                <a:t>互联网类</a:t>
              </a:r>
              <a:endParaRPr kumimoji="1" lang="zh-CN" altLang="en-US" sz="2400" b="1" dirty="0">
                <a:solidFill>
                  <a:schemeClr val="bg1"/>
                </a:solidFill>
                <a:latin typeface="Microsoft YaHei Bold" panose="020B0502040204020203" charset="-122"/>
                <a:ea typeface="Microsoft YaHei Bold" panose="020B0502040204020203" charset="-122"/>
              </a:endParaRPr>
            </a:p>
          </p:txBody>
        </p:sp>
        <p:cxnSp>
          <p:nvCxnSpPr>
            <p:cNvPr id="88" name="直线连接符 45"/>
            <p:cNvCxnSpPr/>
            <p:nvPr/>
          </p:nvCxnSpPr>
          <p:spPr>
            <a:xfrm>
              <a:off x="887124" y="3506485"/>
              <a:ext cx="168087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文本框 88"/>
            <p:cNvSpPr txBox="1"/>
            <p:nvPr/>
          </p:nvSpPr>
          <p:spPr>
            <a:xfrm>
              <a:off x="799954" y="3640488"/>
              <a:ext cx="1835150" cy="968375"/>
            </a:xfrm>
            <a:prstGeom prst="rect">
              <a:avLst/>
            </a:prstGeom>
            <a:solidFill>
              <a:srgbClr val="FF7E00"/>
            </a:solidFill>
          </p:spPr>
          <p:txBody>
            <a:bodyPr wrap="none" rtlCol="0">
              <a:spAutoFit/>
            </a:bodyPr>
            <a:lstStyle/>
            <a:p>
              <a:pPr algn="ctr">
                <a:lnSpc>
                  <a:spcPct val="150000"/>
                </a:lnSpc>
              </a:pPr>
              <a:r>
                <a:rPr kumimoji="1" lang="zh-CN" altLang="en-US" sz="1400" b="1" dirty="0">
                  <a:solidFill>
                    <a:schemeClr val="bg1"/>
                  </a:solidFill>
                  <a:highlight>
                    <a:srgbClr val="FF7E00"/>
                  </a:highlight>
                  <a:latin typeface="微软雅黑" panose="020B0503020204020204" pitchFamily="34" charset="-122"/>
                  <a:ea typeface="微软雅黑" panose="020B0503020204020204" pitchFamily="34" charset="-122"/>
                </a:rPr>
                <a:t>饿了么 </a:t>
              </a:r>
              <a:r>
                <a:rPr kumimoji="1" lang="en-US" altLang="zh-CN" sz="1400" b="1" dirty="0">
                  <a:solidFill>
                    <a:schemeClr val="bg1"/>
                  </a:solidFill>
                  <a:highlight>
                    <a:srgbClr val="FF7E00"/>
                  </a:highlight>
                  <a:latin typeface="微软雅黑" panose="020B0503020204020204" pitchFamily="34" charset="-122"/>
                  <a:ea typeface="微软雅黑" panose="020B0503020204020204" pitchFamily="34" charset="-122"/>
                </a:rPr>
                <a:t>X</a:t>
              </a:r>
              <a:r>
                <a:rPr kumimoji="1" lang="zh-CN" altLang="en-US" sz="1400" b="1" dirty="0">
                  <a:solidFill>
                    <a:schemeClr val="bg1"/>
                  </a:solidFill>
                  <a:highlight>
                    <a:srgbClr val="FF7E00"/>
                  </a:highlight>
                  <a:latin typeface="微软雅黑" panose="020B0503020204020204" pitchFamily="34" charset="-122"/>
                  <a:ea typeface="微软雅黑" panose="020B0503020204020204" pitchFamily="34" charset="-122"/>
                </a:rPr>
                <a:t> 网易云音乐</a:t>
              </a:r>
              <a:endParaRPr kumimoji="1" lang="en-US" altLang="zh-CN" sz="1400" b="1"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“对味时刻”</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跨界碰撞引百倍关注</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p:txBody>
        </p:sp>
      </p:gr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54610"/>
            <a:ext cx="12238990" cy="6952615"/>
            <a:chOff x="-15" y="-22"/>
            <a:chExt cx="19230" cy="10810"/>
          </a:xfrm>
        </p:grpSpPr>
        <p:sp>
          <p:nvSpPr>
            <p:cNvPr id="8" name="矩形 7"/>
            <p:cNvSpPr/>
            <p:nvPr/>
          </p:nvSpPr>
          <p:spPr>
            <a:xfrm>
              <a:off x="-15" y="-22"/>
              <a:ext cx="19230" cy="10810"/>
            </a:xfrm>
            <a:prstGeom prst="rect">
              <a:avLst/>
            </a:prstGeom>
            <a:gradFill>
              <a:gsLst>
                <a:gs pos="0">
                  <a:srgbClr val="FF8700"/>
                </a:gs>
                <a:gs pos="100000">
                  <a:srgbClr val="FF2F07"/>
                </a:gs>
              </a:gsLst>
              <a:lin ang="21594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9"/>
            <p:cNvSpPr/>
            <p:nvPr/>
          </p:nvSpPr>
          <p:spPr>
            <a:xfrm>
              <a:off x="708" y="684"/>
              <a:ext cx="17806" cy="9432"/>
            </a:xfrm>
            <a:prstGeom prst="roundRect">
              <a:avLst>
                <a:gd name="adj" fmla="val 52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24" name="图片 23" descr="3"/>
          <p:cNvPicPr>
            <a:picLocks noChangeAspect="1"/>
          </p:cNvPicPr>
          <p:nvPr/>
        </p:nvPicPr>
        <p:blipFill>
          <a:blip r:embed="rId1"/>
          <a:stretch>
            <a:fillRect/>
          </a:stretch>
        </p:blipFill>
        <p:spPr>
          <a:xfrm>
            <a:off x="0" y="-54610"/>
            <a:ext cx="12393295" cy="6953250"/>
          </a:xfrm>
          <a:prstGeom prst="rect">
            <a:avLst/>
          </a:prstGeom>
        </p:spPr>
      </p:pic>
      <p:grpSp>
        <p:nvGrpSpPr>
          <p:cNvPr id="4" name="组合 3"/>
          <p:cNvGrpSpPr/>
          <p:nvPr/>
        </p:nvGrpSpPr>
        <p:grpSpPr>
          <a:xfrm>
            <a:off x="3689985" y="3537585"/>
            <a:ext cx="7204710" cy="2090420"/>
            <a:chOff x="-4239" y="1715"/>
            <a:chExt cx="11346" cy="3292"/>
          </a:xfrm>
        </p:grpSpPr>
        <p:sp>
          <p:nvSpPr>
            <p:cNvPr id="30" name="矩形 29"/>
            <p:cNvSpPr/>
            <p:nvPr/>
          </p:nvSpPr>
          <p:spPr>
            <a:xfrm>
              <a:off x="-4239" y="3991"/>
              <a:ext cx="11290" cy="1016"/>
            </a:xfrm>
            <a:prstGeom prst="rect">
              <a:avLst/>
            </a:prstGeom>
          </p:spPr>
          <p:txBody>
            <a:bodyPr wrap="square">
              <a:spAutoFit/>
            </a:bodyPr>
            <a:lstStyle/>
            <a:p>
              <a:pPr lvl="2" algn="r">
                <a:defRPr/>
              </a:pPr>
              <a:r>
                <a:rPr lang="zh-CN" altLang="zh-CN" sz="3600" b="1" dirty="0">
                  <a:solidFill>
                    <a:srgbClr val="FF6200"/>
                  </a:solidFill>
                  <a:ea typeface="Microsoft YaHei Bold" panose="020B0502040204020203" charset="-122"/>
                </a:rPr>
                <a:t>企业整体市场规模</a:t>
              </a:r>
              <a:endParaRPr lang="zh-CN" altLang="en-US" sz="3600" b="1" spc="600" dirty="0">
                <a:solidFill>
                  <a:srgbClr val="FF6200"/>
                </a:solidFill>
                <a:latin typeface="Microsoft YaHei Bold" panose="020B0502040204020203" charset="-122"/>
                <a:ea typeface="Microsoft YaHei Bold" panose="020B0502040204020203" charset="-122"/>
                <a:sym typeface="+mn-ea"/>
              </a:endParaRPr>
            </a:p>
          </p:txBody>
        </p:sp>
        <p:grpSp>
          <p:nvGrpSpPr>
            <p:cNvPr id="3" name="组合 2"/>
            <p:cNvGrpSpPr/>
            <p:nvPr/>
          </p:nvGrpSpPr>
          <p:grpSpPr>
            <a:xfrm>
              <a:off x="489" y="1715"/>
              <a:ext cx="6618" cy="2276"/>
              <a:chOff x="2184" y="1376"/>
              <a:chExt cx="6618" cy="2276"/>
            </a:xfrm>
          </p:grpSpPr>
          <p:grpSp>
            <p:nvGrpSpPr>
              <p:cNvPr id="27" name="组合 26"/>
              <p:cNvGrpSpPr/>
              <p:nvPr/>
            </p:nvGrpSpPr>
            <p:grpSpPr>
              <a:xfrm>
                <a:off x="2184" y="1887"/>
                <a:ext cx="1235" cy="1153"/>
                <a:chOff x="1730" y="2813"/>
                <a:chExt cx="892" cy="830"/>
              </a:xfrm>
              <a:solidFill>
                <a:schemeClr val="bg1"/>
              </a:solidFill>
            </p:grpSpPr>
            <p:sp>
              <p:nvSpPr>
                <p:cNvPr id="28" name="任意多边形: 形状 25"/>
                <p:cNvSpPr/>
                <p:nvPr/>
              </p:nvSpPr>
              <p:spPr>
                <a:xfrm rot="10800000" flipV="1">
                  <a:off x="1730" y="2813"/>
                  <a:ext cx="531" cy="830"/>
                </a:xfrm>
                <a:custGeom>
                  <a:avLst/>
                  <a:gdLst>
                    <a:gd name="connsiteX0" fmla="*/ 616854 w 943428"/>
                    <a:gd name="connsiteY0" fmla="*/ 1799772 h 1799772"/>
                    <a:gd name="connsiteX1" fmla="*/ 943428 w 943428"/>
                    <a:gd name="connsiteY1" fmla="*/ 1799772 h 1799772"/>
                    <a:gd name="connsiteX2" fmla="*/ 326574 w 943428"/>
                    <a:gd name="connsiteY2" fmla="*/ 899886 h 1799772"/>
                    <a:gd name="connsiteX3" fmla="*/ 943428 w 943428"/>
                    <a:gd name="connsiteY3" fmla="*/ 0 h 1799772"/>
                    <a:gd name="connsiteX4" fmla="*/ 616854 w 943428"/>
                    <a:gd name="connsiteY4" fmla="*/ 0 h 1799772"/>
                    <a:gd name="connsiteX5" fmla="*/ 0 w 943428"/>
                    <a:gd name="connsiteY5" fmla="*/ 899886 h 179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428" h="1799772">
                      <a:moveTo>
                        <a:pt x="616854" y="1799772"/>
                      </a:moveTo>
                      <a:lnTo>
                        <a:pt x="943428" y="1799772"/>
                      </a:lnTo>
                      <a:lnTo>
                        <a:pt x="326574" y="899886"/>
                      </a:lnTo>
                      <a:lnTo>
                        <a:pt x="943428" y="0"/>
                      </a:lnTo>
                      <a:lnTo>
                        <a:pt x="616854" y="0"/>
                      </a:lnTo>
                      <a:lnTo>
                        <a:pt x="0" y="899886"/>
                      </a:lnTo>
                      <a:close/>
                    </a:path>
                  </a:pathLst>
                </a:custGeom>
                <a:solidFill>
                  <a:srgbClr val="FF5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50000"/>
                      </a:prstClr>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9" name="任意多边形: 形状 14"/>
                <p:cNvSpPr/>
                <p:nvPr/>
              </p:nvSpPr>
              <p:spPr>
                <a:xfrm rot="10800000" flipV="1">
                  <a:off x="2334" y="3003"/>
                  <a:ext cx="288" cy="450"/>
                </a:xfrm>
                <a:custGeom>
                  <a:avLst/>
                  <a:gdLst>
                    <a:gd name="connsiteX0" fmla="*/ 616854 w 943428"/>
                    <a:gd name="connsiteY0" fmla="*/ 1799772 h 1799772"/>
                    <a:gd name="connsiteX1" fmla="*/ 943428 w 943428"/>
                    <a:gd name="connsiteY1" fmla="*/ 1799772 h 1799772"/>
                    <a:gd name="connsiteX2" fmla="*/ 326574 w 943428"/>
                    <a:gd name="connsiteY2" fmla="*/ 899886 h 1799772"/>
                    <a:gd name="connsiteX3" fmla="*/ 943428 w 943428"/>
                    <a:gd name="connsiteY3" fmla="*/ 0 h 1799772"/>
                    <a:gd name="connsiteX4" fmla="*/ 616854 w 943428"/>
                    <a:gd name="connsiteY4" fmla="*/ 0 h 1799772"/>
                    <a:gd name="connsiteX5" fmla="*/ 0 w 943428"/>
                    <a:gd name="connsiteY5" fmla="*/ 899886 h 179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428" h="1799772">
                      <a:moveTo>
                        <a:pt x="616854" y="1799772"/>
                      </a:moveTo>
                      <a:lnTo>
                        <a:pt x="943428" y="1799772"/>
                      </a:lnTo>
                      <a:lnTo>
                        <a:pt x="326574" y="899886"/>
                      </a:lnTo>
                      <a:lnTo>
                        <a:pt x="943428" y="0"/>
                      </a:lnTo>
                      <a:lnTo>
                        <a:pt x="616854" y="0"/>
                      </a:lnTo>
                      <a:lnTo>
                        <a:pt x="0" y="899886"/>
                      </a:lnTo>
                      <a:close/>
                    </a:path>
                  </a:pathLst>
                </a:custGeom>
                <a:solidFill>
                  <a:srgbClr val="FF5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50000"/>
                      </a:prstClr>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sp>
            <p:nvSpPr>
              <p:cNvPr id="31" name="TextBox 11"/>
              <p:cNvSpPr txBox="1"/>
              <p:nvPr/>
            </p:nvSpPr>
            <p:spPr>
              <a:xfrm>
                <a:off x="3504" y="1376"/>
                <a:ext cx="5298" cy="227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8800" b="1" i="0" u="none" strike="noStrike" kern="1200" cap="none" spc="0" normalizeH="0" baseline="0" noProof="0" dirty="0">
                    <a:ln>
                      <a:noFill/>
                    </a:ln>
                    <a:solidFill>
                      <a:srgbClr val="FF6200"/>
                    </a:solidFill>
                    <a:effectLst/>
                    <a:uLnTx/>
                    <a:uFillTx/>
                    <a:latin typeface="Arial" panose="020B0604020202020204" pitchFamily="34" charset="0"/>
                    <a:ea typeface="字魂59号-创粗黑" panose="00000500000000000000" pitchFamily="2" charset="-122"/>
                    <a:cs typeface="+mn-ea"/>
                    <a:sym typeface="Arial" panose="020B0604020202020204" pitchFamily="34" charset="0"/>
                  </a:rPr>
                  <a:t>Part.1</a:t>
                </a:r>
                <a:endParaRPr kumimoji="0" lang="en-US" altLang="zh-CN" sz="8800" b="1" i="0" u="none" strike="noStrike" kern="1200" cap="none" spc="0" normalizeH="0" baseline="0" noProof="0" dirty="0">
                  <a:ln>
                    <a:noFill/>
                  </a:ln>
                  <a:solidFill>
                    <a:srgbClr val="FF6200"/>
                  </a:solidFill>
                  <a:effectLst/>
                  <a:uLnTx/>
                  <a:uFillTx/>
                  <a:latin typeface="Arial" panose="020B0604020202020204" pitchFamily="34" charset="0"/>
                  <a:ea typeface="字魂59号-创粗黑" panose="00000500000000000000" pitchFamily="2" charset="-122"/>
                  <a:cs typeface="+mn-ea"/>
                  <a:sym typeface="Arial" panose="020B0604020202020204" pitchFamily="34" charset="0"/>
                </a:endParaRPr>
              </a:p>
            </p:txBody>
          </p:sp>
        </p:grpSp>
      </p:grpSp>
      <p:pic>
        <p:nvPicPr>
          <p:cNvPr id="5" name="图片 4" descr="/Users/dahuaili/Desktop/集团ppt更新/1/集团ppt插图-02.png集团ppt插图-02"/>
          <p:cNvPicPr>
            <a:picLocks noChangeAspect="1"/>
          </p:cNvPicPr>
          <p:nvPr/>
        </p:nvPicPr>
        <p:blipFill>
          <a:blip r:embed="rId2" cstate="screen"/>
          <a:srcRect/>
          <a:stretch>
            <a:fillRect/>
          </a:stretch>
        </p:blipFill>
        <p:spPr>
          <a:xfrm>
            <a:off x="-403860" y="-262255"/>
            <a:ext cx="5781040" cy="5818505"/>
          </a:xfrm>
          <a:prstGeom prst="rect">
            <a:avLst/>
          </a:prstGeom>
          <a:effectLst>
            <a:outerShdw blurRad="76200" dist="38100" dir="2700000" algn="tl" rotWithShape="0">
              <a:srgbClr val="400000">
                <a:alpha val="44000"/>
              </a:srgbClr>
            </a:outerShdw>
          </a:effec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2440" y="392430"/>
            <a:ext cx="11357610" cy="732155"/>
            <a:chOff x="744" y="618"/>
            <a:chExt cx="17886" cy="1153"/>
          </a:xfrm>
        </p:grpSpPr>
        <p:pic>
          <p:nvPicPr>
            <p:cNvPr id="3" name="图片 2" descr="IMS新logo(加股票代码）-01"/>
            <p:cNvPicPr>
              <a:picLocks noChangeAspect="1"/>
            </p:cNvPicPr>
            <p:nvPr/>
          </p:nvPicPr>
          <p:blipFill>
            <a:blip r:embed="rId1" cstate="screen"/>
            <a:stretch>
              <a:fillRect/>
            </a:stretch>
          </p:blipFill>
          <p:spPr>
            <a:xfrm>
              <a:off x="16296" y="618"/>
              <a:ext cx="2335" cy="1111"/>
            </a:xfrm>
            <a:prstGeom prst="rect">
              <a:avLst/>
            </a:prstGeom>
          </p:spPr>
        </p:pic>
        <p:grpSp>
          <p:nvGrpSpPr>
            <p:cNvPr id="4" name="组合 3"/>
            <p:cNvGrpSpPr/>
            <p:nvPr/>
          </p:nvGrpSpPr>
          <p:grpSpPr>
            <a:xfrm>
              <a:off x="744" y="949"/>
              <a:ext cx="17124" cy="822"/>
              <a:chOff x="634" y="312"/>
              <a:chExt cx="17124" cy="822"/>
            </a:xfrm>
          </p:grpSpPr>
          <p:sp>
            <p:nvSpPr>
              <p:cNvPr id="5" name="标题 1"/>
              <p:cNvSpPr txBox="1"/>
              <p:nvPr/>
            </p:nvSpPr>
            <p:spPr>
              <a:xfrm>
                <a:off x="1491" y="312"/>
                <a:ext cx="16267" cy="822"/>
              </a:xfrm>
              <a:prstGeom prst="rect">
                <a:avLst/>
              </a:prstGeom>
              <a:no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lang="zh-CN" altLang="en-US" sz="2800" dirty="0">
                    <a:solidFill>
                      <a:srgbClr val="FF6000"/>
                    </a:solidFill>
                    <a:sym typeface="+mn-ea"/>
                  </a:rPr>
                  <a:t>案例代表</a:t>
                </a:r>
                <a:endParaRPr sz="2800" dirty="0">
                  <a:solidFill>
                    <a:srgbClr val="FF6000"/>
                  </a:solidFill>
                  <a:sym typeface="+mn-ea"/>
                </a:endParaRPr>
              </a:p>
            </p:txBody>
          </p:sp>
          <p:sp>
            <p:nvSpPr>
              <p:cNvPr id="6" name="矩形: 圆角 17"/>
              <p:cNvSpPr/>
              <p:nvPr/>
            </p:nvSpPr>
            <p:spPr>
              <a:xfrm rot="2700000">
                <a:off x="634" y="452"/>
                <a:ext cx="541" cy="541"/>
              </a:xfrm>
              <a:prstGeom prst="roundRect">
                <a:avLst>
                  <a:gd name="adj" fmla="val 2816"/>
                </a:avLst>
              </a:prstGeom>
              <a:gradFill>
                <a:gsLst>
                  <a:gs pos="0">
                    <a:srgbClr val="FF8700"/>
                  </a:gs>
                  <a:gs pos="59000">
                    <a:srgbClr val="FF544D"/>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grpSp>
      <p:sp>
        <p:nvSpPr>
          <p:cNvPr id="7" name="矩形 6"/>
          <p:cNvSpPr/>
          <p:nvPr/>
        </p:nvSpPr>
        <p:spPr>
          <a:xfrm>
            <a:off x="624000" y="1368878"/>
            <a:ext cx="2160000" cy="5084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2840215" y="1368878"/>
            <a:ext cx="2160000" cy="5084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5056430" y="1371324"/>
            <a:ext cx="2160000" cy="5084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7272645" y="1368878"/>
            <a:ext cx="2160000" cy="5084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9488860" y="1368878"/>
            <a:ext cx="2160000" cy="5084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0" name="图片 19"/>
          <p:cNvPicPr>
            <a:picLocks noChangeAspect="1"/>
          </p:cNvPicPr>
          <p:nvPr/>
        </p:nvPicPr>
        <p:blipFill>
          <a:blip r:embed="rId2" cstate="screen"/>
          <a:stretch>
            <a:fillRect/>
          </a:stretch>
        </p:blipFill>
        <p:spPr>
          <a:xfrm>
            <a:off x="684349" y="4927194"/>
            <a:ext cx="2075006" cy="1485174"/>
          </a:xfrm>
          <a:prstGeom prst="rect">
            <a:avLst/>
          </a:prstGeom>
          <a:ln w="44450">
            <a:solidFill>
              <a:srgbClr val="FF7E00"/>
            </a:solidFill>
          </a:ln>
        </p:spPr>
      </p:pic>
      <p:pic>
        <p:nvPicPr>
          <p:cNvPr id="12" name="图片 11"/>
          <p:cNvPicPr>
            <a:picLocks noChangeAspect="1"/>
          </p:cNvPicPr>
          <p:nvPr/>
        </p:nvPicPr>
        <p:blipFill>
          <a:blip r:embed="rId3" cstate="screen"/>
          <a:stretch>
            <a:fillRect/>
          </a:stretch>
        </p:blipFill>
        <p:spPr>
          <a:xfrm>
            <a:off x="659748" y="1370555"/>
            <a:ext cx="2124681" cy="3549616"/>
          </a:xfrm>
          <a:prstGeom prst="rect">
            <a:avLst/>
          </a:prstGeom>
        </p:spPr>
      </p:pic>
      <p:pic>
        <p:nvPicPr>
          <p:cNvPr id="15" name="图片 14"/>
          <p:cNvPicPr>
            <a:picLocks noChangeAspect="1"/>
          </p:cNvPicPr>
          <p:nvPr/>
        </p:nvPicPr>
        <p:blipFill>
          <a:blip r:embed="rId4" cstate="screen"/>
          <a:stretch>
            <a:fillRect/>
          </a:stretch>
        </p:blipFill>
        <p:spPr>
          <a:xfrm>
            <a:off x="649467" y="4948746"/>
            <a:ext cx="2133477" cy="1407562"/>
          </a:xfrm>
          <a:prstGeom prst="rect">
            <a:avLst/>
          </a:prstGeom>
        </p:spPr>
      </p:pic>
      <p:sp>
        <p:nvSpPr>
          <p:cNvPr id="21" name="矩形 20"/>
          <p:cNvSpPr/>
          <p:nvPr/>
        </p:nvSpPr>
        <p:spPr>
          <a:xfrm>
            <a:off x="636701" y="1363163"/>
            <a:ext cx="2160000" cy="5084122"/>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28" name="图片 27"/>
          <p:cNvPicPr>
            <a:picLocks noChangeAspect="1"/>
          </p:cNvPicPr>
          <p:nvPr/>
        </p:nvPicPr>
        <p:blipFill rotWithShape="1">
          <a:blip r:embed="rId5" cstate="screen"/>
          <a:srcRect r="-659"/>
          <a:stretch>
            <a:fillRect/>
          </a:stretch>
        </p:blipFill>
        <p:spPr>
          <a:xfrm>
            <a:off x="2855859" y="5077544"/>
            <a:ext cx="2136270" cy="1375456"/>
          </a:xfrm>
          <a:prstGeom prst="rect">
            <a:avLst/>
          </a:prstGeom>
        </p:spPr>
      </p:pic>
      <p:pic>
        <p:nvPicPr>
          <p:cNvPr id="30" name="图片 29"/>
          <p:cNvPicPr>
            <a:picLocks noChangeAspect="1"/>
          </p:cNvPicPr>
          <p:nvPr/>
        </p:nvPicPr>
        <p:blipFill rotWithShape="1">
          <a:blip r:embed="rId6" cstate="screen"/>
          <a:srcRect/>
          <a:stretch>
            <a:fillRect/>
          </a:stretch>
        </p:blipFill>
        <p:spPr>
          <a:xfrm>
            <a:off x="2855860" y="1356205"/>
            <a:ext cx="2136269" cy="3721339"/>
          </a:xfrm>
          <a:prstGeom prst="rect">
            <a:avLst/>
          </a:prstGeom>
        </p:spPr>
      </p:pic>
      <p:pic>
        <p:nvPicPr>
          <p:cNvPr id="16" name="图片 15"/>
          <p:cNvPicPr>
            <a:picLocks noChangeAspect="1"/>
          </p:cNvPicPr>
          <p:nvPr/>
        </p:nvPicPr>
        <p:blipFill>
          <a:blip r:embed="rId7" cstate="screen"/>
          <a:stretch>
            <a:fillRect/>
          </a:stretch>
        </p:blipFill>
        <p:spPr>
          <a:xfrm>
            <a:off x="2853922" y="4935175"/>
            <a:ext cx="2138207" cy="1529442"/>
          </a:xfrm>
          <a:prstGeom prst="rect">
            <a:avLst/>
          </a:prstGeom>
        </p:spPr>
      </p:pic>
      <p:pic>
        <p:nvPicPr>
          <p:cNvPr id="18" name="图片 17"/>
          <p:cNvPicPr>
            <a:picLocks noChangeAspect="1"/>
          </p:cNvPicPr>
          <p:nvPr/>
        </p:nvPicPr>
        <p:blipFill rotWithShape="1">
          <a:blip r:embed="rId8" cstate="screen"/>
          <a:srcRect/>
          <a:stretch>
            <a:fillRect/>
          </a:stretch>
        </p:blipFill>
        <p:spPr>
          <a:xfrm>
            <a:off x="2833538" y="1348988"/>
            <a:ext cx="2158592" cy="3586187"/>
          </a:xfrm>
          <a:prstGeom prst="rect">
            <a:avLst/>
          </a:prstGeom>
        </p:spPr>
      </p:pic>
      <p:sp>
        <p:nvSpPr>
          <p:cNvPr id="31" name="矩形 30"/>
          <p:cNvSpPr/>
          <p:nvPr/>
        </p:nvSpPr>
        <p:spPr>
          <a:xfrm>
            <a:off x="2856000" y="1365816"/>
            <a:ext cx="2160000" cy="5084122"/>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7" name="图片 16"/>
          <p:cNvPicPr>
            <a:picLocks noChangeAspect="1"/>
          </p:cNvPicPr>
          <p:nvPr/>
        </p:nvPicPr>
        <p:blipFill>
          <a:blip r:embed="rId9" cstate="screen"/>
          <a:stretch>
            <a:fillRect/>
          </a:stretch>
        </p:blipFill>
        <p:spPr>
          <a:xfrm>
            <a:off x="5070448" y="1365816"/>
            <a:ext cx="2162877" cy="4258585"/>
          </a:xfrm>
          <a:prstGeom prst="rect">
            <a:avLst/>
          </a:prstGeom>
        </p:spPr>
      </p:pic>
      <p:pic>
        <p:nvPicPr>
          <p:cNvPr id="22" name="图片 21"/>
          <p:cNvPicPr>
            <a:picLocks noChangeAspect="1"/>
          </p:cNvPicPr>
          <p:nvPr/>
        </p:nvPicPr>
        <p:blipFill>
          <a:blip r:embed="rId10" cstate="screen"/>
          <a:stretch>
            <a:fillRect/>
          </a:stretch>
        </p:blipFill>
        <p:spPr>
          <a:xfrm>
            <a:off x="5084672" y="5001950"/>
            <a:ext cx="1081622" cy="1455547"/>
          </a:xfrm>
          <a:prstGeom prst="rect">
            <a:avLst/>
          </a:prstGeom>
        </p:spPr>
      </p:pic>
      <p:pic>
        <p:nvPicPr>
          <p:cNvPr id="24" name="图片 23"/>
          <p:cNvPicPr>
            <a:picLocks noChangeAspect="1"/>
          </p:cNvPicPr>
          <p:nvPr/>
        </p:nvPicPr>
        <p:blipFill>
          <a:blip r:embed="rId11" cstate="screen"/>
          <a:stretch>
            <a:fillRect/>
          </a:stretch>
        </p:blipFill>
        <p:spPr>
          <a:xfrm>
            <a:off x="6177407" y="5001950"/>
            <a:ext cx="1059240" cy="1445318"/>
          </a:xfrm>
          <a:prstGeom prst="rect">
            <a:avLst/>
          </a:prstGeom>
        </p:spPr>
      </p:pic>
      <p:pic>
        <p:nvPicPr>
          <p:cNvPr id="26" name="图片 25"/>
          <p:cNvPicPr>
            <a:picLocks noChangeAspect="1"/>
          </p:cNvPicPr>
          <p:nvPr/>
        </p:nvPicPr>
        <p:blipFill>
          <a:blip r:embed="rId12" cstate="screen"/>
          <a:stretch>
            <a:fillRect/>
          </a:stretch>
        </p:blipFill>
        <p:spPr>
          <a:xfrm>
            <a:off x="5068121" y="1371324"/>
            <a:ext cx="2177374" cy="4455405"/>
          </a:xfrm>
          <a:prstGeom prst="rect">
            <a:avLst/>
          </a:prstGeom>
        </p:spPr>
      </p:pic>
      <p:pic>
        <p:nvPicPr>
          <p:cNvPr id="27" name="图片 26"/>
          <p:cNvPicPr>
            <a:picLocks noChangeAspect="1"/>
          </p:cNvPicPr>
          <p:nvPr/>
        </p:nvPicPr>
        <p:blipFill>
          <a:blip r:embed="rId13" cstate="screen"/>
          <a:stretch>
            <a:fillRect/>
          </a:stretch>
        </p:blipFill>
        <p:spPr>
          <a:xfrm>
            <a:off x="5069881" y="5423526"/>
            <a:ext cx="2162977" cy="1023742"/>
          </a:xfrm>
          <a:prstGeom prst="rect">
            <a:avLst/>
          </a:prstGeom>
        </p:spPr>
      </p:pic>
      <p:sp>
        <p:nvSpPr>
          <p:cNvPr id="36" name="矩形 35"/>
          <p:cNvSpPr/>
          <p:nvPr/>
        </p:nvSpPr>
        <p:spPr>
          <a:xfrm>
            <a:off x="5063107" y="1375427"/>
            <a:ext cx="2160000" cy="5084122"/>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3" name="图片 12"/>
          <p:cNvPicPr>
            <a:picLocks noChangeAspect="1"/>
          </p:cNvPicPr>
          <p:nvPr/>
        </p:nvPicPr>
        <p:blipFill>
          <a:blip r:embed="rId14" cstate="screen"/>
          <a:stretch>
            <a:fillRect/>
          </a:stretch>
        </p:blipFill>
        <p:spPr>
          <a:xfrm>
            <a:off x="9473075" y="5077507"/>
            <a:ext cx="2160001" cy="1370913"/>
          </a:xfrm>
          <a:prstGeom prst="rect">
            <a:avLst/>
          </a:prstGeom>
        </p:spPr>
      </p:pic>
      <p:pic>
        <p:nvPicPr>
          <p:cNvPr id="14" name="图片 13"/>
          <p:cNvPicPr>
            <a:picLocks noChangeAspect="1"/>
          </p:cNvPicPr>
          <p:nvPr/>
        </p:nvPicPr>
        <p:blipFill>
          <a:blip r:embed="rId15" cstate="screen"/>
          <a:stretch>
            <a:fillRect/>
          </a:stretch>
        </p:blipFill>
        <p:spPr>
          <a:xfrm>
            <a:off x="9486485" y="1371324"/>
            <a:ext cx="2137613" cy="3834396"/>
          </a:xfrm>
          <a:prstGeom prst="rect">
            <a:avLst/>
          </a:prstGeom>
        </p:spPr>
      </p:pic>
      <p:pic>
        <p:nvPicPr>
          <p:cNvPr id="34" name="图片 33"/>
          <p:cNvPicPr>
            <a:picLocks noChangeAspect="1"/>
          </p:cNvPicPr>
          <p:nvPr/>
        </p:nvPicPr>
        <p:blipFill>
          <a:blip r:embed="rId16" cstate="screen"/>
          <a:stretch>
            <a:fillRect/>
          </a:stretch>
        </p:blipFill>
        <p:spPr>
          <a:xfrm>
            <a:off x="9481503" y="1371324"/>
            <a:ext cx="2160000" cy="3843340"/>
          </a:xfrm>
          <a:prstGeom prst="rect">
            <a:avLst/>
          </a:prstGeom>
        </p:spPr>
      </p:pic>
      <p:pic>
        <p:nvPicPr>
          <p:cNvPr id="37" name="图片 36"/>
          <p:cNvPicPr>
            <a:picLocks noChangeAspect="1"/>
          </p:cNvPicPr>
          <p:nvPr/>
        </p:nvPicPr>
        <p:blipFill>
          <a:blip r:embed="rId17" cstate="screen"/>
          <a:stretch>
            <a:fillRect/>
          </a:stretch>
        </p:blipFill>
        <p:spPr>
          <a:xfrm>
            <a:off x="9489797" y="5205996"/>
            <a:ext cx="2134302" cy="1241272"/>
          </a:xfrm>
          <a:prstGeom prst="rect">
            <a:avLst/>
          </a:prstGeom>
        </p:spPr>
      </p:pic>
      <p:sp>
        <p:nvSpPr>
          <p:cNvPr id="64" name="矩形 63"/>
          <p:cNvSpPr/>
          <p:nvPr/>
        </p:nvSpPr>
        <p:spPr>
          <a:xfrm>
            <a:off x="9476397" y="1365816"/>
            <a:ext cx="2160000" cy="5084122"/>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65" name="组合 64"/>
          <p:cNvGrpSpPr/>
          <p:nvPr/>
        </p:nvGrpSpPr>
        <p:grpSpPr>
          <a:xfrm>
            <a:off x="9725992" y="2868876"/>
            <a:ext cx="1680876" cy="1735884"/>
            <a:chOff x="887124" y="2872979"/>
            <a:chExt cx="1680876" cy="1735884"/>
          </a:xfrm>
        </p:grpSpPr>
        <p:sp>
          <p:nvSpPr>
            <p:cNvPr id="70" name="文本框 69"/>
            <p:cNvSpPr txBox="1"/>
            <p:nvPr/>
          </p:nvSpPr>
          <p:spPr>
            <a:xfrm>
              <a:off x="1127628" y="2872979"/>
              <a:ext cx="1097280" cy="460375"/>
            </a:xfrm>
            <a:prstGeom prst="rect">
              <a:avLst/>
            </a:prstGeom>
            <a:solidFill>
              <a:srgbClr val="FF7E00"/>
            </a:solidFill>
          </p:spPr>
          <p:txBody>
            <a:bodyPr wrap="none" rtlCol="0">
              <a:spAutoFit/>
            </a:bodyPr>
            <a:lstStyle/>
            <a:p>
              <a:pPr algn="ctr"/>
              <a:r>
                <a:rPr kumimoji="1" lang="zh-CN" altLang="en-US" sz="2400" b="1" dirty="0">
                  <a:solidFill>
                    <a:schemeClr val="bg1"/>
                  </a:solidFill>
                  <a:latin typeface="Microsoft YaHei Bold" panose="020B0502040204020203" charset="-122"/>
                  <a:ea typeface="Microsoft YaHei Bold" panose="020B0502040204020203" charset="-122"/>
                </a:rPr>
                <a:t>汽车类</a:t>
              </a:r>
              <a:endParaRPr kumimoji="1" lang="zh-CN" altLang="en-US" sz="2400" b="1" dirty="0">
                <a:solidFill>
                  <a:schemeClr val="bg1"/>
                </a:solidFill>
                <a:latin typeface="Microsoft YaHei Bold" panose="020B0502040204020203" charset="-122"/>
                <a:ea typeface="Microsoft YaHei Bold" panose="020B0502040204020203" charset="-122"/>
              </a:endParaRPr>
            </a:p>
          </p:txBody>
        </p:sp>
        <p:cxnSp>
          <p:nvCxnSpPr>
            <p:cNvPr id="71" name="直线连接符 45"/>
            <p:cNvCxnSpPr/>
            <p:nvPr/>
          </p:nvCxnSpPr>
          <p:spPr>
            <a:xfrm>
              <a:off x="887124" y="3506485"/>
              <a:ext cx="168087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文本框 71"/>
            <p:cNvSpPr txBox="1"/>
            <p:nvPr/>
          </p:nvSpPr>
          <p:spPr>
            <a:xfrm>
              <a:off x="888535" y="3640488"/>
              <a:ext cx="1657985" cy="968375"/>
            </a:xfrm>
            <a:prstGeom prst="rect">
              <a:avLst/>
            </a:prstGeom>
            <a:solidFill>
              <a:srgbClr val="FF7E00"/>
            </a:solidFill>
          </p:spPr>
          <p:txBody>
            <a:bodyPr wrap="none" rtlCol="0">
              <a:spAutoFit/>
            </a:bodyPr>
            <a:lstStyle/>
            <a:p>
              <a:pPr algn="ctr">
                <a:lnSpc>
                  <a:spcPct val="150000"/>
                </a:lnSpc>
              </a:pPr>
              <a:r>
                <a:rPr kumimoji="1" lang="zh-CN" altLang="en-US" sz="1400" b="1" dirty="0">
                  <a:solidFill>
                    <a:schemeClr val="bg1"/>
                  </a:solidFill>
                  <a:highlight>
                    <a:srgbClr val="FF7E00"/>
                  </a:highlight>
                  <a:latin typeface="微软雅黑" panose="020B0503020204020204" pitchFamily="34" charset="-122"/>
                  <a:ea typeface="微软雅黑" panose="020B0503020204020204" pitchFamily="34" charset="-122"/>
                </a:rPr>
                <a:t>易车</a:t>
              </a:r>
              <a:r>
                <a:rPr kumimoji="1" lang="en-US" altLang="zh-CN" sz="1400" b="1" dirty="0">
                  <a:solidFill>
                    <a:schemeClr val="bg1"/>
                  </a:solidFill>
                  <a:highlight>
                    <a:srgbClr val="FF7E00"/>
                  </a:highlight>
                  <a:latin typeface="微软雅黑" panose="020B0503020204020204" pitchFamily="34" charset="-122"/>
                  <a:ea typeface="微软雅黑" panose="020B0503020204020204" pitchFamily="34" charset="-122"/>
                </a:rPr>
                <a:t>《</a:t>
              </a:r>
              <a:r>
                <a:rPr kumimoji="1" lang="zh-CN" altLang="en-US" sz="1400" b="1" dirty="0">
                  <a:solidFill>
                    <a:schemeClr val="bg1"/>
                  </a:solidFill>
                  <a:highlight>
                    <a:srgbClr val="FF7E00"/>
                  </a:highlight>
                  <a:latin typeface="微软雅黑" panose="020B0503020204020204" pitchFamily="34" charset="-122"/>
                  <a:ea typeface="微软雅黑" panose="020B0503020204020204" pitchFamily="34" charset="-122"/>
                </a:rPr>
                <a:t>我是车手</a:t>
              </a:r>
              <a:r>
                <a:rPr kumimoji="1" lang="en-US" altLang="zh-CN" sz="1400" b="1" dirty="0">
                  <a:solidFill>
                    <a:schemeClr val="bg1"/>
                  </a:solidFill>
                  <a:highlight>
                    <a:srgbClr val="FF7E00"/>
                  </a:highlight>
                  <a:latin typeface="微软雅黑" panose="020B0503020204020204" pitchFamily="34" charset="-122"/>
                  <a:ea typeface="微软雅黑" panose="020B0503020204020204" pitchFamily="34" charset="-122"/>
                </a:rPr>
                <a:t>》</a:t>
              </a:r>
              <a:r>
                <a:rPr kumimoji="1" lang="zh-CN" altLang="en-US" sz="1400" b="1" dirty="0">
                  <a:solidFill>
                    <a:schemeClr val="bg1"/>
                  </a:solidFill>
                  <a:highlight>
                    <a:srgbClr val="FF7E00"/>
                  </a:highlight>
                  <a:latin typeface="微软雅黑" panose="020B0503020204020204" pitchFamily="34" charset="-122"/>
                  <a:ea typeface="微软雅黑" panose="020B0503020204020204" pitchFamily="34" charset="-122"/>
                </a:rPr>
                <a:t> </a:t>
              </a:r>
              <a:endParaRPr kumimoji="1" lang="en-US" altLang="zh-CN" sz="1400" b="1"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“活真驾实 绝对值”</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内容挖掘打造记忆点</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3082294" y="2868876"/>
            <a:ext cx="1713231" cy="1735884"/>
            <a:chOff x="860913" y="2872979"/>
            <a:chExt cx="1713231" cy="1735884"/>
          </a:xfrm>
        </p:grpSpPr>
        <p:sp>
          <p:nvSpPr>
            <p:cNvPr id="74" name="文本框 73"/>
            <p:cNvSpPr txBox="1"/>
            <p:nvPr/>
          </p:nvSpPr>
          <p:spPr>
            <a:xfrm>
              <a:off x="1127628" y="2872979"/>
              <a:ext cx="1097280" cy="460375"/>
            </a:xfrm>
            <a:prstGeom prst="rect">
              <a:avLst/>
            </a:prstGeom>
            <a:solidFill>
              <a:srgbClr val="FF7E00"/>
            </a:solidFill>
          </p:spPr>
          <p:txBody>
            <a:bodyPr wrap="none" rtlCol="0">
              <a:spAutoFit/>
            </a:bodyPr>
            <a:lstStyle/>
            <a:p>
              <a:pPr algn="ctr"/>
              <a:r>
                <a:rPr kumimoji="1" lang="zh-CN" altLang="en-US" sz="2400" b="1" dirty="0">
                  <a:solidFill>
                    <a:schemeClr val="bg1"/>
                  </a:solidFill>
                  <a:latin typeface="Microsoft YaHei Bold" panose="020B0502040204020203" charset="-122"/>
                  <a:ea typeface="Microsoft YaHei Bold" panose="020B0502040204020203" charset="-122"/>
                </a:rPr>
                <a:t>金融类</a:t>
              </a:r>
              <a:endParaRPr kumimoji="1" lang="zh-CN" altLang="en-US" sz="2400" b="1" dirty="0">
                <a:solidFill>
                  <a:schemeClr val="bg1"/>
                </a:solidFill>
                <a:latin typeface="Microsoft YaHei Bold" panose="020B0502040204020203" charset="-122"/>
                <a:ea typeface="Microsoft YaHei Bold" panose="020B0502040204020203" charset="-122"/>
              </a:endParaRPr>
            </a:p>
          </p:txBody>
        </p:sp>
        <p:cxnSp>
          <p:nvCxnSpPr>
            <p:cNvPr id="75" name="直线连接符 45"/>
            <p:cNvCxnSpPr/>
            <p:nvPr/>
          </p:nvCxnSpPr>
          <p:spPr>
            <a:xfrm>
              <a:off x="887124" y="3506485"/>
              <a:ext cx="168087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文本框 75"/>
            <p:cNvSpPr txBox="1"/>
            <p:nvPr/>
          </p:nvSpPr>
          <p:spPr>
            <a:xfrm>
              <a:off x="860913" y="3640488"/>
              <a:ext cx="1713231" cy="968375"/>
            </a:xfrm>
            <a:prstGeom prst="rect">
              <a:avLst/>
            </a:prstGeom>
            <a:solidFill>
              <a:srgbClr val="FF7E00"/>
            </a:solidFill>
          </p:spPr>
          <p:txBody>
            <a:bodyPr wrap="none" rtlCol="0">
              <a:spAutoFit/>
            </a:bodyPr>
            <a:lstStyle/>
            <a:p>
              <a:pPr algn="ctr">
                <a:lnSpc>
                  <a:spcPct val="150000"/>
                </a:lnSpc>
              </a:pPr>
              <a:r>
                <a:rPr kumimoji="1" lang="zh-CN" altLang="en-US" sz="1400" b="1" dirty="0">
                  <a:solidFill>
                    <a:schemeClr val="bg1"/>
                  </a:solidFill>
                  <a:highlight>
                    <a:srgbClr val="FF7E00"/>
                  </a:highlight>
                  <a:latin typeface="微软雅黑" panose="020B0503020204020204" pitchFamily="34" charset="-122"/>
                  <a:ea typeface="微软雅黑" panose="020B0503020204020204" pitchFamily="34" charset="-122"/>
                </a:rPr>
                <a:t>银联跨境返现卡</a:t>
              </a:r>
              <a:endParaRPr kumimoji="1" lang="en-US" altLang="zh-CN" sz="1400" b="1"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a:t>
              </a:r>
              <a:r>
                <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rPr>
                <a:t>U</a:t>
              </a: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返现 返场全世界”</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明星、红人引爆话题</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p:txBody>
        </p:sp>
      </p:grpSp>
      <p:pic>
        <p:nvPicPr>
          <p:cNvPr id="25" name="图片 24"/>
          <p:cNvPicPr>
            <a:picLocks noChangeAspect="1"/>
          </p:cNvPicPr>
          <p:nvPr/>
        </p:nvPicPr>
        <p:blipFill>
          <a:blip r:embed="rId18" cstate="screen"/>
          <a:stretch>
            <a:fillRect/>
          </a:stretch>
        </p:blipFill>
        <p:spPr>
          <a:xfrm>
            <a:off x="7285999" y="5205720"/>
            <a:ext cx="2137671" cy="1245270"/>
          </a:xfrm>
          <a:prstGeom prst="rect">
            <a:avLst/>
          </a:prstGeom>
        </p:spPr>
      </p:pic>
      <p:pic>
        <p:nvPicPr>
          <p:cNvPr id="29" name="图片 28"/>
          <p:cNvPicPr>
            <a:picLocks noChangeAspect="1"/>
          </p:cNvPicPr>
          <p:nvPr/>
        </p:nvPicPr>
        <p:blipFill>
          <a:blip r:embed="rId19" cstate="screen"/>
          <a:stretch>
            <a:fillRect/>
          </a:stretch>
        </p:blipFill>
        <p:spPr>
          <a:xfrm>
            <a:off x="7274068" y="1365816"/>
            <a:ext cx="2158577" cy="3848541"/>
          </a:xfrm>
          <a:prstGeom prst="rect">
            <a:avLst/>
          </a:prstGeom>
        </p:spPr>
      </p:pic>
      <p:pic>
        <p:nvPicPr>
          <p:cNvPr id="32" name="图片 31"/>
          <p:cNvPicPr>
            <a:picLocks noChangeAspect="1"/>
          </p:cNvPicPr>
          <p:nvPr/>
        </p:nvPicPr>
        <p:blipFill>
          <a:blip r:embed="rId20" cstate="screen"/>
          <a:stretch>
            <a:fillRect/>
          </a:stretch>
        </p:blipFill>
        <p:spPr>
          <a:xfrm>
            <a:off x="7275963" y="1371323"/>
            <a:ext cx="2197563" cy="3827847"/>
          </a:xfrm>
          <a:prstGeom prst="rect">
            <a:avLst/>
          </a:prstGeom>
        </p:spPr>
      </p:pic>
      <p:pic>
        <p:nvPicPr>
          <p:cNvPr id="33" name="图片 32"/>
          <p:cNvPicPr>
            <a:picLocks noChangeAspect="1"/>
          </p:cNvPicPr>
          <p:nvPr/>
        </p:nvPicPr>
        <p:blipFill>
          <a:blip r:embed="rId21" cstate="screen"/>
          <a:stretch>
            <a:fillRect/>
          </a:stretch>
        </p:blipFill>
        <p:spPr>
          <a:xfrm>
            <a:off x="7256686" y="4232885"/>
            <a:ext cx="2217499" cy="2236703"/>
          </a:xfrm>
          <a:prstGeom prst="rect">
            <a:avLst/>
          </a:prstGeom>
        </p:spPr>
      </p:pic>
      <p:sp>
        <p:nvSpPr>
          <p:cNvPr id="77" name="矩形 76"/>
          <p:cNvSpPr/>
          <p:nvPr/>
        </p:nvSpPr>
        <p:spPr>
          <a:xfrm>
            <a:off x="7279285" y="1375427"/>
            <a:ext cx="2160000" cy="5084122"/>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78" name="组合 77"/>
          <p:cNvGrpSpPr/>
          <p:nvPr/>
        </p:nvGrpSpPr>
        <p:grpSpPr>
          <a:xfrm>
            <a:off x="5271767" y="2868876"/>
            <a:ext cx="1751965" cy="1735884"/>
            <a:chOff x="841546" y="2872979"/>
            <a:chExt cx="1751965" cy="1735884"/>
          </a:xfrm>
        </p:grpSpPr>
        <p:sp>
          <p:nvSpPr>
            <p:cNvPr id="79" name="文本框 78"/>
            <p:cNvSpPr txBox="1"/>
            <p:nvPr/>
          </p:nvSpPr>
          <p:spPr>
            <a:xfrm>
              <a:off x="1127629" y="2872979"/>
              <a:ext cx="1097280" cy="460375"/>
            </a:xfrm>
            <a:prstGeom prst="rect">
              <a:avLst/>
            </a:prstGeom>
            <a:solidFill>
              <a:srgbClr val="FF7E00"/>
            </a:solidFill>
          </p:spPr>
          <p:txBody>
            <a:bodyPr wrap="none" rtlCol="0">
              <a:spAutoFit/>
            </a:bodyPr>
            <a:lstStyle/>
            <a:p>
              <a:pPr algn="ctr"/>
              <a:r>
                <a:rPr kumimoji="1" lang="zh-CN" altLang="en-US" sz="2400" b="1" dirty="0">
                  <a:solidFill>
                    <a:schemeClr val="bg1"/>
                  </a:solidFill>
                  <a:latin typeface="Microsoft YaHei Bold" panose="020B0502040204020203" charset="-122"/>
                  <a:ea typeface="Microsoft YaHei Bold" panose="020B0502040204020203" charset="-122"/>
                </a:rPr>
                <a:t>快消类</a:t>
              </a:r>
              <a:endParaRPr kumimoji="1" lang="zh-CN" altLang="en-US" sz="2400" b="1" dirty="0">
                <a:solidFill>
                  <a:schemeClr val="bg1"/>
                </a:solidFill>
                <a:latin typeface="Microsoft YaHei Bold" panose="020B0502040204020203" charset="-122"/>
                <a:ea typeface="Microsoft YaHei Bold" panose="020B0502040204020203" charset="-122"/>
              </a:endParaRPr>
            </a:p>
          </p:txBody>
        </p:sp>
        <p:cxnSp>
          <p:nvCxnSpPr>
            <p:cNvPr id="80" name="直线连接符 45"/>
            <p:cNvCxnSpPr/>
            <p:nvPr/>
          </p:nvCxnSpPr>
          <p:spPr>
            <a:xfrm>
              <a:off x="887124" y="3506485"/>
              <a:ext cx="168087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文本框 80"/>
            <p:cNvSpPr txBox="1"/>
            <p:nvPr/>
          </p:nvSpPr>
          <p:spPr>
            <a:xfrm>
              <a:off x="841546" y="3640488"/>
              <a:ext cx="1751965" cy="968375"/>
            </a:xfrm>
            <a:prstGeom prst="rect">
              <a:avLst/>
            </a:prstGeom>
            <a:solidFill>
              <a:srgbClr val="FF7E00"/>
            </a:solidFill>
          </p:spPr>
          <p:txBody>
            <a:bodyPr wrap="none" rtlCol="0">
              <a:spAutoFit/>
            </a:bodyPr>
            <a:lstStyle/>
            <a:p>
              <a:pPr algn="ctr">
                <a:lnSpc>
                  <a:spcPct val="150000"/>
                </a:lnSpc>
              </a:pPr>
              <a:r>
                <a:rPr kumimoji="1" lang="zh-CN" altLang="en-US" sz="1400" b="1" dirty="0">
                  <a:solidFill>
                    <a:schemeClr val="bg1"/>
                  </a:solidFill>
                  <a:highlight>
                    <a:srgbClr val="FF7E00"/>
                  </a:highlight>
                  <a:latin typeface="微软雅黑" panose="020B0503020204020204" pitchFamily="34" charset="-122"/>
                  <a:ea typeface="微软雅黑" panose="020B0503020204020204" pitchFamily="34" charset="-122"/>
                </a:rPr>
                <a:t>雀巢怡养 </a:t>
              </a:r>
              <a:r>
                <a:rPr kumimoji="1" lang="en-US" altLang="zh-CN" sz="1400" b="1" dirty="0">
                  <a:solidFill>
                    <a:schemeClr val="bg1"/>
                  </a:solidFill>
                  <a:highlight>
                    <a:srgbClr val="FF7E00"/>
                  </a:highlight>
                  <a:latin typeface="微软雅黑" panose="020B0503020204020204" pitchFamily="34" charset="-122"/>
                  <a:ea typeface="微软雅黑" panose="020B0503020204020204" pitchFamily="34" charset="-122"/>
                </a:rPr>
                <a:t>X </a:t>
              </a:r>
              <a:r>
                <a:rPr kumimoji="1" lang="zh-CN" altLang="en-US" sz="1400" b="1" dirty="0">
                  <a:solidFill>
                    <a:schemeClr val="bg1"/>
                  </a:solidFill>
                  <a:highlight>
                    <a:srgbClr val="FF7E00"/>
                  </a:highlight>
                  <a:latin typeface="微软雅黑" panose="020B0503020204020204" pitchFamily="34" charset="-122"/>
                  <a:ea typeface="微软雅黑" panose="020B0503020204020204" pitchFamily="34" charset="-122"/>
                </a:rPr>
                <a:t>张继科</a:t>
              </a:r>
              <a:endParaRPr kumimoji="1" lang="en-US" altLang="zh-CN" sz="1400" b="1"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“怡养助⼒ 梦想升级”</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充分应用粉丝画像</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7497456" y="2868876"/>
            <a:ext cx="1701165" cy="1735884"/>
            <a:chOff x="866946" y="2872979"/>
            <a:chExt cx="1701165" cy="1735884"/>
          </a:xfrm>
        </p:grpSpPr>
        <p:sp>
          <p:nvSpPr>
            <p:cNvPr id="83" name="文本框 82"/>
            <p:cNvSpPr txBox="1"/>
            <p:nvPr/>
          </p:nvSpPr>
          <p:spPr>
            <a:xfrm>
              <a:off x="1127628" y="2872979"/>
              <a:ext cx="1097280" cy="460375"/>
            </a:xfrm>
            <a:prstGeom prst="rect">
              <a:avLst/>
            </a:prstGeom>
            <a:solidFill>
              <a:srgbClr val="FF7E00"/>
            </a:solidFill>
          </p:spPr>
          <p:txBody>
            <a:bodyPr wrap="none" rtlCol="0">
              <a:spAutoFit/>
            </a:bodyPr>
            <a:lstStyle/>
            <a:p>
              <a:pPr algn="ctr"/>
              <a:r>
                <a:rPr kumimoji="1" lang="zh-CN" altLang="en-US" sz="2400" b="1" dirty="0">
                  <a:solidFill>
                    <a:schemeClr val="bg1"/>
                  </a:solidFill>
                  <a:latin typeface="Microsoft YaHei Bold" panose="020B0502040204020203" charset="-122"/>
                  <a:ea typeface="Microsoft YaHei Bold" panose="020B0502040204020203" charset="-122"/>
                </a:rPr>
                <a:t>美妆类</a:t>
              </a:r>
              <a:endParaRPr kumimoji="1" lang="zh-CN" altLang="en-US" sz="2400" b="1" dirty="0">
                <a:solidFill>
                  <a:schemeClr val="bg1"/>
                </a:solidFill>
                <a:latin typeface="Microsoft YaHei Bold" panose="020B0502040204020203" charset="-122"/>
                <a:ea typeface="Microsoft YaHei Bold" panose="020B0502040204020203" charset="-122"/>
              </a:endParaRPr>
            </a:p>
          </p:txBody>
        </p:sp>
        <p:cxnSp>
          <p:nvCxnSpPr>
            <p:cNvPr id="84" name="直线连接符 45"/>
            <p:cNvCxnSpPr/>
            <p:nvPr/>
          </p:nvCxnSpPr>
          <p:spPr>
            <a:xfrm>
              <a:off x="887124" y="3506485"/>
              <a:ext cx="168087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文本框 84"/>
            <p:cNvSpPr txBox="1"/>
            <p:nvPr/>
          </p:nvSpPr>
          <p:spPr>
            <a:xfrm>
              <a:off x="866946" y="3640488"/>
              <a:ext cx="1701165" cy="968375"/>
            </a:xfrm>
            <a:prstGeom prst="rect">
              <a:avLst/>
            </a:prstGeom>
            <a:solidFill>
              <a:srgbClr val="FF7E00"/>
            </a:solidFill>
          </p:spPr>
          <p:txBody>
            <a:bodyPr wrap="none" rtlCol="0">
              <a:spAutoFit/>
            </a:bodyPr>
            <a:lstStyle/>
            <a:p>
              <a:pPr algn="ctr">
                <a:lnSpc>
                  <a:spcPct val="150000"/>
                </a:lnSpc>
              </a:pPr>
              <a:r>
                <a:rPr kumimoji="1" lang="zh-CN" altLang="en-US" sz="1400" b="1" dirty="0">
                  <a:solidFill>
                    <a:schemeClr val="bg1"/>
                  </a:solidFill>
                  <a:highlight>
                    <a:srgbClr val="FF7E00"/>
                  </a:highlight>
                  <a:latin typeface="微软雅黑" panose="020B0503020204020204" pitchFamily="34" charset="-122"/>
                  <a:ea typeface="微软雅黑" panose="020B0503020204020204" pitchFamily="34" charset="-122"/>
                </a:rPr>
                <a:t>朵梵高能粉安瓶 </a:t>
              </a:r>
              <a:endParaRPr kumimoji="1" lang="en-US" altLang="zh-CN" sz="1400" b="1"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a:t>
              </a:r>
              <a:r>
                <a:rPr kumimoji="1" lang="en-US" altLang="zh-CN" sz="1200" dirty="0" err="1">
                  <a:solidFill>
                    <a:schemeClr val="bg1"/>
                  </a:solidFill>
                  <a:highlight>
                    <a:srgbClr val="FF7E00"/>
                  </a:highlight>
                  <a:latin typeface="微软雅黑" panose="020B0503020204020204" pitchFamily="34" charset="-122"/>
                  <a:ea typeface="微软雅黑" panose="020B0503020204020204" pitchFamily="34" charset="-122"/>
                </a:rPr>
                <a:t>KOL</a:t>
              </a: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触发情感共鸣”</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多平台沉淀品牌形象</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p:txBody>
        </p:sp>
      </p:grpSp>
      <p:grpSp>
        <p:nvGrpSpPr>
          <p:cNvPr id="86" name="组合 85"/>
          <p:cNvGrpSpPr/>
          <p:nvPr/>
        </p:nvGrpSpPr>
        <p:grpSpPr>
          <a:xfrm>
            <a:off x="687372" y="2868876"/>
            <a:ext cx="2012950" cy="1735884"/>
            <a:chOff x="711054" y="2872979"/>
            <a:chExt cx="2012950" cy="1735884"/>
          </a:xfrm>
        </p:grpSpPr>
        <p:sp>
          <p:nvSpPr>
            <p:cNvPr id="87" name="文本框 86"/>
            <p:cNvSpPr txBox="1"/>
            <p:nvPr/>
          </p:nvSpPr>
          <p:spPr>
            <a:xfrm>
              <a:off x="1127628" y="2872979"/>
              <a:ext cx="1097280" cy="460375"/>
            </a:xfrm>
            <a:prstGeom prst="rect">
              <a:avLst/>
            </a:prstGeom>
            <a:solidFill>
              <a:srgbClr val="FF7E00"/>
            </a:solidFill>
          </p:spPr>
          <p:txBody>
            <a:bodyPr wrap="none" rtlCol="0">
              <a:spAutoFit/>
            </a:bodyPr>
            <a:lstStyle/>
            <a:p>
              <a:pPr algn="ctr"/>
              <a:r>
                <a:rPr kumimoji="1" lang="zh-CN" altLang="en-US" sz="2400" b="1" dirty="0">
                  <a:solidFill>
                    <a:schemeClr val="bg1"/>
                  </a:solidFill>
                  <a:latin typeface="Microsoft YaHei Bold" panose="020B0502040204020203" charset="-122"/>
                  <a:ea typeface="Microsoft YaHei Bold" panose="020B0502040204020203" charset="-122"/>
                </a:rPr>
                <a:t>服饰类</a:t>
              </a:r>
              <a:endParaRPr kumimoji="1" lang="zh-CN" altLang="en-US" sz="2400" b="1" dirty="0">
                <a:solidFill>
                  <a:schemeClr val="bg1"/>
                </a:solidFill>
                <a:latin typeface="Microsoft YaHei Bold" panose="020B0502040204020203" charset="-122"/>
                <a:ea typeface="Microsoft YaHei Bold" panose="020B0502040204020203" charset="-122"/>
              </a:endParaRPr>
            </a:p>
          </p:txBody>
        </p:sp>
        <p:cxnSp>
          <p:nvCxnSpPr>
            <p:cNvPr id="88" name="直线连接符 45"/>
            <p:cNvCxnSpPr/>
            <p:nvPr/>
          </p:nvCxnSpPr>
          <p:spPr>
            <a:xfrm>
              <a:off x="887124" y="3506485"/>
              <a:ext cx="1680876"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文本框 88"/>
            <p:cNvSpPr txBox="1"/>
            <p:nvPr/>
          </p:nvSpPr>
          <p:spPr>
            <a:xfrm>
              <a:off x="711054" y="3640488"/>
              <a:ext cx="2012950" cy="968375"/>
            </a:xfrm>
            <a:prstGeom prst="rect">
              <a:avLst/>
            </a:prstGeom>
            <a:solidFill>
              <a:srgbClr val="FF7E00"/>
            </a:solidFill>
          </p:spPr>
          <p:txBody>
            <a:bodyPr wrap="none" rtlCol="0">
              <a:spAutoFit/>
            </a:bodyPr>
            <a:lstStyle/>
            <a:p>
              <a:pPr algn="ctr">
                <a:lnSpc>
                  <a:spcPct val="150000"/>
                </a:lnSpc>
              </a:pPr>
              <a:r>
                <a:rPr kumimoji="1" lang="zh-CN" altLang="en-US" sz="1400" b="1" dirty="0">
                  <a:solidFill>
                    <a:schemeClr val="bg1"/>
                  </a:solidFill>
                  <a:highlight>
                    <a:srgbClr val="FF7E00"/>
                  </a:highlight>
                  <a:latin typeface="微软雅黑" panose="020B0503020204020204" pitchFamily="34" charset="-122"/>
                  <a:ea typeface="微软雅黑" panose="020B0503020204020204" pitchFamily="34" charset="-122"/>
                </a:rPr>
                <a:t>百丽国际集团 </a:t>
              </a:r>
              <a:r>
                <a:rPr kumimoji="1" lang="en-US" altLang="zh-CN" sz="1400" b="1" dirty="0">
                  <a:solidFill>
                    <a:schemeClr val="bg1"/>
                  </a:solidFill>
                  <a:highlight>
                    <a:srgbClr val="FF7E00"/>
                  </a:highlight>
                  <a:latin typeface="微软雅黑" panose="020B0503020204020204" pitchFamily="34" charset="-122"/>
                  <a:ea typeface="微软雅黑" panose="020B0503020204020204" pitchFamily="34" charset="-122"/>
                </a:rPr>
                <a:t>X </a:t>
              </a:r>
              <a:r>
                <a:rPr kumimoji="1" lang="zh-CN" altLang="en-US" sz="1400" b="1" dirty="0">
                  <a:solidFill>
                    <a:schemeClr val="bg1"/>
                  </a:solidFill>
                  <a:highlight>
                    <a:srgbClr val="FF7E00"/>
                  </a:highlight>
                  <a:latin typeface="微软雅黑" panose="020B0503020204020204" pitchFamily="34" charset="-122"/>
                  <a:ea typeface="微软雅黑" panose="020B0503020204020204" pitchFamily="34" charset="-122"/>
                </a:rPr>
                <a:t>聚划算</a:t>
              </a:r>
              <a:endParaRPr kumimoji="1" lang="en-US" altLang="zh-CN" sz="1400" b="1"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“一起追光前行”</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a:p>
              <a:pPr algn="ctr">
                <a:lnSpc>
                  <a:spcPct val="150000"/>
                </a:lnSpc>
              </a:pPr>
              <a:r>
                <a:rPr kumimoji="1" lang="zh-CN" altLang="en-US" sz="1200" dirty="0">
                  <a:solidFill>
                    <a:schemeClr val="bg1"/>
                  </a:solidFill>
                  <a:highlight>
                    <a:srgbClr val="FF7E00"/>
                  </a:highlight>
                  <a:latin typeface="微软雅黑" panose="020B0503020204020204" pitchFamily="34" charset="-122"/>
                  <a:ea typeface="微软雅黑" panose="020B0503020204020204" pitchFamily="34" charset="-122"/>
                </a:rPr>
                <a:t>偶像制造流量洼地</a:t>
              </a:r>
              <a:endParaRPr kumimoji="1" lang="en-US" altLang="zh-CN" sz="1200" dirty="0">
                <a:solidFill>
                  <a:schemeClr val="bg1"/>
                </a:solidFill>
                <a:highlight>
                  <a:srgbClr val="FF7E00"/>
                </a:highlight>
                <a:latin typeface="微软雅黑" panose="020B0503020204020204" pitchFamily="34" charset="-122"/>
                <a:ea typeface="微软雅黑" panose="020B0503020204020204" pitchFamily="34" charset="-122"/>
              </a:endParaRPr>
            </a:p>
          </p:txBody>
        </p:sp>
      </p:gr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形状 11"/>
          <p:cNvSpPr/>
          <p:nvPr/>
        </p:nvSpPr>
        <p:spPr>
          <a:xfrm flipV="1">
            <a:off x="5868670" y="564515"/>
            <a:ext cx="5749290" cy="5728970"/>
          </a:xfrm>
          <a:custGeom>
            <a:avLst/>
            <a:gdLst>
              <a:gd name="connsiteX0" fmla="*/ 1195018 w 5749754"/>
              <a:gd name="connsiteY0" fmla="*/ 0 h 5728996"/>
              <a:gd name="connsiteX1" fmla="*/ 5448065 w 5749754"/>
              <a:gd name="connsiteY1" fmla="*/ 0 h 5728996"/>
              <a:gd name="connsiteX2" fmla="*/ 5749754 w 5749754"/>
              <a:gd name="connsiteY2" fmla="*/ 301689 h 5728996"/>
              <a:gd name="connsiteX3" fmla="*/ 5749754 w 5749754"/>
              <a:gd name="connsiteY3" fmla="*/ 5427307 h 5728996"/>
              <a:gd name="connsiteX4" fmla="*/ 5448065 w 5749754"/>
              <a:gd name="connsiteY4" fmla="*/ 5728996 h 5728996"/>
              <a:gd name="connsiteX5" fmla="*/ 2643130 w 5749754"/>
              <a:gd name="connsiteY5" fmla="*/ 5728996 h 5728996"/>
              <a:gd name="connsiteX6" fmla="*/ 2645569 w 5749754"/>
              <a:gd name="connsiteY6" fmla="*/ 5724522 h 5728996"/>
              <a:gd name="connsiteX7" fmla="*/ 2645569 w 5749754"/>
              <a:gd name="connsiteY7" fmla="*/ 4490929 h 5728996"/>
              <a:gd name="connsiteX8" fmla="*/ 1845469 w 5749754"/>
              <a:gd name="connsiteY8" fmla="*/ 3606466 h 5728996"/>
              <a:gd name="connsiteX9" fmla="*/ 1178719 w 5749754"/>
              <a:gd name="connsiteY9" fmla="*/ 2954756 h 5728996"/>
              <a:gd name="connsiteX10" fmla="*/ 492919 w 5749754"/>
              <a:gd name="connsiteY10" fmla="*/ 2233221 h 5728996"/>
              <a:gd name="connsiteX11" fmla="*/ 54769 w 5749754"/>
              <a:gd name="connsiteY11" fmla="*/ 1558235 h 5728996"/>
              <a:gd name="connsiteX12" fmla="*/ 54769 w 5749754"/>
              <a:gd name="connsiteY12" fmla="*/ 906526 h 5728996"/>
              <a:gd name="connsiteX13" fmla="*/ 492919 w 5749754"/>
              <a:gd name="connsiteY13" fmla="*/ 394468 h 5728996"/>
              <a:gd name="connsiteX14" fmla="*/ 1016645 w 5749754"/>
              <a:gd name="connsiteY14" fmla="*/ 78615 h 57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9754" h="5728996">
                <a:moveTo>
                  <a:pt x="1195018" y="0"/>
                </a:moveTo>
                <a:lnTo>
                  <a:pt x="5448065" y="0"/>
                </a:lnTo>
                <a:cubicBezTo>
                  <a:pt x="5614683" y="0"/>
                  <a:pt x="5749754" y="135071"/>
                  <a:pt x="5749754" y="301689"/>
                </a:cubicBezTo>
                <a:lnTo>
                  <a:pt x="5749754" y="5427307"/>
                </a:lnTo>
                <a:cubicBezTo>
                  <a:pt x="5749754" y="5593925"/>
                  <a:pt x="5614683" y="5728996"/>
                  <a:pt x="5448065" y="5728996"/>
                </a:cubicBezTo>
                <a:lnTo>
                  <a:pt x="2643130" y="5728996"/>
                </a:lnTo>
                <a:lnTo>
                  <a:pt x="2645569" y="5724522"/>
                </a:lnTo>
                <a:cubicBezTo>
                  <a:pt x="2788444" y="5387029"/>
                  <a:pt x="2778919" y="4843938"/>
                  <a:pt x="2645569" y="4490929"/>
                </a:cubicBezTo>
                <a:cubicBezTo>
                  <a:pt x="2512219" y="4137919"/>
                  <a:pt x="2089944" y="3862494"/>
                  <a:pt x="1845469" y="3606466"/>
                </a:cubicBezTo>
                <a:cubicBezTo>
                  <a:pt x="1600994" y="3350437"/>
                  <a:pt x="1404144" y="3183630"/>
                  <a:pt x="1178719" y="2954756"/>
                </a:cubicBezTo>
                <a:cubicBezTo>
                  <a:pt x="953294" y="2725882"/>
                  <a:pt x="680244" y="2465974"/>
                  <a:pt x="492919" y="2233221"/>
                </a:cubicBezTo>
                <a:cubicBezTo>
                  <a:pt x="305594" y="2000467"/>
                  <a:pt x="127794" y="1779351"/>
                  <a:pt x="54769" y="1558235"/>
                </a:cubicBezTo>
                <a:cubicBezTo>
                  <a:pt x="-18256" y="1337120"/>
                  <a:pt x="-18256" y="1100487"/>
                  <a:pt x="54769" y="906526"/>
                </a:cubicBezTo>
                <a:cubicBezTo>
                  <a:pt x="127794" y="712565"/>
                  <a:pt x="302419" y="545758"/>
                  <a:pt x="492919" y="394468"/>
                </a:cubicBezTo>
                <a:cubicBezTo>
                  <a:pt x="635794" y="281001"/>
                  <a:pt x="830462" y="167534"/>
                  <a:pt x="1016645" y="78615"/>
                </a:cubicBezTo>
                <a:close/>
              </a:path>
            </a:pathLst>
          </a:custGeom>
          <a:gradFill rotWithShape="1">
            <a:gsLst>
              <a:gs pos="0">
                <a:srgbClr val="FF8700"/>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 name="矩形 4"/>
          <p:cNvSpPr/>
          <p:nvPr/>
        </p:nvSpPr>
        <p:spPr>
          <a:xfrm>
            <a:off x="-16510" y="-13970"/>
            <a:ext cx="12211050" cy="6864350"/>
          </a:xfrm>
          <a:prstGeom prst="rect">
            <a:avLst/>
          </a:prstGeom>
          <a:gradFill>
            <a:gsLst>
              <a:gs pos="0">
                <a:srgbClr val="FF8700"/>
              </a:gs>
              <a:gs pos="100000">
                <a:srgbClr val="FF2F07"/>
              </a:gs>
            </a:gsLst>
            <a:lin ang="21594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9"/>
          <p:cNvSpPr/>
          <p:nvPr/>
        </p:nvSpPr>
        <p:spPr>
          <a:xfrm>
            <a:off x="442595" y="434340"/>
            <a:ext cx="11306810" cy="5989320"/>
          </a:xfrm>
          <a:prstGeom prst="roundRect">
            <a:avLst>
              <a:gd name="adj" fmla="val 52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4" name="组合 13"/>
          <p:cNvGrpSpPr/>
          <p:nvPr/>
        </p:nvGrpSpPr>
        <p:grpSpPr>
          <a:xfrm>
            <a:off x="753745" y="2919730"/>
            <a:ext cx="6786880" cy="1645920"/>
            <a:chOff x="1282" y="4372"/>
            <a:chExt cx="10688" cy="2592"/>
          </a:xfrm>
        </p:grpSpPr>
        <p:grpSp>
          <p:nvGrpSpPr>
            <p:cNvPr id="10" name="组合 9"/>
            <p:cNvGrpSpPr/>
            <p:nvPr/>
          </p:nvGrpSpPr>
          <p:grpSpPr>
            <a:xfrm>
              <a:off x="1282" y="4687"/>
              <a:ext cx="10688" cy="2277"/>
              <a:chOff x="1282" y="4687"/>
              <a:chExt cx="10688" cy="2277"/>
            </a:xfrm>
          </p:grpSpPr>
          <p:sp>
            <p:nvSpPr>
              <p:cNvPr id="47" name="文本框 46"/>
              <p:cNvSpPr txBox="1"/>
              <p:nvPr/>
            </p:nvSpPr>
            <p:spPr>
              <a:xfrm>
                <a:off x="1282" y="4687"/>
                <a:ext cx="10688" cy="1539"/>
              </a:xfrm>
              <a:prstGeom prst="rect">
                <a:avLst/>
              </a:prstGeom>
              <a:noFill/>
            </p:spPr>
            <p:txBody>
              <a:bodyPr wrap="none" rtlCol="0">
                <a:spAutoFit/>
              </a:bodyPr>
              <a:lstStyle/>
              <a:p>
                <a:pPr algn="l">
                  <a:lnSpc>
                    <a:spcPct val="120000"/>
                  </a:lnSpc>
                </a:pPr>
                <a:r>
                  <a:rPr kumimoji="1" lang="zh-CN" altLang="en-US" sz="2800" b="1" dirty="0">
                    <a:solidFill>
                      <a:srgbClr val="FF7D00"/>
                    </a:solidFill>
                    <a:latin typeface="微软雅黑" panose="020B0503020204020204" pitchFamily="34" charset="-122"/>
                    <a:ea typeface="微软雅黑" panose="020B0503020204020204" pitchFamily="34" charset="-122"/>
                  </a:rPr>
                  <a:t>多平台多维度红人届的</a:t>
                </a:r>
                <a:r>
                  <a:rPr kumimoji="1" lang="zh-CN" altLang="en-US" sz="4800" b="1" dirty="0">
                    <a:solidFill>
                      <a:srgbClr val="FF7D00"/>
                    </a:solidFill>
                    <a:latin typeface="微软雅黑" panose="020B0503020204020204" pitchFamily="34" charset="-122"/>
                    <a:ea typeface="微软雅黑" panose="020B0503020204020204" pitchFamily="34" charset="-122"/>
                  </a:rPr>
                  <a:t>“万事通”</a:t>
                </a:r>
                <a:endParaRPr kumimoji="1" lang="zh-CN" altLang="en-US" sz="4800" b="1" dirty="0">
                  <a:solidFill>
                    <a:srgbClr val="FF7D00"/>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1303" y="6339"/>
                <a:ext cx="8430" cy="625"/>
              </a:xfrm>
              <a:prstGeom prst="rect">
                <a:avLst/>
              </a:prstGeom>
              <a:noFill/>
            </p:spPr>
            <p:txBody>
              <a:bodyPr wrap="none" rtlCol="0">
                <a:spAutoFit/>
              </a:bodyPr>
              <a:lstStyle/>
              <a:p>
                <a:pPr algn="l">
                  <a:lnSpc>
                    <a:spcPct val="120000"/>
                  </a:lnSpc>
                </a:pPr>
                <a:r>
                  <a:rPr kumimoji="1" lang="zh-CN" altLang="en-US" dirty="0">
                    <a:solidFill>
                      <a:srgbClr val="FF7D00"/>
                    </a:solidFill>
                    <a:latin typeface="微软雅黑" panose="020B0503020204020204" pitchFamily="34" charset="-122"/>
                    <a:ea typeface="微软雅黑" panose="020B0503020204020204" pitchFamily="34" charset="-122"/>
                  </a:rPr>
                  <a:t>洞悉市场趋势  ｜  优化红人策略  ｜  把握直播脉搏</a:t>
                </a:r>
                <a:endParaRPr kumimoji="1" lang="zh-CN" altLang="en-US" dirty="0">
                  <a:solidFill>
                    <a:srgbClr val="FF7D00"/>
                  </a:solidFill>
                  <a:latin typeface="微软雅黑" panose="020B0503020204020204" pitchFamily="34" charset="-122"/>
                  <a:ea typeface="微软雅黑" panose="020B0503020204020204" pitchFamily="34" charset="-122"/>
                </a:endParaRPr>
              </a:p>
            </p:txBody>
          </p:sp>
        </p:grpSp>
        <p:sp>
          <p:nvSpPr>
            <p:cNvPr id="63" name="文本框 62"/>
            <p:cNvSpPr txBox="1"/>
            <p:nvPr/>
          </p:nvSpPr>
          <p:spPr>
            <a:xfrm>
              <a:off x="1321" y="4372"/>
              <a:ext cx="6476" cy="580"/>
            </a:xfrm>
            <a:prstGeom prst="rect">
              <a:avLst/>
            </a:prstGeom>
            <a:noFill/>
          </p:spPr>
          <p:txBody>
            <a:bodyPr wrap="none" rtlCol="0">
              <a:spAutoFit/>
            </a:bodyPr>
            <a:lstStyle/>
            <a:p>
              <a:r>
                <a:rPr kumimoji="1" lang="zh-CN" altLang="en-US" dirty="0">
                  <a:solidFill>
                    <a:srgbClr val="FF7D00"/>
                  </a:solidFill>
                  <a:latin typeface="微软雅黑" panose="020B0503020204020204" pitchFamily="34" charset="-122"/>
                  <a:ea typeface="微软雅黑" panose="020B0503020204020204" pitchFamily="34" charset="-122"/>
                </a:rPr>
                <a:t>短视频  直播  电商一站式数据服务平台</a:t>
              </a:r>
              <a:endParaRPr kumimoji="1" lang="zh-CN" altLang="en-US" dirty="0">
                <a:solidFill>
                  <a:srgbClr val="FF7D00"/>
                </a:solidFill>
                <a:latin typeface="微软雅黑" panose="020B0503020204020204" pitchFamily="34" charset="-122"/>
                <a:ea typeface="微软雅黑" panose="020B0503020204020204" pitchFamily="34" charset="-122"/>
              </a:endParaRPr>
            </a:p>
          </p:txBody>
        </p:sp>
      </p:grpSp>
      <p:sp>
        <p:nvSpPr>
          <p:cNvPr id="167" name="线条"/>
          <p:cNvSpPr/>
          <p:nvPr/>
        </p:nvSpPr>
        <p:spPr>
          <a:xfrm flipV="1">
            <a:off x="879475" y="2688590"/>
            <a:ext cx="1748790" cy="635"/>
          </a:xfrm>
          <a:prstGeom prst="line">
            <a:avLst/>
          </a:prstGeom>
          <a:ln w="117475">
            <a:solidFill>
              <a:srgbClr val="FF7D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7" name="图片 6" descr="IMS新logo(加股票代码）-03"/>
          <p:cNvPicPr>
            <a:picLocks noChangeAspect="1"/>
          </p:cNvPicPr>
          <p:nvPr/>
        </p:nvPicPr>
        <p:blipFill>
          <a:blip r:embed="rId1" cstate="screen"/>
          <a:stretch>
            <a:fillRect/>
          </a:stretch>
        </p:blipFill>
        <p:spPr>
          <a:xfrm>
            <a:off x="10347960" y="400050"/>
            <a:ext cx="1483360" cy="706120"/>
          </a:xfrm>
          <a:prstGeom prst="rect">
            <a:avLst/>
          </a:prstGeom>
        </p:spPr>
      </p:pic>
      <p:sp>
        <p:nvSpPr>
          <p:cNvPr id="9" name="任意多边形: 形状 11"/>
          <p:cNvSpPr/>
          <p:nvPr/>
        </p:nvSpPr>
        <p:spPr>
          <a:xfrm flipV="1">
            <a:off x="6713220" y="434340"/>
            <a:ext cx="5108575" cy="5986145"/>
          </a:xfrm>
          <a:custGeom>
            <a:avLst/>
            <a:gdLst>
              <a:gd name="connsiteX0" fmla="*/ 1195018 w 5749754"/>
              <a:gd name="connsiteY0" fmla="*/ 0 h 5728996"/>
              <a:gd name="connsiteX1" fmla="*/ 5448065 w 5749754"/>
              <a:gd name="connsiteY1" fmla="*/ 0 h 5728996"/>
              <a:gd name="connsiteX2" fmla="*/ 5749754 w 5749754"/>
              <a:gd name="connsiteY2" fmla="*/ 301689 h 5728996"/>
              <a:gd name="connsiteX3" fmla="*/ 5749754 w 5749754"/>
              <a:gd name="connsiteY3" fmla="*/ 5427307 h 5728996"/>
              <a:gd name="connsiteX4" fmla="*/ 5448065 w 5749754"/>
              <a:gd name="connsiteY4" fmla="*/ 5728996 h 5728996"/>
              <a:gd name="connsiteX5" fmla="*/ 2643130 w 5749754"/>
              <a:gd name="connsiteY5" fmla="*/ 5728996 h 5728996"/>
              <a:gd name="connsiteX6" fmla="*/ 2645569 w 5749754"/>
              <a:gd name="connsiteY6" fmla="*/ 5724522 h 5728996"/>
              <a:gd name="connsiteX7" fmla="*/ 2645569 w 5749754"/>
              <a:gd name="connsiteY7" fmla="*/ 4490929 h 5728996"/>
              <a:gd name="connsiteX8" fmla="*/ 1845469 w 5749754"/>
              <a:gd name="connsiteY8" fmla="*/ 3606466 h 5728996"/>
              <a:gd name="connsiteX9" fmla="*/ 1178719 w 5749754"/>
              <a:gd name="connsiteY9" fmla="*/ 2954756 h 5728996"/>
              <a:gd name="connsiteX10" fmla="*/ 492919 w 5749754"/>
              <a:gd name="connsiteY10" fmla="*/ 2233221 h 5728996"/>
              <a:gd name="connsiteX11" fmla="*/ 54769 w 5749754"/>
              <a:gd name="connsiteY11" fmla="*/ 1558235 h 5728996"/>
              <a:gd name="connsiteX12" fmla="*/ 54769 w 5749754"/>
              <a:gd name="connsiteY12" fmla="*/ 906526 h 5728996"/>
              <a:gd name="connsiteX13" fmla="*/ 492919 w 5749754"/>
              <a:gd name="connsiteY13" fmla="*/ 394468 h 5728996"/>
              <a:gd name="connsiteX14" fmla="*/ 1016645 w 5749754"/>
              <a:gd name="connsiteY14" fmla="*/ 78615 h 57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9754" h="5728996">
                <a:moveTo>
                  <a:pt x="1195018" y="0"/>
                </a:moveTo>
                <a:lnTo>
                  <a:pt x="5448065" y="0"/>
                </a:lnTo>
                <a:cubicBezTo>
                  <a:pt x="5614683" y="0"/>
                  <a:pt x="5749754" y="135071"/>
                  <a:pt x="5749754" y="301689"/>
                </a:cubicBezTo>
                <a:lnTo>
                  <a:pt x="5749754" y="5427307"/>
                </a:lnTo>
                <a:cubicBezTo>
                  <a:pt x="5749754" y="5593925"/>
                  <a:pt x="5614683" y="5728996"/>
                  <a:pt x="5448065" y="5728996"/>
                </a:cubicBezTo>
                <a:lnTo>
                  <a:pt x="2643130" y="5728996"/>
                </a:lnTo>
                <a:lnTo>
                  <a:pt x="2645569" y="5724522"/>
                </a:lnTo>
                <a:cubicBezTo>
                  <a:pt x="2788444" y="5387029"/>
                  <a:pt x="2778919" y="4843938"/>
                  <a:pt x="2645569" y="4490929"/>
                </a:cubicBezTo>
                <a:cubicBezTo>
                  <a:pt x="2512219" y="4137919"/>
                  <a:pt x="2089944" y="3862494"/>
                  <a:pt x="1845469" y="3606466"/>
                </a:cubicBezTo>
                <a:cubicBezTo>
                  <a:pt x="1600994" y="3350437"/>
                  <a:pt x="1404144" y="3183630"/>
                  <a:pt x="1178719" y="2954756"/>
                </a:cubicBezTo>
                <a:cubicBezTo>
                  <a:pt x="953294" y="2725882"/>
                  <a:pt x="680244" y="2465974"/>
                  <a:pt x="492919" y="2233221"/>
                </a:cubicBezTo>
                <a:cubicBezTo>
                  <a:pt x="305594" y="2000467"/>
                  <a:pt x="127794" y="1779351"/>
                  <a:pt x="54769" y="1558235"/>
                </a:cubicBezTo>
                <a:cubicBezTo>
                  <a:pt x="-18256" y="1337120"/>
                  <a:pt x="-18256" y="1100487"/>
                  <a:pt x="54769" y="906526"/>
                </a:cubicBezTo>
                <a:cubicBezTo>
                  <a:pt x="127794" y="712565"/>
                  <a:pt x="302419" y="545758"/>
                  <a:pt x="492919" y="394468"/>
                </a:cubicBezTo>
                <a:cubicBezTo>
                  <a:pt x="635794" y="281001"/>
                  <a:pt x="830462" y="167534"/>
                  <a:pt x="1016645" y="78615"/>
                </a:cubicBezTo>
                <a:close/>
              </a:path>
            </a:pathLst>
          </a:custGeom>
          <a:gradFill rotWithShape="1">
            <a:gsLst>
              <a:gs pos="0">
                <a:srgbClr val="FF8700"/>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3" name="图片 2" descr="热浪logo规范化 1_画板 1"/>
          <p:cNvPicPr>
            <a:picLocks noChangeAspect="1"/>
          </p:cNvPicPr>
          <p:nvPr/>
        </p:nvPicPr>
        <p:blipFill>
          <a:blip r:embed="rId2" cstate="screen"/>
          <a:stretch>
            <a:fillRect/>
          </a:stretch>
        </p:blipFill>
        <p:spPr>
          <a:xfrm>
            <a:off x="442595" y="758825"/>
            <a:ext cx="4196715" cy="2360930"/>
          </a:xfrm>
          <a:prstGeom prst="rect">
            <a:avLst/>
          </a:prstGeom>
        </p:spPr>
      </p:pic>
      <p:pic>
        <p:nvPicPr>
          <p:cNvPr id="6" name="图片 5" descr="10-10"/>
          <p:cNvPicPr>
            <a:picLocks noChangeAspect="1"/>
          </p:cNvPicPr>
          <p:nvPr/>
        </p:nvPicPr>
        <p:blipFill>
          <a:blip r:embed="rId3" cstate="screen"/>
          <a:stretch>
            <a:fillRect/>
          </a:stretch>
        </p:blipFill>
        <p:spPr>
          <a:xfrm>
            <a:off x="6834505" y="1664970"/>
            <a:ext cx="5734050" cy="5205095"/>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29640" y="1679575"/>
            <a:ext cx="10441940" cy="4293235"/>
            <a:chOff x="1438" y="2038"/>
            <a:chExt cx="16444" cy="6761"/>
          </a:xfrm>
        </p:grpSpPr>
        <p:sp>
          <p:nvSpPr>
            <p:cNvPr id="15" name="矩形 14"/>
            <p:cNvSpPr/>
            <p:nvPr/>
          </p:nvSpPr>
          <p:spPr>
            <a:xfrm>
              <a:off x="1509" y="2999"/>
              <a:ext cx="3989" cy="5783"/>
            </a:xfrm>
            <a:prstGeom prst="rect">
              <a:avLst/>
            </a:prstGeom>
            <a:solidFill>
              <a:srgbClr val="FF7000">
                <a:alpha val="84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637" y="3017"/>
              <a:ext cx="3989" cy="5783"/>
            </a:xfrm>
            <a:prstGeom prst="rect">
              <a:avLst/>
            </a:prstGeom>
            <a:solidFill>
              <a:srgbClr val="FF7000">
                <a:alpha val="84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9730" y="3012"/>
              <a:ext cx="3989" cy="5783"/>
            </a:xfrm>
            <a:prstGeom prst="rect">
              <a:avLst/>
            </a:prstGeom>
            <a:solidFill>
              <a:srgbClr val="FF7000">
                <a:alpha val="84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3823" y="3007"/>
              <a:ext cx="3989" cy="5783"/>
            </a:xfrm>
            <a:prstGeom prst="rect">
              <a:avLst/>
            </a:prstGeom>
            <a:solidFill>
              <a:srgbClr val="FF7000">
                <a:alpha val="84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2462" y="2964"/>
              <a:ext cx="2086" cy="1309"/>
            </a:xfrm>
            <a:prstGeom prst="rect">
              <a:avLst/>
            </a:prstGeom>
            <a:noFill/>
          </p:spPr>
          <p:txBody>
            <a:bodyPr wrap="square" rtlCol="0">
              <a:spAutoFit/>
            </a:bodyPr>
            <a:lstStyle/>
            <a:p>
              <a:pPr algn="ctr"/>
              <a:r>
                <a:rPr lang="en-US" altLang="zh-CN" sz="4800" b="1" dirty="0">
                  <a:solidFill>
                    <a:schemeClr val="bg1"/>
                  </a:solidFill>
                  <a:latin typeface="微软雅黑" panose="020B0503020204020204" pitchFamily="34" charset="-122"/>
                  <a:ea typeface="微软雅黑" panose="020B0503020204020204" pitchFamily="34" charset="-122"/>
                </a:rPr>
                <a:t>01</a:t>
              </a:r>
              <a:endParaRPr lang="en-US" altLang="zh-CN" sz="4800" b="1"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438" y="4119"/>
              <a:ext cx="4130" cy="580"/>
            </a:xfrm>
            <a:prstGeom prst="rect">
              <a:avLst/>
            </a:prstGeom>
            <a:noFill/>
          </p:spPr>
          <p:txBody>
            <a:bodyPr wrap="square">
              <a:spAutoFit/>
            </a:bodyPr>
            <a:lstStyle/>
            <a:p>
              <a:pPr algn="ctr"/>
              <a:r>
                <a:rPr lang="zh-CN" altLang="en-US" sz="1800" b="1" dirty="0">
                  <a:solidFill>
                    <a:schemeClr val="bg1"/>
                  </a:solidFill>
                  <a:latin typeface="微软雅黑" panose="020B0503020204020204" pitchFamily="34" charset="-122"/>
                  <a:ea typeface="微软雅黑" panose="020B0503020204020204" pitchFamily="34" charset="-122"/>
                </a:rPr>
                <a:t>无法找到优质红人</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1715" y="4914"/>
              <a:ext cx="3578" cy="369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1893" y="5375"/>
              <a:ext cx="3221" cy="630"/>
            </a:xfrm>
            <a:prstGeom prst="rect">
              <a:avLst/>
            </a:prstGeom>
            <a:noFill/>
          </p:spPr>
          <p:txBody>
            <a:bodyPr wrap="square">
              <a:spAutoFit/>
            </a:bodyPr>
            <a:lstStyle/>
            <a:p>
              <a:pPr algn="ctr"/>
              <a:r>
                <a:rPr lang="zh-CN" altLang="en-US" sz="2000" b="1" dirty="0">
                  <a:solidFill>
                    <a:srgbClr val="FF7D00"/>
                  </a:solidFill>
                  <a:latin typeface="微软雅黑" panose="020B0503020204020204" pitchFamily="34" charset="-122"/>
                  <a:ea typeface="微软雅黑" panose="020B0503020204020204" pitchFamily="34" charset="-122"/>
                </a:rPr>
                <a:t>多场景找人</a:t>
              </a:r>
              <a:endParaRPr lang="zh-CN" altLang="en-US" sz="2000" b="1" dirty="0">
                <a:solidFill>
                  <a:srgbClr val="FF7D00"/>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1715" y="5885"/>
              <a:ext cx="3578" cy="2384"/>
            </a:xfrm>
            <a:prstGeom prst="rect">
              <a:avLst/>
            </a:prstGeom>
            <a:noFill/>
            <a:ln>
              <a:noFill/>
            </a:ln>
          </p:spPr>
          <p:txBody>
            <a:bodyPr wrap="square" rtlCol="0">
              <a:spAutoFit/>
            </a:bodyPr>
            <a:lstStyle/>
            <a:p>
              <a:pPr marL="171450" indent="-171450">
                <a:lnSpc>
                  <a:spcPct val="200000"/>
                </a:lnSpc>
                <a:buFont typeface="Wingdings" panose="05000000000000000000" pitchFamily="2" charset="2"/>
                <a:buChar char="ü"/>
              </a:pPr>
              <a:r>
                <a:rPr lang="zh-CN" altLang="en-US" sz="1200" dirty="0">
                  <a:solidFill>
                    <a:srgbClr val="FF7D00"/>
                  </a:solidFill>
                  <a:latin typeface="微软雅黑" panose="020B0503020204020204" pitchFamily="34" charset="-122"/>
                  <a:ea typeface="微软雅黑" panose="020B0503020204020204" pitchFamily="34" charset="-122"/>
                </a:rPr>
                <a:t>通过直播间搜索寻找红人</a:t>
              </a:r>
              <a:endParaRPr lang="en-US" altLang="zh-CN" sz="1200" dirty="0">
                <a:solidFill>
                  <a:srgbClr val="FF7D00"/>
                </a:solidFill>
                <a:latin typeface="微软雅黑" panose="020B0503020204020204" pitchFamily="34" charset="-122"/>
                <a:ea typeface="微软雅黑" panose="020B0503020204020204" pitchFamily="34" charset="-122"/>
              </a:endParaRPr>
            </a:p>
            <a:p>
              <a:pPr marL="171450" indent="-171450">
                <a:lnSpc>
                  <a:spcPct val="200000"/>
                </a:lnSpc>
                <a:buFont typeface="Wingdings" panose="05000000000000000000" pitchFamily="2" charset="2"/>
                <a:buChar char="ü"/>
              </a:pPr>
              <a:r>
                <a:rPr lang="zh-CN" altLang="en-US" sz="1200" dirty="0">
                  <a:solidFill>
                    <a:srgbClr val="FF7D00"/>
                  </a:solidFill>
                  <a:latin typeface="微软雅黑" panose="020B0503020204020204" pitchFamily="34" charset="-122"/>
                  <a:ea typeface="微软雅黑" panose="020B0503020204020204" pitchFamily="34" charset="-122"/>
                </a:rPr>
                <a:t>通过红人库筛选进行找红人</a:t>
              </a:r>
              <a:endParaRPr lang="en-US" altLang="zh-CN" sz="1200" dirty="0">
                <a:solidFill>
                  <a:srgbClr val="FF7D00"/>
                </a:solidFill>
                <a:latin typeface="微软雅黑" panose="020B0503020204020204" pitchFamily="34" charset="-122"/>
                <a:ea typeface="微软雅黑" panose="020B0503020204020204" pitchFamily="34" charset="-122"/>
              </a:endParaRPr>
            </a:p>
            <a:p>
              <a:pPr marL="171450" indent="-171450">
                <a:lnSpc>
                  <a:spcPct val="200000"/>
                </a:lnSpc>
                <a:buFont typeface="Wingdings" panose="05000000000000000000" pitchFamily="2" charset="2"/>
                <a:buChar char="ü"/>
              </a:pPr>
              <a:r>
                <a:rPr lang="zh-CN" altLang="en-US" sz="1200" dirty="0">
                  <a:solidFill>
                    <a:srgbClr val="FF7D00"/>
                  </a:solidFill>
                  <a:latin typeface="微软雅黑" panose="020B0503020204020204" pitchFamily="34" charset="-122"/>
                  <a:ea typeface="微软雅黑" panose="020B0503020204020204" pitchFamily="34" charset="-122"/>
                </a:rPr>
                <a:t>通过商品表现找红人</a:t>
              </a:r>
              <a:endParaRPr lang="en-US" altLang="zh-CN" sz="1200" dirty="0">
                <a:solidFill>
                  <a:srgbClr val="FF7D00"/>
                </a:solidFill>
                <a:latin typeface="微软雅黑" panose="020B0503020204020204" pitchFamily="34" charset="-122"/>
                <a:ea typeface="微软雅黑" panose="020B0503020204020204" pitchFamily="34" charset="-122"/>
              </a:endParaRPr>
            </a:p>
            <a:p>
              <a:pPr marL="171450" indent="-171450">
                <a:lnSpc>
                  <a:spcPct val="200000"/>
                </a:lnSpc>
                <a:buFont typeface="Wingdings" panose="05000000000000000000" pitchFamily="2" charset="2"/>
                <a:buChar char="ü"/>
              </a:pPr>
              <a:r>
                <a:rPr lang="zh-CN" altLang="en-US" sz="1200" dirty="0">
                  <a:solidFill>
                    <a:srgbClr val="FF7D00"/>
                  </a:solidFill>
                  <a:latin typeface="微软雅黑" panose="020B0503020204020204" pitchFamily="34" charset="-122"/>
                  <a:ea typeface="微软雅黑" panose="020B0503020204020204" pitchFamily="34" charset="-122"/>
                </a:rPr>
                <a:t>通过飚赞视频找红人</a:t>
              </a:r>
              <a:endParaRPr lang="zh-CN" altLang="en-US" sz="1200" dirty="0">
                <a:solidFill>
                  <a:srgbClr val="FF7D00"/>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6589" y="2988"/>
              <a:ext cx="2086" cy="1309"/>
            </a:xfrm>
            <a:prstGeom prst="rect">
              <a:avLst/>
            </a:prstGeom>
            <a:noFill/>
          </p:spPr>
          <p:txBody>
            <a:bodyPr wrap="square" rtlCol="0">
              <a:spAutoFit/>
            </a:bodyPr>
            <a:lstStyle/>
            <a:p>
              <a:pPr algn="ctr"/>
              <a:r>
                <a:rPr lang="en-US" altLang="zh-CN" sz="4800" b="1" dirty="0">
                  <a:solidFill>
                    <a:schemeClr val="bg1"/>
                  </a:solidFill>
                  <a:latin typeface="微软雅黑" panose="020B0503020204020204" pitchFamily="34" charset="-122"/>
                  <a:ea typeface="微软雅黑" panose="020B0503020204020204" pitchFamily="34" charset="-122"/>
                </a:rPr>
                <a:t>02</a:t>
              </a:r>
              <a:endParaRPr lang="en-US" altLang="zh-CN" sz="4800" b="1" dirty="0">
                <a:solidFill>
                  <a:schemeClr val="bg1"/>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5566" y="4143"/>
              <a:ext cx="4130" cy="582"/>
            </a:xfrm>
            <a:prstGeom prst="rect">
              <a:avLst/>
            </a:prstGeom>
            <a:noFill/>
          </p:spPr>
          <p:txBody>
            <a:bodyPr wrap="square">
              <a:spAutoFit/>
            </a:bodyPr>
            <a:lstStyle/>
            <a:p>
              <a:pPr algn="ctr"/>
              <a:r>
                <a:rPr lang="zh-CN" altLang="en-US" sz="1800" b="1" dirty="0">
                  <a:solidFill>
                    <a:schemeClr val="bg1"/>
                  </a:solidFill>
                  <a:latin typeface="微软雅黑" panose="020B0503020204020204" pitchFamily="34" charset="-122"/>
                  <a:ea typeface="微软雅黑" panose="020B0503020204020204" pitchFamily="34" charset="-122"/>
                </a:rPr>
                <a:t>如何评估红人综合能力</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26" name="矩形 25"/>
            <p:cNvSpPr/>
            <p:nvPr/>
          </p:nvSpPr>
          <p:spPr>
            <a:xfrm>
              <a:off x="5843" y="4938"/>
              <a:ext cx="3578" cy="369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5843" y="5398"/>
              <a:ext cx="3578" cy="630"/>
            </a:xfrm>
            <a:prstGeom prst="rect">
              <a:avLst/>
            </a:prstGeom>
            <a:noFill/>
          </p:spPr>
          <p:txBody>
            <a:bodyPr wrap="square">
              <a:spAutoFit/>
            </a:bodyPr>
            <a:lstStyle/>
            <a:p>
              <a:pPr algn="ctr"/>
              <a:r>
                <a:rPr lang="zh-CN" altLang="en-US" sz="2000" b="1" dirty="0">
                  <a:solidFill>
                    <a:srgbClr val="FF7D00"/>
                  </a:solidFill>
                  <a:latin typeface="微软雅黑" panose="020B0503020204020204" pitchFamily="34" charset="-122"/>
                  <a:ea typeface="微软雅黑" panose="020B0503020204020204" pitchFamily="34" charset="-122"/>
                </a:rPr>
                <a:t>红人价值评估体系</a:t>
              </a:r>
              <a:endParaRPr lang="zh-CN" altLang="en-US" sz="2000" b="1" dirty="0">
                <a:solidFill>
                  <a:srgbClr val="FF7D00"/>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5843" y="5909"/>
              <a:ext cx="3578" cy="1221"/>
            </a:xfrm>
            <a:prstGeom prst="rect">
              <a:avLst/>
            </a:prstGeom>
            <a:noFill/>
            <a:ln>
              <a:noFill/>
            </a:ln>
          </p:spPr>
          <p:txBody>
            <a:bodyPr wrap="square" rtlCol="0">
              <a:spAutoFit/>
            </a:bodyPr>
            <a:lstStyle/>
            <a:p>
              <a:pPr marL="171450" indent="-171450">
                <a:lnSpc>
                  <a:spcPct val="200000"/>
                </a:lnSpc>
                <a:buFont typeface="Wingdings" panose="05000000000000000000" pitchFamily="2" charset="2"/>
                <a:buChar char="ü"/>
              </a:pPr>
              <a:r>
                <a:rPr lang="zh-CN" altLang="en-US" sz="1200" dirty="0">
                  <a:solidFill>
                    <a:srgbClr val="FF7D00"/>
                  </a:solidFill>
                  <a:latin typeface="微软雅黑" panose="020B0503020204020204" pitchFamily="34" charset="-122"/>
                  <a:ea typeface="微软雅黑" panose="020B0503020204020204" pitchFamily="34" charset="-122"/>
                </a:rPr>
                <a:t>星图官方五项红人能力值</a:t>
              </a:r>
              <a:endParaRPr lang="en-US" altLang="zh-CN" sz="1200" dirty="0">
                <a:solidFill>
                  <a:srgbClr val="FF7D00"/>
                </a:solidFill>
                <a:latin typeface="微软雅黑" panose="020B0503020204020204" pitchFamily="34" charset="-122"/>
                <a:ea typeface="微软雅黑" panose="020B0503020204020204" pitchFamily="34" charset="-122"/>
              </a:endParaRPr>
            </a:p>
            <a:p>
              <a:pPr marL="171450" indent="-171450">
                <a:lnSpc>
                  <a:spcPct val="200000"/>
                </a:lnSpc>
                <a:buFont typeface="Wingdings" panose="05000000000000000000" pitchFamily="2" charset="2"/>
                <a:buChar char="ü"/>
              </a:pPr>
              <a:r>
                <a:rPr lang="zh-CN" altLang="en-US" sz="1200" dirty="0">
                  <a:solidFill>
                    <a:srgbClr val="FF7D00"/>
                  </a:solidFill>
                  <a:latin typeface="微软雅黑" panose="020B0503020204020204" pitchFamily="34" charset="-122"/>
                  <a:ea typeface="微软雅黑" panose="020B0503020204020204" pitchFamily="34" charset="-122"/>
                </a:rPr>
                <a:t>红人带货表现能力值</a:t>
              </a:r>
              <a:endParaRPr lang="zh-CN" altLang="en-US" sz="1200" dirty="0">
                <a:solidFill>
                  <a:srgbClr val="FF7D00"/>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10682" y="2988"/>
              <a:ext cx="2086" cy="1309"/>
            </a:xfrm>
            <a:prstGeom prst="rect">
              <a:avLst/>
            </a:prstGeom>
            <a:noFill/>
          </p:spPr>
          <p:txBody>
            <a:bodyPr wrap="square" rtlCol="0">
              <a:spAutoFit/>
            </a:bodyPr>
            <a:lstStyle/>
            <a:p>
              <a:pPr algn="ctr"/>
              <a:r>
                <a:rPr lang="en-US" altLang="zh-CN" sz="4800" b="1" dirty="0">
                  <a:solidFill>
                    <a:schemeClr val="bg1"/>
                  </a:solidFill>
                  <a:latin typeface="微软雅黑" panose="020B0503020204020204" pitchFamily="34" charset="-122"/>
                  <a:ea typeface="微软雅黑" panose="020B0503020204020204" pitchFamily="34" charset="-122"/>
                </a:rPr>
                <a:t>03</a:t>
              </a:r>
              <a:endParaRPr lang="en-US" altLang="zh-CN" sz="4800" b="1" dirty="0">
                <a:solidFill>
                  <a:schemeClr val="bg1"/>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9659" y="4143"/>
              <a:ext cx="4130" cy="582"/>
            </a:xfrm>
            <a:prstGeom prst="rect">
              <a:avLst/>
            </a:prstGeom>
            <a:noFill/>
          </p:spPr>
          <p:txBody>
            <a:bodyPr wrap="square">
              <a:spAutoFit/>
            </a:bodyPr>
            <a:lstStyle/>
            <a:p>
              <a:pPr algn="ctr"/>
              <a:r>
                <a:rPr lang="zh-CN" altLang="en-US" sz="1800" b="1" dirty="0">
                  <a:solidFill>
                    <a:schemeClr val="bg1"/>
                  </a:solidFill>
                  <a:latin typeface="微软雅黑" panose="020B0503020204020204" pitchFamily="34" charset="-122"/>
                  <a:ea typeface="微软雅黑" panose="020B0503020204020204" pitchFamily="34" charset="-122"/>
                </a:rPr>
                <a:t>怎样获取有效数据</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9877" y="4938"/>
              <a:ext cx="3694" cy="369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9958" y="5398"/>
              <a:ext cx="3534" cy="630"/>
            </a:xfrm>
            <a:prstGeom prst="rect">
              <a:avLst/>
            </a:prstGeom>
            <a:noFill/>
          </p:spPr>
          <p:txBody>
            <a:bodyPr wrap="square">
              <a:spAutoFit/>
            </a:bodyPr>
            <a:lstStyle/>
            <a:p>
              <a:r>
                <a:rPr lang="zh-CN" altLang="en-US" sz="2000" b="1" dirty="0">
                  <a:solidFill>
                    <a:srgbClr val="FF7D00"/>
                  </a:solidFill>
                  <a:latin typeface="微软雅黑" panose="020B0503020204020204" pitchFamily="34" charset="-122"/>
                  <a:ea typeface="微软雅黑" panose="020B0503020204020204" pitchFamily="34" charset="-122"/>
                </a:rPr>
                <a:t>多个数据维护机制</a:t>
              </a:r>
              <a:endParaRPr lang="zh-CN" altLang="en-US" sz="2000" b="1" dirty="0">
                <a:solidFill>
                  <a:srgbClr val="FF7D00"/>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9797" y="5909"/>
              <a:ext cx="3854" cy="1803"/>
            </a:xfrm>
            <a:prstGeom prst="rect">
              <a:avLst/>
            </a:prstGeom>
            <a:noFill/>
            <a:ln>
              <a:noFill/>
            </a:ln>
          </p:spPr>
          <p:txBody>
            <a:bodyPr wrap="square" rtlCol="0">
              <a:spAutoFit/>
            </a:bodyPr>
            <a:lstStyle/>
            <a:p>
              <a:pPr marL="171450" indent="-171450">
                <a:lnSpc>
                  <a:spcPct val="200000"/>
                </a:lnSpc>
                <a:buFont typeface="Wingdings" panose="05000000000000000000" pitchFamily="2" charset="2"/>
                <a:buChar char="ü"/>
              </a:pPr>
              <a:r>
                <a:rPr lang="zh-CN" altLang="en-US" sz="1200" dirty="0">
                  <a:solidFill>
                    <a:srgbClr val="FF7D00"/>
                  </a:solidFill>
                  <a:latin typeface="微软雅黑" panose="020B0503020204020204" pitchFamily="34" charset="-122"/>
                  <a:ea typeface="微软雅黑" panose="020B0503020204020204" pitchFamily="34" charset="-122"/>
                </a:rPr>
                <a:t>通过各模块延伸拓展红人入库</a:t>
              </a:r>
              <a:endParaRPr lang="zh-CN" altLang="en-US" sz="1200" dirty="0">
                <a:solidFill>
                  <a:srgbClr val="FF7D00"/>
                </a:solidFill>
                <a:latin typeface="微软雅黑" panose="020B0503020204020204" pitchFamily="34" charset="-122"/>
                <a:ea typeface="微软雅黑" panose="020B0503020204020204" pitchFamily="34" charset="-122"/>
              </a:endParaRPr>
            </a:p>
            <a:p>
              <a:pPr marL="171450" indent="-171450">
                <a:lnSpc>
                  <a:spcPct val="200000"/>
                </a:lnSpc>
                <a:buFont typeface="Wingdings" panose="05000000000000000000" pitchFamily="2" charset="2"/>
                <a:buChar char="ü"/>
              </a:pPr>
              <a:r>
                <a:rPr lang="zh-CN" altLang="en-US" sz="1200" dirty="0">
                  <a:solidFill>
                    <a:srgbClr val="FF7D00"/>
                  </a:solidFill>
                  <a:latin typeface="微软雅黑" panose="020B0503020204020204" pitchFamily="34" charset="-122"/>
                  <a:ea typeface="微软雅黑" panose="020B0503020204020204" pitchFamily="34" charset="-122"/>
                </a:rPr>
                <a:t>数据获取失败报警机制</a:t>
              </a:r>
              <a:endParaRPr lang="zh-CN" altLang="en-US" sz="1200" dirty="0">
                <a:solidFill>
                  <a:srgbClr val="FF7D00"/>
                </a:solidFill>
                <a:latin typeface="微软雅黑" panose="020B0503020204020204" pitchFamily="34" charset="-122"/>
                <a:ea typeface="微软雅黑" panose="020B0503020204020204" pitchFamily="34" charset="-122"/>
              </a:endParaRPr>
            </a:p>
            <a:p>
              <a:pPr marL="171450" indent="-171450">
                <a:lnSpc>
                  <a:spcPct val="200000"/>
                </a:lnSpc>
                <a:buFont typeface="Wingdings" panose="05000000000000000000" pitchFamily="2" charset="2"/>
                <a:buChar char="ü"/>
              </a:pPr>
              <a:r>
                <a:rPr lang="zh-CN" altLang="en-US" sz="1200" dirty="0">
                  <a:solidFill>
                    <a:srgbClr val="FF7D00"/>
                  </a:solidFill>
                  <a:latin typeface="微软雅黑" panose="020B0503020204020204" pitchFamily="34" charset="-122"/>
                  <a:ea typeface="微软雅黑" panose="020B0503020204020204" pitchFamily="34" charset="-122"/>
                </a:rPr>
                <a:t>数据补全机制</a:t>
              </a:r>
              <a:endParaRPr lang="zh-CN" altLang="en-US" sz="1200" dirty="0">
                <a:solidFill>
                  <a:srgbClr val="FF7D00"/>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14774" y="2988"/>
              <a:ext cx="2086" cy="1309"/>
            </a:xfrm>
            <a:prstGeom prst="rect">
              <a:avLst/>
            </a:prstGeom>
            <a:noFill/>
          </p:spPr>
          <p:txBody>
            <a:bodyPr wrap="square" rtlCol="0">
              <a:spAutoFit/>
            </a:bodyPr>
            <a:lstStyle/>
            <a:p>
              <a:pPr algn="ctr"/>
              <a:r>
                <a:rPr lang="en-US" altLang="zh-CN" sz="4800" b="1" dirty="0">
                  <a:solidFill>
                    <a:schemeClr val="bg1"/>
                  </a:solidFill>
                  <a:latin typeface="微软雅黑" panose="020B0503020204020204" pitchFamily="34" charset="-122"/>
                  <a:ea typeface="微软雅黑" panose="020B0503020204020204" pitchFamily="34" charset="-122"/>
                </a:rPr>
                <a:t>04</a:t>
              </a:r>
              <a:endParaRPr lang="en-US" altLang="zh-CN" sz="4800" b="1" dirty="0">
                <a:solidFill>
                  <a:schemeClr val="bg1"/>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13752" y="4143"/>
              <a:ext cx="4130" cy="582"/>
            </a:xfrm>
            <a:prstGeom prst="rect">
              <a:avLst/>
            </a:prstGeom>
            <a:noFill/>
          </p:spPr>
          <p:txBody>
            <a:bodyPr wrap="square">
              <a:spAutoFit/>
            </a:bodyPr>
            <a:lstStyle/>
            <a:p>
              <a:pPr algn="ctr"/>
              <a:r>
                <a:rPr lang="zh-CN" altLang="en-US" sz="1800" b="1" dirty="0">
                  <a:solidFill>
                    <a:schemeClr val="bg1"/>
                  </a:solidFill>
                  <a:latin typeface="微软雅黑" panose="020B0503020204020204" pitchFamily="34" charset="-122"/>
                  <a:ea typeface="微软雅黑" panose="020B0503020204020204" pitchFamily="34" charset="-122"/>
                </a:rPr>
                <a:t>数据的监测与追踪</a:t>
              </a:r>
              <a:endParaRPr lang="zh-CN" altLang="en-US" sz="1800" b="1" dirty="0">
                <a:solidFill>
                  <a:schemeClr val="bg1"/>
                </a:solidFill>
                <a:latin typeface="微软雅黑" panose="020B0503020204020204" pitchFamily="34" charset="-122"/>
                <a:ea typeface="微软雅黑" panose="020B0503020204020204" pitchFamily="34" charset="-122"/>
              </a:endParaRPr>
            </a:p>
          </p:txBody>
        </p:sp>
        <p:sp>
          <p:nvSpPr>
            <p:cNvPr id="36" name="矩形 35"/>
            <p:cNvSpPr/>
            <p:nvPr/>
          </p:nvSpPr>
          <p:spPr>
            <a:xfrm>
              <a:off x="14028" y="4938"/>
              <a:ext cx="3578" cy="369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14207" y="5398"/>
              <a:ext cx="3221" cy="630"/>
            </a:xfrm>
            <a:prstGeom prst="rect">
              <a:avLst/>
            </a:prstGeom>
            <a:noFill/>
          </p:spPr>
          <p:txBody>
            <a:bodyPr wrap="square">
              <a:spAutoFit/>
            </a:bodyPr>
            <a:lstStyle/>
            <a:p>
              <a:pPr algn="ctr"/>
              <a:r>
                <a:rPr lang="zh-CN" altLang="en-US" sz="2000" b="1" dirty="0">
                  <a:solidFill>
                    <a:srgbClr val="FF7D00"/>
                  </a:solidFill>
                  <a:latin typeface="微软雅黑" panose="020B0503020204020204" pitchFamily="34" charset="-122"/>
                  <a:ea typeface="微软雅黑" panose="020B0503020204020204" pitchFamily="34" charset="-122"/>
                </a:rPr>
                <a:t>多角度</a:t>
              </a:r>
              <a:r>
                <a:rPr lang="en-US" altLang="zh-CN" sz="2000" b="1" dirty="0">
                  <a:solidFill>
                    <a:srgbClr val="FF7D00"/>
                  </a:solidFill>
                  <a:latin typeface="微软雅黑" panose="020B0503020204020204" pitchFamily="34" charset="-122"/>
                  <a:ea typeface="微软雅黑" panose="020B0503020204020204" pitchFamily="34" charset="-122"/>
                </a:rPr>
                <a:t>1V1</a:t>
              </a:r>
              <a:r>
                <a:rPr lang="zh-CN" altLang="en-US" sz="2000" b="1" dirty="0">
                  <a:solidFill>
                    <a:srgbClr val="FF7D00"/>
                  </a:solidFill>
                  <a:latin typeface="微软雅黑" panose="020B0503020204020204" pitchFamily="34" charset="-122"/>
                  <a:ea typeface="微软雅黑" panose="020B0503020204020204" pitchFamily="34" charset="-122"/>
                </a:rPr>
                <a:t>监测</a:t>
              </a:r>
              <a:endParaRPr lang="zh-CN" altLang="en-US" sz="2000" b="1" dirty="0">
                <a:solidFill>
                  <a:srgbClr val="FF7D00"/>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14028" y="5909"/>
              <a:ext cx="3578" cy="1221"/>
            </a:xfrm>
            <a:prstGeom prst="rect">
              <a:avLst/>
            </a:prstGeom>
            <a:noFill/>
            <a:ln>
              <a:noFill/>
            </a:ln>
          </p:spPr>
          <p:txBody>
            <a:bodyPr wrap="square" rtlCol="0">
              <a:spAutoFit/>
            </a:bodyPr>
            <a:lstStyle/>
            <a:p>
              <a:pPr marL="171450" indent="-171450">
                <a:lnSpc>
                  <a:spcPct val="200000"/>
                </a:lnSpc>
                <a:buFont typeface="Wingdings" panose="05000000000000000000" pitchFamily="2" charset="2"/>
                <a:buChar char="ü"/>
              </a:pPr>
              <a:r>
                <a:rPr lang="zh-CN" altLang="en-US" sz="1200" dirty="0">
                  <a:solidFill>
                    <a:srgbClr val="FF7D00"/>
                  </a:solidFill>
                  <a:latin typeface="微软雅黑" panose="020B0503020204020204" pitchFamily="34" charset="-122"/>
                  <a:ea typeface="微软雅黑" panose="020B0503020204020204" pitchFamily="34" charset="-122"/>
                </a:rPr>
                <a:t>直播、视频、商品、红人多角度实时数据监控</a:t>
              </a:r>
              <a:endParaRPr lang="zh-CN" altLang="en-US" sz="1200" dirty="0">
                <a:solidFill>
                  <a:srgbClr val="FF7D00"/>
                </a:solidFill>
                <a:latin typeface="微软雅黑" panose="020B0503020204020204" pitchFamily="34" charset="-122"/>
                <a:ea typeface="微软雅黑" panose="020B0503020204020204" pitchFamily="34" charset="-122"/>
              </a:endParaRPr>
            </a:p>
          </p:txBody>
        </p:sp>
        <p:sp>
          <p:nvSpPr>
            <p:cNvPr id="39" name="矩形 38"/>
            <p:cNvSpPr/>
            <p:nvPr/>
          </p:nvSpPr>
          <p:spPr>
            <a:xfrm>
              <a:off x="1438" y="2038"/>
              <a:ext cx="16443" cy="898"/>
            </a:xfrm>
            <a:prstGeom prst="rect">
              <a:avLst/>
            </a:prstGeom>
            <a:solidFill>
              <a:srgbClr val="FF7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spc="400" dirty="0">
                  <a:solidFill>
                    <a:schemeClr val="bg1"/>
                  </a:solidFill>
                  <a:latin typeface="微软雅黑" panose="020B0503020204020204" pitchFamily="34" charset="-122"/>
                  <a:ea typeface="微软雅黑" panose="020B0503020204020204" pitchFamily="34" charset="-122"/>
                </a:rPr>
                <a:t>多维度监测机制解决数据需求</a:t>
              </a:r>
              <a:endParaRPr lang="zh-CN" altLang="en-US" sz="2800" b="1" spc="400" dirty="0">
                <a:solidFill>
                  <a:schemeClr val="bg1"/>
                </a:solidFill>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472440" y="392430"/>
            <a:ext cx="11357610" cy="732155"/>
            <a:chOff x="744" y="618"/>
            <a:chExt cx="17886" cy="1153"/>
          </a:xfrm>
        </p:grpSpPr>
        <p:pic>
          <p:nvPicPr>
            <p:cNvPr id="3" name="图片 2" descr="IMS新logo(加股票代码）-01"/>
            <p:cNvPicPr>
              <a:picLocks noChangeAspect="1"/>
            </p:cNvPicPr>
            <p:nvPr/>
          </p:nvPicPr>
          <p:blipFill>
            <a:blip r:embed="rId1" cstate="screen"/>
            <a:stretch>
              <a:fillRect/>
            </a:stretch>
          </p:blipFill>
          <p:spPr>
            <a:xfrm>
              <a:off x="16296" y="618"/>
              <a:ext cx="2335" cy="1111"/>
            </a:xfrm>
            <a:prstGeom prst="rect">
              <a:avLst/>
            </a:prstGeom>
          </p:spPr>
        </p:pic>
        <p:grpSp>
          <p:nvGrpSpPr>
            <p:cNvPr id="5" name="组合 4"/>
            <p:cNvGrpSpPr/>
            <p:nvPr/>
          </p:nvGrpSpPr>
          <p:grpSpPr>
            <a:xfrm>
              <a:off x="744" y="949"/>
              <a:ext cx="17124" cy="822"/>
              <a:chOff x="634" y="312"/>
              <a:chExt cx="17124" cy="822"/>
            </a:xfrm>
          </p:grpSpPr>
          <p:sp>
            <p:nvSpPr>
              <p:cNvPr id="6" name="标题 1"/>
              <p:cNvSpPr txBox="1"/>
              <p:nvPr/>
            </p:nvSpPr>
            <p:spPr>
              <a:xfrm>
                <a:off x="1491" y="312"/>
                <a:ext cx="16267" cy="822"/>
              </a:xfrm>
              <a:prstGeom prst="rect">
                <a:avLst/>
              </a:prstGeom>
              <a:no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lang="zh-CN" altLang="en-US" sz="2800" dirty="0">
                    <a:solidFill>
                      <a:srgbClr val="FF5300"/>
                    </a:solidFill>
                    <a:sym typeface="+mn-ea"/>
                  </a:rPr>
                  <a:t>短视频直播电商</a:t>
                </a:r>
                <a:r>
                  <a:rPr sz="2800" dirty="0" err="1">
                    <a:solidFill>
                      <a:srgbClr val="FF5300"/>
                    </a:solidFill>
                    <a:sym typeface="+mn-ea"/>
                  </a:rPr>
                  <a:t>一站式数据服务平台</a:t>
                </a:r>
                <a:r>
                  <a:rPr sz="2800" dirty="0">
                    <a:solidFill>
                      <a:srgbClr val="FF5300"/>
                    </a:solidFill>
                    <a:sym typeface="+mn-ea"/>
                  </a:rPr>
                  <a:t>——热浪数据</a:t>
                </a:r>
                <a:endParaRPr sz="2800" dirty="0">
                  <a:solidFill>
                    <a:srgbClr val="FF5300"/>
                  </a:solidFill>
                  <a:sym typeface="+mn-ea"/>
                </a:endParaRPr>
              </a:p>
            </p:txBody>
          </p:sp>
          <p:sp>
            <p:nvSpPr>
              <p:cNvPr id="7" name="矩形: 圆角 17"/>
              <p:cNvSpPr/>
              <p:nvPr/>
            </p:nvSpPr>
            <p:spPr>
              <a:xfrm rot="2700000">
                <a:off x="634" y="452"/>
                <a:ext cx="541" cy="541"/>
              </a:xfrm>
              <a:prstGeom prst="roundRect">
                <a:avLst>
                  <a:gd name="adj" fmla="val 2816"/>
                </a:avLst>
              </a:prstGeom>
              <a:gradFill>
                <a:gsLst>
                  <a:gs pos="0">
                    <a:srgbClr val="FF8700"/>
                  </a:gs>
                  <a:gs pos="59000">
                    <a:srgbClr val="FF544D"/>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gr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淘宝网chenying0907出品 35"/>
          <p:cNvSpPr txBox="1"/>
          <p:nvPr/>
        </p:nvSpPr>
        <p:spPr>
          <a:xfrm>
            <a:off x="1221740" y="4590250"/>
            <a:ext cx="9852025" cy="1171501"/>
          </a:xfrm>
          <a:prstGeom prst="roundRect">
            <a:avLst>
              <a:gd name="adj" fmla="val 6852"/>
            </a:avLst>
          </a:prstGeom>
          <a:noFill/>
          <a:ln>
            <a:noFill/>
          </a:ln>
        </p:spPr>
        <p:txBody>
          <a:bodyPr wrap="square" rtlCol="0">
            <a:spAutoFit/>
          </a:bodyPr>
          <a:lstStyle/>
          <a:p>
            <a:pPr algn="ctr">
              <a:lnSpc>
                <a:spcPct val="160000"/>
              </a:lnSpc>
            </a:pPr>
            <a:r>
              <a:rPr lang="zh-CN" altLang="en-US" sz="2400" b="1" dirty="0">
                <a:solidFill>
                  <a:schemeClr val="tx1">
                    <a:lumMod val="85000"/>
                    <a:lumOff val="15000"/>
                  </a:schemeClr>
                </a:solidFill>
                <a:latin typeface="Microsoft YaHei Bold" panose="020B0502040204020203" charset="-122"/>
                <a:ea typeface="Microsoft YaHei Bold" panose="020B0502040204020203" charset="-122"/>
                <a:cs typeface="Microsoft YaHei Bold" panose="020B0502040204020203" charset="-122"/>
                <a:sym typeface="Helvetica" charset="0"/>
              </a:rPr>
              <a:t>部分功能</a:t>
            </a:r>
            <a:r>
              <a:rPr lang="en-US" altLang="zh-CN" sz="2400" b="1" dirty="0">
                <a:solidFill>
                  <a:schemeClr val="tx1">
                    <a:lumMod val="85000"/>
                    <a:lumOff val="15000"/>
                  </a:schemeClr>
                </a:solidFill>
                <a:latin typeface="Microsoft YaHei Bold" panose="020B0502040204020203" charset="-122"/>
                <a:ea typeface="Microsoft YaHei Bold" panose="020B0502040204020203" charset="-122"/>
                <a:cs typeface="Microsoft YaHei Bold" panose="020B0502040204020203" charset="-122"/>
                <a:sym typeface="Helvetica" charset="0"/>
              </a:rPr>
              <a:t>-</a:t>
            </a:r>
            <a:r>
              <a:rPr lang="zh-CN" altLang="en-US" sz="2400" b="1" dirty="0">
                <a:solidFill>
                  <a:schemeClr val="tx1">
                    <a:lumMod val="85000"/>
                    <a:lumOff val="15000"/>
                  </a:schemeClr>
                </a:solidFill>
                <a:latin typeface="Microsoft YaHei Bold" panose="020B0502040204020203" charset="-122"/>
                <a:ea typeface="Microsoft YaHei Bold" panose="020B0502040204020203" charset="-122"/>
                <a:cs typeface="Microsoft YaHei Bold" panose="020B0502040204020203" charset="-122"/>
                <a:sym typeface="Helvetica" charset="0"/>
              </a:rPr>
              <a:t>实时直播监测</a:t>
            </a:r>
            <a:endParaRPr lang="en-US" altLang="zh-CN"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Helvetica" charset="0"/>
            </a:endParaRPr>
          </a:p>
          <a:p>
            <a:pPr algn="ctr">
              <a:lnSpc>
                <a:spcPct val="160000"/>
              </a:lnSpc>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charset="0"/>
              </a:rPr>
              <a:t>分钟级监测，真实、全面反应直播红人的人气数据、带货情况、流量来源、观众画像等信息。</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Helvetica" charset="0"/>
            </a:endParaRPr>
          </a:p>
        </p:txBody>
      </p:sp>
      <p:grpSp>
        <p:nvGrpSpPr>
          <p:cNvPr id="2" name="组合 1"/>
          <p:cNvGrpSpPr/>
          <p:nvPr/>
        </p:nvGrpSpPr>
        <p:grpSpPr>
          <a:xfrm>
            <a:off x="472440" y="392430"/>
            <a:ext cx="11357610" cy="732155"/>
            <a:chOff x="744" y="618"/>
            <a:chExt cx="17886" cy="1153"/>
          </a:xfrm>
        </p:grpSpPr>
        <p:pic>
          <p:nvPicPr>
            <p:cNvPr id="3" name="图片 2" descr="IMS新logo(加股票代码）-01"/>
            <p:cNvPicPr>
              <a:picLocks noChangeAspect="1"/>
            </p:cNvPicPr>
            <p:nvPr/>
          </p:nvPicPr>
          <p:blipFill>
            <a:blip r:embed="rId1" cstate="screen"/>
            <a:stretch>
              <a:fillRect/>
            </a:stretch>
          </p:blipFill>
          <p:spPr>
            <a:xfrm>
              <a:off x="16296" y="618"/>
              <a:ext cx="2335" cy="1111"/>
            </a:xfrm>
            <a:prstGeom prst="rect">
              <a:avLst/>
            </a:prstGeom>
          </p:spPr>
        </p:pic>
        <p:grpSp>
          <p:nvGrpSpPr>
            <p:cNvPr id="9" name="组合 8"/>
            <p:cNvGrpSpPr/>
            <p:nvPr/>
          </p:nvGrpSpPr>
          <p:grpSpPr>
            <a:xfrm>
              <a:off x="744" y="949"/>
              <a:ext cx="17124" cy="822"/>
              <a:chOff x="634" y="312"/>
              <a:chExt cx="17124" cy="822"/>
            </a:xfrm>
          </p:grpSpPr>
          <p:sp>
            <p:nvSpPr>
              <p:cNvPr id="10" name="标题 1"/>
              <p:cNvSpPr txBox="1"/>
              <p:nvPr/>
            </p:nvSpPr>
            <p:spPr>
              <a:xfrm>
                <a:off x="1491" y="312"/>
                <a:ext cx="16267" cy="822"/>
              </a:xfrm>
              <a:prstGeom prst="rect">
                <a:avLst/>
              </a:prstGeom>
              <a:no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sz="2800" dirty="0">
                    <a:solidFill>
                      <a:srgbClr val="FF5300"/>
                    </a:solidFill>
                    <a:sym typeface="+mn-ea"/>
                  </a:rPr>
                  <a:t>分钟级更新数据 提供真实、全面的数据评估</a:t>
                </a:r>
                <a:endParaRPr sz="2800" dirty="0">
                  <a:solidFill>
                    <a:srgbClr val="FF5300"/>
                  </a:solidFill>
                  <a:sym typeface="+mn-ea"/>
                </a:endParaRPr>
              </a:p>
            </p:txBody>
          </p:sp>
          <p:sp>
            <p:nvSpPr>
              <p:cNvPr id="11" name="矩形: 圆角 17"/>
              <p:cNvSpPr/>
              <p:nvPr/>
            </p:nvSpPr>
            <p:spPr>
              <a:xfrm rot="2700000">
                <a:off x="634" y="452"/>
                <a:ext cx="541" cy="541"/>
              </a:xfrm>
              <a:prstGeom prst="roundRect">
                <a:avLst>
                  <a:gd name="adj" fmla="val 2816"/>
                </a:avLst>
              </a:prstGeom>
              <a:gradFill>
                <a:gsLst>
                  <a:gs pos="0">
                    <a:srgbClr val="FF8700"/>
                  </a:gs>
                  <a:gs pos="59000">
                    <a:srgbClr val="FF544D"/>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grpSp>
      <p:grpSp>
        <p:nvGrpSpPr>
          <p:cNvPr id="20" name="组合 19"/>
          <p:cNvGrpSpPr/>
          <p:nvPr/>
        </p:nvGrpSpPr>
        <p:grpSpPr>
          <a:xfrm>
            <a:off x="1160144" y="1701000"/>
            <a:ext cx="10042525" cy="2716530"/>
            <a:chOff x="1601" y="3261"/>
            <a:chExt cx="15815" cy="4278"/>
          </a:xfrm>
        </p:grpSpPr>
        <p:grpSp>
          <p:nvGrpSpPr>
            <p:cNvPr id="4" name="组合 3"/>
            <p:cNvGrpSpPr/>
            <p:nvPr/>
          </p:nvGrpSpPr>
          <p:grpSpPr>
            <a:xfrm>
              <a:off x="1601" y="3261"/>
              <a:ext cx="7666" cy="4278"/>
              <a:chOff x="-608" y="1771"/>
              <a:chExt cx="13244" cy="7389"/>
            </a:xfrm>
          </p:grpSpPr>
          <p:pic>
            <p:nvPicPr>
              <p:cNvPr id="5" name="图片 4"/>
              <p:cNvPicPr>
                <a:picLocks noChangeAspect="1"/>
              </p:cNvPicPr>
              <p:nvPr/>
            </p:nvPicPr>
            <p:blipFill>
              <a:blip r:embed="rId2" cstate="screen"/>
              <a:stretch>
                <a:fillRect/>
              </a:stretch>
            </p:blipFill>
            <p:spPr>
              <a:xfrm>
                <a:off x="1992" y="2455"/>
                <a:ext cx="8172" cy="5113"/>
              </a:xfrm>
              <a:prstGeom prst="rect">
                <a:avLst/>
              </a:prstGeom>
            </p:spPr>
          </p:pic>
          <p:pic>
            <p:nvPicPr>
              <p:cNvPr id="122" name="Picture 3"/>
              <p:cNvPicPr>
                <a:picLocks noChangeAspect="1" noChangeArrowheads="1"/>
              </p:cNvPicPr>
              <p:nvPr/>
            </p:nvPicPr>
            <p:blipFill>
              <a:blip r:embed="rId3"/>
              <a:srcRect/>
              <a:stretch>
                <a:fillRect/>
              </a:stretch>
            </p:blipFill>
            <p:spPr bwMode="auto">
              <a:xfrm>
                <a:off x="-608" y="1771"/>
                <a:ext cx="13244" cy="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组合 18"/>
            <p:cNvGrpSpPr/>
            <p:nvPr/>
          </p:nvGrpSpPr>
          <p:grpSpPr>
            <a:xfrm>
              <a:off x="9750" y="3261"/>
              <a:ext cx="7666" cy="4278"/>
              <a:chOff x="8693" y="3261"/>
              <a:chExt cx="7666" cy="4278"/>
            </a:xfrm>
          </p:grpSpPr>
          <p:grpSp>
            <p:nvGrpSpPr>
              <p:cNvPr id="12" name="组合 11"/>
              <p:cNvGrpSpPr/>
              <p:nvPr/>
            </p:nvGrpSpPr>
            <p:grpSpPr>
              <a:xfrm>
                <a:off x="10126" y="3657"/>
                <a:ext cx="4804" cy="3303"/>
                <a:chOff x="11941" y="1544"/>
                <a:chExt cx="6021" cy="6816"/>
              </a:xfrm>
            </p:grpSpPr>
            <p:pic>
              <p:nvPicPr>
                <p:cNvPr id="6" name="图片 5"/>
                <p:cNvPicPr>
                  <a:picLocks noChangeAspect="1"/>
                </p:cNvPicPr>
                <p:nvPr/>
              </p:nvPicPr>
              <p:blipFill>
                <a:blip r:embed="rId4" cstate="screen"/>
                <a:stretch>
                  <a:fillRect/>
                </a:stretch>
              </p:blipFill>
              <p:spPr>
                <a:xfrm>
                  <a:off x="11942" y="1544"/>
                  <a:ext cx="6020" cy="3316"/>
                </a:xfrm>
                <a:prstGeom prst="rect">
                  <a:avLst/>
                </a:prstGeom>
              </p:spPr>
            </p:pic>
            <p:pic>
              <p:nvPicPr>
                <p:cNvPr id="7" name="图片 6"/>
                <p:cNvPicPr>
                  <a:picLocks noChangeAspect="1"/>
                </p:cNvPicPr>
                <p:nvPr/>
              </p:nvPicPr>
              <p:blipFill>
                <a:blip r:embed="rId5" cstate="screen"/>
                <a:stretch>
                  <a:fillRect/>
                </a:stretch>
              </p:blipFill>
              <p:spPr>
                <a:xfrm>
                  <a:off x="11941" y="4860"/>
                  <a:ext cx="6020" cy="3500"/>
                </a:xfrm>
                <a:prstGeom prst="rect">
                  <a:avLst/>
                </a:prstGeom>
              </p:spPr>
            </p:pic>
          </p:grpSp>
          <p:pic>
            <p:nvPicPr>
              <p:cNvPr id="17" name="Picture 3"/>
              <p:cNvPicPr>
                <a:picLocks noChangeAspect="1" noChangeArrowheads="1"/>
              </p:cNvPicPr>
              <p:nvPr/>
            </p:nvPicPr>
            <p:blipFill>
              <a:blip r:embed="rId3"/>
              <a:srcRect/>
              <a:stretch>
                <a:fillRect/>
              </a:stretch>
            </p:blipFill>
            <p:spPr bwMode="auto">
              <a:xfrm>
                <a:off x="8693" y="3261"/>
                <a:ext cx="7666" cy="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510" y="-13970"/>
            <a:ext cx="12211050" cy="6864350"/>
          </a:xfrm>
          <a:prstGeom prst="rect">
            <a:avLst/>
          </a:prstGeom>
          <a:gradFill>
            <a:gsLst>
              <a:gs pos="0">
                <a:srgbClr val="FF8700"/>
              </a:gs>
              <a:gs pos="100000">
                <a:srgbClr val="FF2F07"/>
              </a:gs>
            </a:gsLst>
            <a:lin ang="21594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9"/>
          <p:cNvSpPr/>
          <p:nvPr/>
        </p:nvSpPr>
        <p:spPr>
          <a:xfrm>
            <a:off x="442595" y="434340"/>
            <a:ext cx="11306810" cy="5989320"/>
          </a:xfrm>
          <a:prstGeom prst="roundRect">
            <a:avLst>
              <a:gd name="adj" fmla="val 52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descr="IMSOCIAL logo 透明底"/>
          <p:cNvPicPr>
            <a:picLocks noChangeAspect="1"/>
          </p:cNvPicPr>
          <p:nvPr/>
        </p:nvPicPr>
        <p:blipFill>
          <a:blip r:embed="rId1" cstate="screen"/>
          <a:stretch>
            <a:fillRect/>
          </a:stretch>
        </p:blipFill>
        <p:spPr>
          <a:xfrm>
            <a:off x="721995" y="179070"/>
            <a:ext cx="3281680" cy="3272155"/>
          </a:xfrm>
          <a:prstGeom prst="rect">
            <a:avLst/>
          </a:prstGeom>
        </p:spPr>
      </p:pic>
      <p:sp>
        <p:nvSpPr>
          <p:cNvPr id="47" name="文本框 46"/>
          <p:cNvSpPr txBox="1"/>
          <p:nvPr/>
        </p:nvSpPr>
        <p:spPr>
          <a:xfrm>
            <a:off x="753745" y="2617470"/>
            <a:ext cx="6075680" cy="977265"/>
          </a:xfrm>
          <a:prstGeom prst="rect">
            <a:avLst/>
          </a:prstGeom>
          <a:noFill/>
        </p:spPr>
        <p:txBody>
          <a:bodyPr wrap="none" rtlCol="0">
            <a:spAutoFit/>
          </a:bodyPr>
          <a:lstStyle/>
          <a:p>
            <a:pPr algn="l">
              <a:lnSpc>
                <a:spcPct val="120000"/>
              </a:lnSpc>
            </a:pPr>
            <a:r>
              <a:rPr kumimoji="1" lang="zh-CN" altLang="en-US" sz="2800" b="1" dirty="0">
                <a:solidFill>
                  <a:srgbClr val="FF7D00"/>
                </a:solidFill>
                <a:latin typeface="微软雅黑" panose="020B0503020204020204" pitchFamily="34" charset="-122"/>
                <a:ea typeface="微软雅黑" panose="020B0503020204020204" pitchFamily="34" charset="-122"/>
              </a:rPr>
              <a:t>红人新经济时代的</a:t>
            </a:r>
            <a:r>
              <a:rPr kumimoji="1" lang="zh-CN" altLang="en-US" sz="4800" b="1" dirty="0">
                <a:solidFill>
                  <a:srgbClr val="FF7D00"/>
                </a:solidFill>
                <a:latin typeface="微软雅黑" panose="020B0503020204020204" pitchFamily="34" charset="-122"/>
                <a:ea typeface="微软雅黑" panose="020B0503020204020204" pitchFamily="34" charset="-122"/>
              </a:rPr>
              <a:t>“助推器”</a:t>
            </a:r>
            <a:endParaRPr kumimoji="1" lang="zh-CN" altLang="en-US" sz="4800" b="1" dirty="0">
              <a:solidFill>
                <a:srgbClr val="FF7D00"/>
              </a:solidFill>
              <a:latin typeface="微软雅黑" panose="020B0503020204020204" pitchFamily="34" charset="-122"/>
              <a:ea typeface="微软雅黑" panose="020B0503020204020204" pitchFamily="34" charset="-122"/>
            </a:endParaRPr>
          </a:p>
        </p:txBody>
      </p:sp>
      <p:sp>
        <p:nvSpPr>
          <p:cNvPr id="167" name="线条"/>
          <p:cNvSpPr/>
          <p:nvPr/>
        </p:nvSpPr>
        <p:spPr>
          <a:xfrm flipV="1">
            <a:off x="879475" y="2688590"/>
            <a:ext cx="1748790" cy="635"/>
          </a:xfrm>
          <a:prstGeom prst="line">
            <a:avLst/>
          </a:prstGeom>
          <a:ln w="117475">
            <a:solidFill>
              <a:srgbClr val="FF7D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7" name="图片 6" descr="IMS新logo(加股票代码）-03"/>
          <p:cNvPicPr>
            <a:picLocks noChangeAspect="1"/>
          </p:cNvPicPr>
          <p:nvPr/>
        </p:nvPicPr>
        <p:blipFill>
          <a:blip r:embed="rId2" cstate="screen"/>
          <a:stretch>
            <a:fillRect/>
          </a:stretch>
        </p:blipFill>
        <p:spPr>
          <a:xfrm>
            <a:off x="10347960" y="400050"/>
            <a:ext cx="1483360" cy="706120"/>
          </a:xfrm>
          <a:prstGeom prst="rect">
            <a:avLst/>
          </a:prstGeom>
        </p:spPr>
      </p:pic>
      <p:sp>
        <p:nvSpPr>
          <p:cNvPr id="9" name="任意多边形: 形状 11"/>
          <p:cNvSpPr/>
          <p:nvPr/>
        </p:nvSpPr>
        <p:spPr>
          <a:xfrm flipV="1">
            <a:off x="6713220" y="434340"/>
            <a:ext cx="5108575" cy="5986145"/>
          </a:xfrm>
          <a:custGeom>
            <a:avLst/>
            <a:gdLst>
              <a:gd name="connsiteX0" fmla="*/ 1195018 w 5749754"/>
              <a:gd name="connsiteY0" fmla="*/ 0 h 5728996"/>
              <a:gd name="connsiteX1" fmla="*/ 5448065 w 5749754"/>
              <a:gd name="connsiteY1" fmla="*/ 0 h 5728996"/>
              <a:gd name="connsiteX2" fmla="*/ 5749754 w 5749754"/>
              <a:gd name="connsiteY2" fmla="*/ 301689 h 5728996"/>
              <a:gd name="connsiteX3" fmla="*/ 5749754 w 5749754"/>
              <a:gd name="connsiteY3" fmla="*/ 5427307 h 5728996"/>
              <a:gd name="connsiteX4" fmla="*/ 5448065 w 5749754"/>
              <a:gd name="connsiteY4" fmla="*/ 5728996 h 5728996"/>
              <a:gd name="connsiteX5" fmla="*/ 2643130 w 5749754"/>
              <a:gd name="connsiteY5" fmla="*/ 5728996 h 5728996"/>
              <a:gd name="connsiteX6" fmla="*/ 2645569 w 5749754"/>
              <a:gd name="connsiteY6" fmla="*/ 5724522 h 5728996"/>
              <a:gd name="connsiteX7" fmla="*/ 2645569 w 5749754"/>
              <a:gd name="connsiteY7" fmla="*/ 4490929 h 5728996"/>
              <a:gd name="connsiteX8" fmla="*/ 1845469 w 5749754"/>
              <a:gd name="connsiteY8" fmla="*/ 3606466 h 5728996"/>
              <a:gd name="connsiteX9" fmla="*/ 1178719 w 5749754"/>
              <a:gd name="connsiteY9" fmla="*/ 2954756 h 5728996"/>
              <a:gd name="connsiteX10" fmla="*/ 492919 w 5749754"/>
              <a:gd name="connsiteY10" fmla="*/ 2233221 h 5728996"/>
              <a:gd name="connsiteX11" fmla="*/ 54769 w 5749754"/>
              <a:gd name="connsiteY11" fmla="*/ 1558235 h 5728996"/>
              <a:gd name="connsiteX12" fmla="*/ 54769 w 5749754"/>
              <a:gd name="connsiteY12" fmla="*/ 906526 h 5728996"/>
              <a:gd name="connsiteX13" fmla="*/ 492919 w 5749754"/>
              <a:gd name="connsiteY13" fmla="*/ 394468 h 5728996"/>
              <a:gd name="connsiteX14" fmla="*/ 1016645 w 5749754"/>
              <a:gd name="connsiteY14" fmla="*/ 78615 h 57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9754" h="5728996">
                <a:moveTo>
                  <a:pt x="1195018" y="0"/>
                </a:moveTo>
                <a:lnTo>
                  <a:pt x="5448065" y="0"/>
                </a:lnTo>
                <a:cubicBezTo>
                  <a:pt x="5614683" y="0"/>
                  <a:pt x="5749754" y="135071"/>
                  <a:pt x="5749754" y="301689"/>
                </a:cubicBezTo>
                <a:lnTo>
                  <a:pt x="5749754" y="5427307"/>
                </a:lnTo>
                <a:cubicBezTo>
                  <a:pt x="5749754" y="5593925"/>
                  <a:pt x="5614683" y="5728996"/>
                  <a:pt x="5448065" y="5728996"/>
                </a:cubicBezTo>
                <a:lnTo>
                  <a:pt x="2643130" y="5728996"/>
                </a:lnTo>
                <a:lnTo>
                  <a:pt x="2645569" y="5724522"/>
                </a:lnTo>
                <a:cubicBezTo>
                  <a:pt x="2788444" y="5387029"/>
                  <a:pt x="2778919" y="4843938"/>
                  <a:pt x="2645569" y="4490929"/>
                </a:cubicBezTo>
                <a:cubicBezTo>
                  <a:pt x="2512219" y="4137919"/>
                  <a:pt x="2089944" y="3862494"/>
                  <a:pt x="1845469" y="3606466"/>
                </a:cubicBezTo>
                <a:cubicBezTo>
                  <a:pt x="1600994" y="3350437"/>
                  <a:pt x="1404144" y="3183630"/>
                  <a:pt x="1178719" y="2954756"/>
                </a:cubicBezTo>
                <a:cubicBezTo>
                  <a:pt x="953294" y="2725882"/>
                  <a:pt x="680244" y="2465974"/>
                  <a:pt x="492919" y="2233221"/>
                </a:cubicBezTo>
                <a:cubicBezTo>
                  <a:pt x="305594" y="2000467"/>
                  <a:pt x="127794" y="1779351"/>
                  <a:pt x="54769" y="1558235"/>
                </a:cubicBezTo>
                <a:cubicBezTo>
                  <a:pt x="-18256" y="1337120"/>
                  <a:pt x="-18256" y="1100487"/>
                  <a:pt x="54769" y="906526"/>
                </a:cubicBezTo>
                <a:cubicBezTo>
                  <a:pt x="127794" y="712565"/>
                  <a:pt x="302419" y="545758"/>
                  <a:pt x="492919" y="394468"/>
                </a:cubicBezTo>
                <a:cubicBezTo>
                  <a:pt x="635794" y="281001"/>
                  <a:pt x="830462" y="167534"/>
                  <a:pt x="1016645" y="78615"/>
                </a:cubicBezTo>
                <a:close/>
              </a:path>
            </a:pathLst>
          </a:custGeom>
          <a:gradFill rotWithShape="1">
            <a:gsLst>
              <a:gs pos="0">
                <a:srgbClr val="FF8700"/>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nvGrpSpPr>
          <p:cNvPr id="28" name="组合 27"/>
          <p:cNvGrpSpPr/>
          <p:nvPr/>
        </p:nvGrpSpPr>
        <p:grpSpPr>
          <a:xfrm>
            <a:off x="857250" y="3780790"/>
            <a:ext cx="4749800" cy="772160"/>
            <a:chOff x="172422" y="5615783"/>
            <a:chExt cx="5313978" cy="864040"/>
          </a:xfrm>
        </p:grpSpPr>
        <p:sp>
          <p:nvSpPr>
            <p:cNvPr id="29" name="文本框 28"/>
            <p:cNvSpPr txBox="1"/>
            <p:nvPr/>
          </p:nvSpPr>
          <p:spPr>
            <a:xfrm>
              <a:off x="392674" y="5742699"/>
              <a:ext cx="412796" cy="721928"/>
            </a:xfrm>
            <a:prstGeom prst="rect">
              <a:avLst/>
            </a:prstGeom>
            <a:noFill/>
          </p:spPr>
          <p:txBody>
            <a:bodyPr wrap="square" rtlCol="0">
              <a:spAutoFit/>
            </a:bodyPr>
            <a:lstStyle/>
            <a:p>
              <a:pPr algn="ctr"/>
              <a:r>
                <a:rPr kumimoji="1" lang="zh-CN" altLang="en-US" b="1" dirty="0">
                  <a:solidFill>
                    <a:srgbClr val="FF7D00"/>
                  </a:solidFill>
                  <a:latin typeface="Microsoft YaHei Bold" panose="020B0502040204020203" charset="-122"/>
                  <a:ea typeface="Microsoft YaHei Bold" panose="020B0502040204020203" charset="-122"/>
                  <a:cs typeface="HYXiZhongYuanJ" panose="02010600000101010101" charset="-122"/>
                </a:rPr>
                <a:t>服务</a:t>
              </a:r>
              <a:endParaRPr kumimoji="1" lang="zh-CN" altLang="en-US" b="1" dirty="0">
                <a:solidFill>
                  <a:srgbClr val="FF7D00"/>
                </a:solidFill>
                <a:latin typeface="Microsoft YaHei Bold" panose="020B0502040204020203" charset="-122"/>
                <a:ea typeface="Microsoft YaHei Bold" panose="020B0502040204020203" charset="-122"/>
                <a:cs typeface="HYXiZhongYuanJ" panose="02010600000101010101" charset="-122"/>
              </a:endParaRPr>
            </a:p>
          </p:txBody>
        </p:sp>
        <p:sp>
          <p:nvSpPr>
            <p:cNvPr id="30" name="文本框 29"/>
            <p:cNvSpPr txBox="1"/>
            <p:nvPr/>
          </p:nvSpPr>
          <p:spPr>
            <a:xfrm>
              <a:off x="4866285" y="5742699"/>
              <a:ext cx="412796" cy="721928"/>
            </a:xfrm>
            <a:prstGeom prst="rect">
              <a:avLst/>
            </a:prstGeom>
            <a:noFill/>
          </p:spPr>
          <p:txBody>
            <a:bodyPr wrap="square" rtlCol="0">
              <a:spAutoFit/>
            </a:bodyPr>
            <a:lstStyle/>
            <a:p>
              <a:pPr algn="ctr"/>
              <a:r>
                <a:rPr kumimoji="1" lang="zh-CN" altLang="en-US" dirty="0">
                  <a:solidFill>
                    <a:srgbClr val="FF7D00"/>
                  </a:solidFill>
                  <a:latin typeface="Microsoft YaHei Bold" panose="020B0502040204020203" charset="-122"/>
                  <a:ea typeface="Microsoft YaHei Bold" panose="020B0502040204020203" charset="-122"/>
                  <a:cs typeface="HYXiZhongYuanJ" panose="02010600000101010101" charset="-122"/>
                </a:rPr>
                <a:t>成长</a:t>
              </a:r>
              <a:endParaRPr kumimoji="1" lang="zh-CN" altLang="en-US" dirty="0">
                <a:solidFill>
                  <a:srgbClr val="FF7D00"/>
                </a:solidFill>
                <a:latin typeface="Microsoft YaHei Bold" panose="020B0502040204020203" charset="-122"/>
                <a:ea typeface="Microsoft YaHei Bold" panose="020B0502040204020203" charset="-122"/>
                <a:cs typeface="HYXiZhongYuanJ" panose="02010600000101010101" charset="-122"/>
              </a:endParaRPr>
            </a:p>
          </p:txBody>
        </p:sp>
        <p:sp>
          <p:nvSpPr>
            <p:cNvPr id="31" name="椭圆 30"/>
            <p:cNvSpPr/>
            <p:nvPr/>
          </p:nvSpPr>
          <p:spPr>
            <a:xfrm>
              <a:off x="172422" y="5615783"/>
              <a:ext cx="842303" cy="864040"/>
            </a:xfrm>
            <a:prstGeom prst="ellipse">
              <a:avLst/>
            </a:prstGeom>
            <a:noFill/>
            <a:ln w="31750">
              <a:solidFill>
                <a:srgbClr val="FF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2" name="椭圆 31"/>
            <p:cNvSpPr/>
            <p:nvPr/>
          </p:nvSpPr>
          <p:spPr>
            <a:xfrm>
              <a:off x="2408259" y="5615783"/>
              <a:ext cx="842303" cy="864040"/>
            </a:xfrm>
            <a:prstGeom prst="ellipse">
              <a:avLst/>
            </a:prstGeom>
            <a:noFill/>
            <a:ln w="31750">
              <a:solidFill>
                <a:srgbClr val="FF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椭圆 32"/>
            <p:cNvSpPr/>
            <p:nvPr/>
          </p:nvSpPr>
          <p:spPr>
            <a:xfrm>
              <a:off x="4644097" y="5615783"/>
              <a:ext cx="842303" cy="864040"/>
            </a:xfrm>
            <a:prstGeom prst="ellipse">
              <a:avLst/>
            </a:prstGeom>
            <a:noFill/>
            <a:ln w="31750">
              <a:solidFill>
                <a:srgbClr val="FF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文本框 33"/>
            <p:cNvSpPr txBox="1"/>
            <p:nvPr/>
          </p:nvSpPr>
          <p:spPr>
            <a:xfrm>
              <a:off x="2638918" y="5742699"/>
              <a:ext cx="412796" cy="721928"/>
            </a:xfrm>
            <a:prstGeom prst="rect">
              <a:avLst/>
            </a:prstGeom>
            <a:noFill/>
          </p:spPr>
          <p:txBody>
            <a:bodyPr wrap="square" rtlCol="0">
              <a:spAutoFit/>
            </a:bodyPr>
            <a:lstStyle/>
            <a:p>
              <a:pPr algn="ctr"/>
              <a:r>
                <a:rPr kumimoji="1" lang="zh-CN" altLang="en-US" dirty="0">
                  <a:solidFill>
                    <a:srgbClr val="FF7D00"/>
                  </a:solidFill>
                  <a:latin typeface="Microsoft YaHei Bold" panose="020B0502040204020203" charset="-122"/>
                  <a:ea typeface="Microsoft YaHei Bold" panose="020B0502040204020203" charset="-122"/>
                  <a:cs typeface="HYXiZhongYuanJ" panose="02010600000101010101" charset="-122"/>
                </a:rPr>
                <a:t>资源</a:t>
              </a:r>
              <a:endParaRPr kumimoji="1" lang="zh-CN" altLang="en-US" dirty="0">
                <a:solidFill>
                  <a:srgbClr val="FF7D00"/>
                </a:solidFill>
                <a:latin typeface="Microsoft YaHei Bold" panose="020B0502040204020203" charset="-122"/>
                <a:ea typeface="Microsoft YaHei Bold" panose="020B0502040204020203" charset="-122"/>
                <a:cs typeface="HYXiZhongYuanJ" panose="02010600000101010101" charset="-122"/>
              </a:endParaRPr>
            </a:p>
          </p:txBody>
        </p:sp>
        <p:cxnSp>
          <p:nvCxnSpPr>
            <p:cNvPr id="35" name="直线连接符 33"/>
            <p:cNvCxnSpPr/>
            <p:nvPr/>
          </p:nvCxnSpPr>
          <p:spPr>
            <a:xfrm>
              <a:off x="1014725" y="6047803"/>
              <a:ext cx="523764" cy="0"/>
            </a:xfrm>
            <a:prstGeom prst="line">
              <a:avLst/>
            </a:prstGeom>
            <a:ln>
              <a:solidFill>
                <a:srgbClr val="FF7D00"/>
              </a:solidFill>
              <a:prstDash val="dash"/>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1464056" y="5714759"/>
              <a:ext cx="457377" cy="721928"/>
            </a:xfrm>
            <a:prstGeom prst="rect">
              <a:avLst/>
            </a:prstGeom>
            <a:noFill/>
          </p:spPr>
          <p:txBody>
            <a:bodyPr wrap="square" rtlCol="0">
              <a:spAutoFit/>
            </a:bodyPr>
            <a:lstStyle/>
            <a:p>
              <a:pPr algn="ctr"/>
              <a:r>
                <a:rPr kumimoji="1" lang="zh-CN" altLang="en-US" dirty="0">
                  <a:solidFill>
                    <a:srgbClr val="FF7D00"/>
                  </a:solidFill>
                  <a:latin typeface="Microsoft YaHei Bold" panose="020B0502040204020203" charset="-122"/>
                  <a:ea typeface="Microsoft YaHei Bold" panose="020B0502040204020203" charset="-122"/>
                  <a:cs typeface="Microsoft YaHei Bold" panose="020B0502040204020203" charset="-122"/>
                </a:rPr>
                <a:t>赋 能</a:t>
              </a:r>
              <a:endParaRPr kumimoji="1" lang="zh-CN" altLang="en-US" dirty="0">
                <a:solidFill>
                  <a:srgbClr val="FF7D00"/>
                </a:solidFill>
                <a:latin typeface="Microsoft YaHei Bold" panose="020B0502040204020203" charset="-122"/>
                <a:ea typeface="Microsoft YaHei Bold" panose="020B0502040204020203" charset="-122"/>
                <a:cs typeface="Microsoft YaHei Bold" panose="020B0502040204020203" charset="-122"/>
              </a:endParaRPr>
            </a:p>
          </p:txBody>
        </p:sp>
        <p:cxnSp>
          <p:nvCxnSpPr>
            <p:cNvPr id="38" name="直线连接符 36"/>
            <p:cNvCxnSpPr/>
            <p:nvPr/>
          </p:nvCxnSpPr>
          <p:spPr>
            <a:xfrm>
              <a:off x="1865410" y="6047803"/>
              <a:ext cx="542850" cy="0"/>
            </a:xfrm>
            <a:prstGeom prst="line">
              <a:avLst/>
            </a:prstGeom>
            <a:ln>
              <a:solidFill>
                <a:srgbClr val="FF7D00"/>
              </a:solidFill>
              <a:prstDash val="dash"/>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3754962" y="5714759"/>
              <a:ext cx="412796" cy="721928"/>
            </a:xfrm>
            <a:prstGeom prst="rect">
              <a:avLst/>
            </a:prstGeom>
            <a:noFill/>
          </p:spPr>
          <p:txBody>
            <a:bodyPr wrap="square" rtlCol="0">
              <a:spAutoFit/>
            </a:bodyPr>
            <a:lstStyle/>
            <a:p>
              <a:pPr algn="ctr"/>
              <a:r>
                <a:rPr kumimoji="1" lang="zh-CN" altLang="en-US" dirty="0">
                  <a:solidFill>
                    <a:srgbClr val="FF7D00"/>
                  </a:solidFill>
                  <a:latin typeface="Microsoft YaHei Bold" panose="020B0502040204020203" charset="-122"/>
                  <a:ea typeface="Microsoft YaHei Bold" panose="020B0502040204020203" charset="-122"/>
                  <a:cs typeface="微软雅黑 Light" panose="020B0502040204020203" charset="-122"/>
                </a:rPr>
                <a:t>加速</a:t>
              </a:r>
              <a:endParaRPr kumimoji="1" lang="zh-CN" altLang="en-US" dirty="0">
                <a:solidFill>
                  <a:srgbClr val="FF7D00"/>
                </a:solidFill>
                <a:latin typeface="Microsoft YaHei Bold" panose="020B0502040204020203" charset="-122"/>
                <a:ea typeface="Microsoft YaHei Bold" panose="020B0502040204020203" charset="-122"/>
                <a:cs typeface="微软雅黑 Light" panose="020B0502040204020203" charset="-122"/>
              </a:endParaRPr>
            </a:p>
          </p:txBody>
        </p:sp>
        <p:cxnSp>
          <p:nvCxnSpPr>
            <p:cNvPr id="40" name="直线连接符 38"/>
            <p:cNvCxnSpPr/>
            <p:nvPr/>
          </p:nvCxnSpPr>
          <p:spPr>
            <a:xfrm>
              <a:off x="3250563" y="6047803"/>
              <a:ext cx="523764" cy="0"/>
            </a:xfrm>
            <a:prstGeom prst="line">
              <a:avLst/>
            </a:prstGeom>
            <a:ln>
              <a:solidFill>
                <a:srgbClr val="FF7D00"/>
              </a:solidFill>
              <a:prstDash val="dash"/>
            </a:ln>
          </p:spPr>
          <p:style>
            <a:lnRef idx="1">
              <a:schemeClr val="accent1"/>
            </a:lnRef>
            <a:fillRef idx="0">
              <a:schemeClr val="accent1"/>
            </a:fillRef>
            <a:effectRef idx="0">
              <a:schemeClr val="accent1"/>
            </a:effectRef>
            <a:fontRef idx="minor">
              <a:schemeClr val="tx1"/>
            </a:fontRef>
          </p:style>
        </p:cxnSp>
        <p:cxnSp>
          <p:nvCxnSpPr>
            <p:cNvPr id="41" name="直线连接符 39"/>
            <p:cNvCxnSpPr/>
            <p:nvPr/>
          </p:nvCxnSpPr>
          <p:spPr>
            <a:xfrm>
              <a:off x="4101247" y="6047803"/>
              <a:ext cx="542850" cy="0"/>
            </a:xfrm>
            <a:prstGeom prst="line">
              <a:avLst/>
            </a:prstGeom>
            <a:ln>
              <a:solidFill>
                <a:srgbClr val="FF7D00"/>
              </a:solidFill>
              <a:prstDash val="dash"/>
            </a:ln>
          </p:spPr>
          <p:style>
            <a:lnRef idx="1">
              <a:schemeClr val="accent1"/>
            </a:lnRef>
            <a:fillRef idx="0">
              <a:schemeClr val="accent1"/>
            </a:fillRef>
            <a:effectRef idx="0">
              <a:schemeClr val="accent1"/>
            </a:effectRef>
            <a:fontRef idx="minor">
              <a:schemeClr val="tx1"/>
            </a:fontRef>
          </p:style>
        </p:cxnSp>
      </p:grpSp>
      <p:pic>
        <p:nvPicPr>
          <p:cNvPr id="16" name="图片 15" descr="/Users/dahuaili/Desktop/集团ppt更新/1/190-17.png190-17"/>
          <p:cNvPicPr>
            <a:picLocks noChangeAspect="1"/>
          </p:cNvPicPr>
          <p:nvPr/>
        </p:nvPicPr>
        <p:blipFill>
          <a:blip r:embed="rId3" cstate="screen"/>
          <a:srcRect/>
          <a:stretch>
            <a:fillRect/>
          </a:stretch>
        </p:blipFill>
        <p:spPr>
          <a:xfrm>
            <a:off x="5967730" y="648970"/>
            <a:ext cx="6626225" cy="6036310"/>
          </a:xfrm>
          <a:prstGeom prst="rect">
            <a:avLst/>
          </a:prstGeom>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7270750" y="1908810"/>
            <a:ext cx="3929380" cy="4151630"/>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419090" y="1908810"/>
            <a:ext cx="1402080" cy="4151630"/>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703320" y="1900555"/>
            <a:ext cx="1551305" cy="4151630"/>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204403" y="1900555"/>
            <a:ext cx="1353185" cy="4151630"/>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86435" y="1900555"/>
            <a:ext cx="1333500" cy="4151630"/>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42"/>
          <p:cNvSpPr/>
          <p:nvPr/>
        </p:nvSpPr>
        <p:spPr>
          <a:xfrm>
            <a:off x="666750" y="1792605"/>
            <a:ext cx="1353185" cy="540385"/>
          </a:xfrm>
          <a:prstGeom prst="roundRect">
            <a:avLst>
              <a:gd name="adj" fmla="val 10730"/>
            </a:avLst>
          </a:prstGeom>
          <a:gradFill>
            <a:gsLst>
              <a:gs pos="0">
                <a:srgbClr val="FE276C"/>
              </a:gs>
              <a:gs pos="41000">
                <a:srgbClr val="FE276C"/>
              </a:gs>
            </a:gsLst>
            <a:lin ang="2700000" scaled="1"/>
          </a:gradFill>
          <a:ln w="28575">
            <a:gradFill flip="none" rotWithShape="1">
              <a:gsLst>
                <a:gs pos="0">
                  <a:srgbClr val="FE276C"/>
                </a:gs>
                <a:gs pos="100000">
                  <a:srgbClr val="5217B7"/>
                </a:gs>
              </a:gsLst>
              <a:lin ang="2700000" scaled="1"/>
              <a:tileRect/>
            </a:grad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rPr>
              <a:t>机构厂牌</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19" name="Straight Connector 67"/>
          <p:cNvCxnSpPr/>
          <p:nvPr/>
        </p:nvCxnSpPr>
        <p:spPr>
          <a:xfrm flipV="1">
            <a:off x="7012940" y="2661920"/>
            <a:ext cx="0" cy="2660015"/>
          </a:xfrm>
          <a:prstGeom prst="line">
            <a:avLst/>
          </a:prstGeom>
          <a:ln w="19050">
            <a:solidFill>
              <a:srgbClr val="FE276C"/>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21" name="object 5"/>
          <p:cNvSpPr txBox="1"/>
          <p:nvPr/>
        </p:nvSpPr>
        <p:spPr>
          <a:xfrm>
            <a:off x="1144270" y="1309370"/>
            <a:ext cx="5008245" cy="381000"/>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0"/>
              </a:spcBef>
            </a:pPr>
            <a:r>
              <a:rPr lang="zh-CN" altLang="en-US" sz="2400" b="1" spc="-5" dirty="0">
                <a:solidFill>
                  <a:schemeClr val="tx1">
                    <a:lumMod val="85000"/>
                    <a:lumOff val="15000"/>
                  </a:schemeClr>
                </a:solidFill>
                <a:latin typeface="微软雅黑" panose="020B0503020204020204" pitchFamily="34" charset="-122"/>
                <a:ea typeface="微软雅黑" panose="020B0503020204020204" pitchFamily="34" charset="-122"/>
              </a:rPr>
              <a:t>深度赋能的厂牌</a:t>
            </a:r>
            <a:endParaRPr lang="zh-CN" altLang="en-US" sz="2400" b="1" spc="-5"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3" name="object 5"/>
          <p:cNvSpPr txBox="1"/>
          <p:nvPr/>
        </p:nvSpPr>
        <p:spPr>
          <a:xfrm>
            <a:off x="7162800" y="1309370"/>
            <a:ext cx="3969385" cy="381000"/>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0"/>
              </a:spcBef>
            </a:pPr>
            <a:r>
              <a:rPr lang="zh-CN" altLang="en-US" sz="2400" b="1" spc="-5" dirty="0">
                <a:solidFill>
                  <a:schemeClr val="tx1">
                    <a:lumMod val="85000"/>
                    <a:lumOff val="15000"/>
                  </a:schemeClr>
                </a:solidFill>
                <a:latin typeface="微软雅黑" panose="020B0503020204020204" pitchFamily="34" charset="-122"/>
                <a:ea typeface="微软雅黑" panose="020B0503020204020204" pitchFamily="34" charset="-122"/>
              </a:rPr>
              <a:t>定向赋能服务的厂牌</a:t>
            </a:r>
            <a:endParaRPr lang="zh-CN" altLang="en-US" sz="2400" b="1" spc="-5"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8" name="矩形: 圆角 42"/>
          <p:cNvSpPr/>
          <p:nvPr/>
        </p:nvSpPr>
        <p:spPr>
          <a:xfrm>
            <a:off x="2204403" y="1771015"/>
            <a:ext cx="1353185" cy="540385"/>
          </a:xfrm>
          <a:prstGeom prst="roundRect">
            <a:avLst>
              <a:gd name="adj" fmla="val 10730"/>
            </a:avLst>
          </a:prstGeom>
          <a:gradFill>
            <a:gsLst>
              <a:gs pos="0">
                <a:srgbClr val="FE276C"/>
              </a:gs>
              <a:gs pos="41000">
                <a:srgbClr val="FE276C"/>
              </a:gs>
            </a:gsLst>
            <a:lin ang="2700000" scaled="1"/>
          </a:gradFill>
          <a:ln w="28575">
            <a:gradFill flip="none" rotWithShape="1">
              <a:gsLst>
                <a:gs pos="0">
                  <a:srgbClr val="FE276C"/>
                </a:gs>
                <a:gs pos="100000">
                  <a:srgbClr val="5217B7"/>
                </a:gs>
              </a:gsLst>
              <a:lin ang="2700000" scaled="1"/>
              <a:tileRect/>
            </a:grad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rPr>
              <a:t>明星厂牌</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49" name="矩形: 圆角 42"/>
          <p:cNvSpPr/>
          <p:nvPr/>
        </p:nvSpPr>
        <p:spPr>
          <a:xfrm>
            <a:off x="3699193" y="1771015"/>
            <a:ext cx="1559560" cy="540385"/>
          </a:xfrm>
          <a:prstGeom prst="roundRect">
            <a:avLst>
              <a:gd name="adj" fmla="val 10730"/>
            </a:avLst>
          </a:prstGeom>
          <a:gradFill>
            <a:gsLst>
              <a:gs pos="0">
                <a:srgbClr val="FE276C"/>
              </a:gs>
              <a:gs pos="41000">
                <a:srgbClr val="FE276C"/>
              </a:gs>
            </a:gsLst>
            <a:lin ang="2700000" scaled="1"/>
          </a:gradFill>
          <a:ln w="28575">
            <a:gradFill flip="none" rotWithShape="1">
              <a:gsLst>
                <a:gs pos="0">
                  <a:srgbClr val="FE276C"/>
                </a:gs>
                <a:gs pos="100000">
                  <a:srgbClr val="5217B7"/>
                </a:gs>
              </a:gsLst>
              <a:lin ang="2700000" scaled="1"/>
              <a:tileRect/>
            </a:grad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rPr>
              <a:t>个人厂牌</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0" name="矩形: 圆角 42"/>
          <p:cNvSpPr/>
          <p:nvPr/>
        </p:nvSpPr>
        <p:spPr>
          <a:xfrm>
            <a:off x="5419090" y="1771015"/>
            <a:ext cx="1401445" cy="540385"/>
          </a:xfrm>
          <a:prstGeom prst="roundRect">
            <a:avLst>
              <a:gd name="adj" fmla="val 10730"/>
            </a:avLst>
          </a:prstGeom>
          <a:gradFill>
            <a:gsLst>
              <a:gs pos="0">
                <a:srgbClr val="FE276C"/>
              </a:gs>
              <a:gs pos="41000">
                <a:srgbClr val="FE276C"/>
              </a:gs>
            </a:gsLst>
            <a:lin ang="2700000" scaled="1"/>
          </a:gradFill>
          <a:ln w="28575">
            <a:gradFill flip="none" rotWithShape="1">
              <a:gsLst>
                <a:gs pos="0">
                  <a:srgbClr val="FE276C"/>
                </a:gs>
                <a:gs pos="100000">
                  <a:srgbClr val="5217B7"/>
                </a:gs>
              </a:gsLst>
              <a:lin ang="2700000" scaled="1"/>
              <a:tileRect/>
            </a:grad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微软雅黑" panose="020B0503020204020204" pitchFamily="34" charset="-122"/>
                <a:ea typeface="微软雅黑" panose="020B0503020204020204" pitchFamily="34" charset="-122"/>
              </a:rPr>
              <a:t>IP</a:t>
            </a:r>
            <a:r>
              <a:rPr lang="zh-CN" altLang="en-US" sz="2000" b="1" dirty="0">
                <a:solidFill>
                  <a:schemeClr val="bg1"/>
                </a:solidFill>
                <a:latin typeface="微软雅黑" panose="020B0503020204020204" pitchFamily="34" charset="-122"/>
                <a:ea typeface="微软雅黑" panose="020B0503020204020204" pitchFamily="34" charset="-122"/>
              </a:rPr>
              <a:t>厂牌</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矩形: 圆角 42"/>
          <p:cNvSpPr/>
          <p:nvPr/>
        </p:nvSpPr>
        <p:spPr>
          <a:xfrm>
            <a:off x="7270750" y="1771015"/>
            <a:ext cx="3929380" cy="540385"/>
          </a:xfrm>
          <a:prstGeom prst="roundRect">
            <a:avLst>
              <a:gd name="adj" fmla="val 10730"/>
            </a:avLst>
          </a:prstGeom>
          <a:gradFill>
            <a:gsLst>
              <a:gs pos="0">
                <a:srgbClr val="FE276C"/>
              </a:gs>
              <a:gs pos="41000">
                <a:srgbClr val="FE276C"/>
              </a:gs>
            </a:gsLst>
            <a:lin ang="2700000" scaled="1"/>
          </a:gradFill>
          <a:ln w="28575">
            <a:gradFill flip="none" rotWithShape="1">
              <a:gsLst>
                <a:gs pos="0">
                  <a:srgbClr val="FE276C"/>
                </a:gs>
                <a:gs pos="100000">
                  <a:srgbClr val="5217B7"/>
                </a:gs>
              </a:gsLst>
              <a:lin ang="2700000" scaled="1"/>
              <a:tileRect/>
            </a:gradFill>
          </a:ln>
          <a:effectLst>
            <a:outerShdw blurRad="635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rPr>
              <a:t>入驻机构厂牌</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5" name="文本框 54"/>
          <p:cNvSpPr txBox="1"/>
          <p:nvPr/>
        </p:nvSpPr>
        <p:spPr>
          <a:xfrm>
            <a:off x="842901" y="6116290"/>
            <a:ext cx="10130790" cy="619785"/>
          </a:xfrm>
          <a:prstGeom prst="rect">
            <a:avLst/>
          </a:prstGeom>
          <a:noFill/>
        </p:spPr>
        <p:txBody>
          <a:bodyPr wrap="square" rtlCol="0">
            <a:spAutoFit/>
          </a:bodyPr>
          <a:lstStyle/>
          <a:p>
            <a:pPr algn="ctr">
              <a:lnSpc>
                <a:spcPct val="14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icrosoft YaHei Regular" panose="020B0502040204020203" charset="-122"/>
              </a:rPr>
              <a:t>通过</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Microsoft YaHei Regular" panose="020B0502040204020203" charset="-122"/>
              </a:rPr>
              <a:t>IMSOCIAL</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Microsoft YaHei Regular" panose="020B0502040204020203" charset="-122"/>
              </a:rPr>
              <a:t>的赋能加速服务，将各厂牌资源有机联动，相互助力、协同发展。</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Microsoft YaHei Regular" panose="020B0502040204020203" charset="-122"/>
            </a:endParaRPr>
          </a:p>
          <a:p>
            <a:pPr algn="ctr">
              <a:lnSpc>
                <a:spcPct val="140000"/>
              </a:lnSpc>
            </a:pPr>
            <a:r>
              <a:rPr lang="zh-CN" altLang="en-US" sz="1400" b="1" dirty="0">
                <a:solidFill>
                  <a:schemeClr val="accent2"/>
                </a:solidFill>
                <a:latin typeface="微软雅黑" panose="020B0503020204020204" pitchFamily="34" charset="-122"/>
                <a:ea typeface="微软雅黑" panose="020B0503020204020204" pitchFamily="34" charset="-122"/>
                <a:cs typeface="Microsoft YaHei Regular" panose="020B0502040204020203" charset="-122"/>
              </a:rPr>
              <a:t>目前已深度赋能的红人厂牌超过 </a:t>
            </a:r>
            <a:r>
              <a:rPr lang="en-US" altLang="zh-CN" sz="1400" b="1" dirty="0">
                <a:solidFill>
                  <a:schemeClr val="accent2"/>
                </a:solidFill>
                <a:latin typeface="微软雅黑" panose="020B0503020204020204" pitchFamily="34" charset="-122"/>
                <a:ea typeface="微软雅黑" panose="020B0503020204020204" pitchFamily="34" charset="-122"/>
                <a:cs typeface="Microsoft YaHei Regular" panose="020B0502040204020203" charset="-122"/>
              </a:rPr>
              <a:t>10 </a:t>
            </a:r>
            <a:r>
              <a:rPr lang="zh-CN" altLang="en-US" sz="1400" b="1" dirty="0">
                <a:solidFill>
                  <a:schemeClr val="accent2"/>
                </a:solidFill>
                <a:latin typeface="微软雅黑" panose="020B0503020204020204" pitchFamily="34" charset="-122"/>
                <a:ea typeface="微软雅黑" panose="020B0503020204020204" pitchFamily="34" charset="-122"/>
                <a:cs typeface="Microsoft YaHei Regular" panose="020B0502040204020203" charset="-122"/>
              </a:rPr>
              <a:t>家，定向赋能</a:t>
            </a:r>
            <a:r>
              <a:rPr lang="en-US" altLang="zh-CN" sz="1400" b="1" dirty="0" err="1">
                <a:solidFill>
                  <a:schemeClr val="accent2"/>
                </a:solidFill>
                <a:latin typeface="微软雅黑" panose="020B0503020204020204" pitchFamily="34" charset="-122"/>
                <a:ea typeface="微软雅黑" panose="020B0503020204020204" pitchFamily="34" charset="-122"/>
                <a:cs typeface="Microsoft YaHei Regular" panose="020B0502040204020203" charset="-122"/>
              </a:rPr>
              <a:t>MCN</a:t>
            </a:r>
            <a:r>
              <a:rPr lang="zh-CN" altLang="en-US" sz="1400" b="1" dirty="0">
                <a:solidFill>
                  <a:schemeClr val="accent2"/>
                </a:solidFill>
                <a:latin typeface="微软雅黑" panose="020B0503020204020204" pitchFamily="34" charset="-122"/>
                <a:ea typeface="微软雅黑" panose="020B0503020204020204" pitchFamily="34" charset="-122"/>
                <a:cs typeface="Microsoft YaHei Regular" panose="020B0502040204020203" charset="-122"/>
              </a:rPr>
              <a:t>机构数量达 </a:t>
            </a:r>
            <a:r>
              <a:rPr lang="en-US" altLang="zh-CN" sz="1400" b="1" dirty="0">
                <a:solidFill>
                  <a:schemeClr val="accent2"/>
                </a:solidFill>
                <a:latin typeface="微软雅黑" panose="020B0503020204020204" pitchFamily="34" charset="-122"/>
                <a:ea typeface="微软雅黑" panose="020B0503020204020204" pitchFamily="34" charset="-122"/>
                <a:cs typeface="Microsoft YaHei Regular" panose="020B0502040204020203" charset="-122"/>
              </a:rPr>
              <a:t>400 </a:t>
            </a:r>
            <a:r>
              <a:rPr lang="zh-CN" altLang="en-US" sz="1400" b="1" dirty="0">
                <a:solidFill>
                  <a:schemeClr val="accent2"/>
                </a:solidFill>
                <a:latin typeface="微软雅黑" panose="020B0503020204020204" pitchFamily="34" charset="-122"/>
                <a:ea typeface="微软雅黑" panose="020B0503020204020204" pitchFamily="34" charset="-122"/>
                <a:cs typeface="Microsoft YaHei Regular" panose="020B0502040204020203" charset="-122"/>
              </a:rPr>
              <a:t>家。</a:t>
            </a:r>
            <a:endParaRPr lang="zh-CN" altLang="en-US" sz="1400" b="1" dirty="0">
              <a:solidFill>
                <a:schemeClr val="accent2"/>
              </a:solidFill>
              <a:latin typeface="微软雅黑" panose="020B0503020204020204" pitchFamily="34" charset="-122"/>
              <a:ea typeface="微软雅黑" panose="020B0503020204020204" pitchFamily="34" charset="-122"/>
              <a:cs typeface="Microsoft YaHei Regular" panose="020B0502040204020203" charset="-122"/>
            </a:endParaRPr>
          </a:p>
        </p:txBody>
      </p:sp>
      <p:sp>
        <p:nvSpPr>
          <p:cNvPr id="127" name="文本框 126"/>
          <p:cNvSpPr txBox="1"/>
          <p:nvPr/>
        </p:nvSpPr>
        <p:spPr>
          <a:xfrm>
            <a:off x="8658225" y="5170170"/>
            <a:ext cx="1245870" cy="423545"/>
          </a:xfrm>
          <a:prstGeom prst="rect">
            <a:avLst/>
          </a:prstGeom>
          <a:noFill/>
        </p:spPr>
        <p:txBody>
          <a:bodyPr wrap="square" rtlCol="0">
            <a:spAutoFit/>
          </a:bodyPr>
          <a:lstStyle/>
          <a:p>
            <a:pPr algn="ctr">
              <a:lnSpc>
                <a:spcPct val="120000"/>
              </a:lnSpc>
            </a:pPr>
            <a:r>
              <a:rPr kumimoji="1" lang="en-US" altLang="zh-CN" dirty="0">
                <a:latin typeface="微软雅黑" panose="020B0503020204020204" pitchFamily="34" charset="-122"/>
                <a:ea typeface="微软雅黑" panose="020B0503020204020204" pitchFamily="34" charset="-122"/>
              </a:rPr>
              <a:t>……</a:t>
            </a:r>
            <a:endParaRPr kumimoji="1" lang="en-US" altLang="zh-CN" dirty="0">
              <a:latin typeface="微软雅黑" panose="020B0503020204020204" pitchFamily="34" charset="-122"/>
              <a:ea typeface="微软雅黑" panose="020B0503020204020204" pitchFamily="34" charset="-122"/>
            </a:endParaRPr>
          </a:p>
        </p:txBody>
      </p:sp>
      <p:pic>
        <p:nvPicPr>
          <p:cNvPr id="156" name="图片 155"/>
          <p:cNvPicPr>
            <a:picLocks noChangeAspect="1"/>
          </p:cNvPicPr>
          <p:nvPr/>
        </p:nvPicPr>
        <p:blipFill>
          <a:blip r:embed="rId1" cstate="screen"/>
          <a:stretch>
            <a:fillRect/>
          </a:stretch>
        </p:blipFill>
        <p:spPr>
          <a:xfrm>
            <a:off x="894080" y="2444750"/>
            <a:ext cx="898525" cy="605155"/>
          </a:xfrm>
          <a:prstGeom prst="rect">
            <a:avLst/>
          </a:prstGeom>
        </p:spPr>
      </p:pic>
      <p:pic>
        <p:nvPicPr>
          <p:cNvPr id="159" name="图片 158"/>
          <p:cNvPicPr>
            <a:picLocks noChangeAspect="1"/>
          </p:cNvPicPr>
          <p:nvPr/>
        </p:nvPicPr>
        <p:blipFill>
          <a:blip r:embed="rId2" cstate="screen"/>
          <a:stretch>
            <a:fillRect/>
          </a:stretch>
        </p:blipFill>
        <p:spPr>
          <a:xfrm>
            <a:off x="5347335" y="1974215"/>
            <a:ext cx="1467485" cy="1457960"/>
          </a:xfrm>
          <a:prstGeom prst="rect">
            <a:avLst/>
          </a:prstGeom>
        </p:spPr>
      </p:pic>
      <p:pic>
        <p:nvPicPr>
          <p:cNvPr id="160" name="图片 159"/>
          <p:cNvPicPr>
            <a:picLocks noChangeAspect="1"/>
          </p:cNvPicPr>
          <p:nvPr/>
        </p:nvPicPr>
        <p:blipFill>
          <a:blip r:embed="rId3" cstate="screen"/>
          <a:stretch>
            <a:fillRect/>
          </a:stretch>
        </p:blipFill>
        <p:spPr>
          <a:xfrm>
            <a:off x="2076768" y="3786823"/>
            <a:ext cx="1608455" cy="621030"/>
          </a:xfrm>
          <a:prstGeom prst="rect">
            <a:avLst/>
          </a:prstGeom>
        </p:spPr>
      </p:pic>
      <p:pic>
        <p:nvPicPr>
          <p:cNvPr id="161" name="图片 160"/>
          <p:cNvPicPr>
            <a:picLocks noChangeAspect="1"/>
          </p:cNvPicPr>
          <p:nvPr/>
        </p:nvPicPr>
        <p:blipFill>
          <a:blip r:embed="rId4" cstate="screen"/>
          <a:stretch>
            <a:fillRect/>
          </a:stretch>
        </p:blipFill>
        <p:spPr>
          <a:xfrm>
            <a:off x="3877628" y="2305050"/>
            <a:ext cx="1202690" cy="860425"/>
          </a:xfrm>
          <a:prstGeom prst="rect">
            <a:avLst/>
          </a:prstGeom>
        </p:spPr>
      </p:pic>
      <p:sp>
        <p:nvSpPr>
          <p:cNvPr id="162" name="文本框 161"/>
          <p:cNvSpPr txBox="1"/>
          <p:nvPr/>
        </p:nvSpPr>
        <p:spPr>
          <a:xfrm>
            <a:off x="2211705" y="2978785"/>
            <a:ext cx="1388745" cy="755650"/>
          </a:xfrm>
          <a:prstGeom prst="rect">
            <a:avLst/>
          </a:prstGeom>
          <a:noFill/>
        </p:spPr>
        <p:txBody>
          <a:bodyPr wrap="square" rtlCol="0">
            <a:spAutoFit/>
          </a:bodyPr>
          <a:lstStyle>
            <a:defPPr>
              <a:defRPr lang="zh-CN"/>
            </a:defPPr>
            <a:lvl1pPr algn="ctr">
              <a:lnSpc>
                <a:spcPct val="120000"/>
              </a:lnSpc>
              <a:defRPr kumimoji="1" sz="1200">
                <a:latin typeface="微软雅黑" panose="020B0503020204020204" pitchFamily="34" charset="-122"/>
                <a:ea typeface="微软雅黑" panose="020B0503020204020204" pitchFamily="34" charset="-122"/>
              </a:defRPr>
            </a:lvl1pPr>
          </a:lstStyle>
          <a:p>
            <a:pPr algn="l"/>
            <a:r>
              <a:rPr lang="zh-CN" altLang="en-US" sz="900" dirty="0">
                <a:latin typeface="微软雅黑" panose="020B0503020204020204" pitchFamily="34" charset="-122"/>
                <a:ea typeface="微软雅黑" panose="020B0503020204020204" pitchFamily="34" charset="-122"/>
              </a:rPr>
              <a:t>肆哆厂牌代表明星：</a:t>
            </a:r>
            <a:r>
              <a:rPr lang="en-US" altLang="zh-CN" sz="900" dirty="0">
                <a:latin typeface="微软雅黑" panose="020B0503020204020204" pitchFamily="34" charset="-122"/>
                <a:ea typeface="微软雅黑" panose="020B0503020204020204" pitchFamily="34" charset="-122"/>
              </a:rPr>
              <a:t>@</a:t>
            </a:r>
            <a:r>
              <a:rPr lang="zh-CN" altLang="zh-CN" sz="900" dirty="0">
                <a:latin typeface="微软雅黑" panose="020B0503020204020204" pitchFamily="34" charset="-122"/>
                <a:ea typeface="微软雅黑" panose="020B0503020204020204" pitchFamily="34" charset="-122"/>
              </a:rPr>
              <a:t>大张伟、</a:t>
            </a:r>
            <a:r>
              <a:rPr lang="en-US" altLang="zh-CN" sz="900" dirty="0">
                <a:latin typeface="微软雅黑" panose="020B0503020204020204" pitchFamily="34" charset="-122"/>
                <a:ea typeface="微软雅黑" panose="020B0503020204020204" pitchFamily="34" charset="-122"/>
              </a:rPr>
              <a:t>@</a:t>
            </a:r>
            <a:r>
              <a:rPr lang="zh-CN" altLang="zh-CN" sz="900" dirty="0">
                <a:latin typeface="微软雅黑" panose="020B0503020204020204" pitchFamily="34" charset="-122"/>
                <a:ea typeface="微软雅黑" panose="020B0503020204020204" pitchFamily="34" charset="-122"/>
              </a:rPr>
              <a:t>董洁、</a:t>
            </a:r>
            <a:r>
              <a:rPr lang="en-US" altLang="zh-CN" sz="900" dirty="0">
                <a:latin typeface="微软雅黑" panose="020B0503020204020204" pitchFamily="34" charset="-122"/>
                <a:ea typeface="微软雅黑" panose="020B0503020204020204" pitchFamily="34" charset="-122"/>
              </a:rPr>
              <a:t>@</a:t>
            </a:r>
            <a:r>
              <a:rPr lang="zh-CN" altLang="zh-CN" sz="900" dirty="0">
                <a:latin typeface="微软雅黑" panose="020B0503020204020204" pitchFamily="34" charset="-122"/>
                <a:ea typeface="微软雅黑" panose="020B0503020204020204" pitchFamily="34" charset="-122"/>
              </a:rPr>
              <a:t>雷佳音、</a:t>
            </a:r>
            <a:r>
              <a:rPr lang="en-US" altLang="zh-CN" sz="900" dirty="0">
                <a:latin typeface="微软雅黑" panose="020B0503020204020204" pitchFamily="34" charset="-122"/>
                <a:ea typeface="微软雅黑" panose="020B0503020204020204" pitchFamily="34" charset="-122"/>
              </a:rPr>
              <a:t>@</a:t>
            </a:r>
            <a:r>
              <a:rPr lang="zh-CN" altLang="zh-CN" sz="900" dirty="0">
                <a:latin typeface="微软雅黑" panose="020B0503020204020204" pitchFamily="34" charset="-122"/>
                <a:ea typeface="微软雅黑" panose="020B0503020204020204" pitchFamily="34" charset="-122"/>
              </a:rPr>
              <a:t>陈意涵、</a:t>
            </a:r>
            <a:r>
              <a:rPr lang="en-US" altLang="zh-CN" sz="900" dirty="0">
                <a:latin typeface="微软雅黑" panose="020B0503020204020204" pitchFamily="34" charset="-122"/>
                <a:ea typeface="微软雅黑" panose="020B0503020204020204" pitchFamily="34" charset="-122"/>
              </a:rPr>
              <a:t>@</a:t>
            </a:r>
            <a:r>
              <a:rPr lang="zh-CN" altLang="zh-CN" sz="900" dirty="0">
                <a:latin typeface="微软雅黑" panose="020B0503020204020204" pitchFamily="34" charset="-122"/>
                <a:ea typeface="微软雅黑" panose="020B0503020204020204" pitchFamily="34" charset="-122"/>
              </a:rPr>
              <a:t>张哲瀚</a:t>
            </a:r>
            <a:r>
              <a:rPr lang="zh-CN" altLang="en-US" sz="900" dirty="0">
                <a:latin typeface="微软雅黑" panose="020B0503020204020204" pitchFamily="34" charset="-122"/>
                <a:ea typeface="微软雅黑" panose="020B0503020204020204" pitchFamily="34" charset="-122"/>
              </a:rPr>
              <a:t>等</a:t>
            </a:r>
            <a:r>
              <a:rPr lang="en-US" altLang="zh-CN" sz="900" dirty="0">
                <a:latin typeface="微软雅黑" panose="020B0503020204020204" pitchFamily="34" charset="-122"/>
                <a:ea typeface="微软雅黑" panose="020B0503020204020204" pitchFamily="34" charset="-122"/>
              </a:rPr>
              <a:t>43</a:t>
            </a:r>
            <a:r>
              <a:rPr lang="zh-CN" altLang="en-US" sz="900" dirty="0">
                <a:latin typeface="微软雅黑" panose="020B0503020204020204" pitchFamily="34" charset="-122"/>
                <a:ea typeface="微软雅黑" panose="020B0503020204020204" pitchFamily="34" charset="-122"/>
              </a:rPr>
              <a:t>个明星账号</a:t>
            </a:r>
            <a:r>
              <a:rPr lang="zh-CN" altLang="zh-CN" sz="900" dirty="0">
                <a:latin typeface="微软雅黑" panose="020B0503020204020204" pitchFamily="34" charset="-122"/>
                <a:ea typeface="微软雅黑" panose="020B0503020204020204" pitchFamily="34" charset="-122"/>
              </a:rPr>
              <a:t> </a:t>
            </a:r>
            <a:endParaRPr lang="zh-CN" altLang="en-US" sz="900" dirty="0">
              <a:latin typeface="微软雅黑" panose="020B0503020204020204" pitchFamily="34" charset="-122"/>
              <a:ea typeface="微软雅黑" panose="020B0503020204020204" pitchFamily="34" charset="-122"/>
            </a:endParaRPr>
          </a:p>
        </p:txBody>
      </p:sp>
      <p:sp>
        <p:nvSpPr>
          <p:cNvPr id="163" name="文本框 162"/>
          <p:cNvSpPr txBox="1"/>
          <p:nvPr/>
        </p:nvSpPr>
        <p:spPr>
          <a:xfrm>
            <a:off x="2211705" y="4368800"/>
            <a:ext cx="1391920" cy="589280"/>
          </a:xfrm>
          <a:prstGeom prst="rect">
            <a:avLst/>
          </a:prstGeom>
          <a:noFill/>
        </p:spPr>
        <p:txBody>
          <a:bodyPr wrap="square" rtlCol="0">
            <a:spAutoFit/>
          </a:bodyPr>
          <a:lstStyle>
            <a:defPPr>
              <a:defRPr lang="zh-CN"/>
            </a:defPPr>
            <a:lvl1pPr algn="ctr">
              <a:lnSpc>
                <a:spcPct val="120000"/>
              </a:lnSpc>
              <a:defRPr kumimoji="1" sz="1200">
                <a:latin typeface="微软雅黑" panose="020B0503020204020204" pitchFamily="34" charset="-122"/>
                <a:ea typeface="微软雅黑" panose="020B0503020204020204" pitchFamily="34" charset="-122"/>
              </a:defRPr>
            </a:lvl1pPr>
          </a:lstStyle>
          <a:p>
            <a:pPr algn="l"/>
            <a:r>
              <a:rPr lang="zh-CN" altLang="en-US" sz="900" dirty="0">
                <a:latin typeface="微软雅黑" panose="020B0503020204020204" pitchFamily="34" charset="-122"/>
                <a:ea typeface="微软雅黑" panose="020B0503020204020204" pitchFamily="34" charset="-122"/>
              </a:rPr>
              <a:t>五月互动厂牌代表明星：</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李晨</a:t>
            </a:r>
            <a:r>
              <a:rPr lang="zh-CN" altLang="zh-CN" sz="900" dirty="0">
                <a:latin typeface="微软雅黑" panose="020B0503020204020204" pitchFamily="34" charset="-122"/>
                <a:ea typeface="微软雅黑" panose="020B0503020204020204" pitchFamily="34" charset="-122"/>
              </a:rPr>
              <a:t>、</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阚清子</a:t>
            </a:r>
            <a:r>
              <a:rPr lang="zh-CN" altLang="zh-CN" sz="900" dirty="0">
                <a:latin typeface="微软雅黑" panose="020B0503020204020204" pitchFamily="34" charset="-122"/>
                <a:ea typeface="微软雅黑" panose="020B0503020204020204" pitchFamily="34" charset="-122"/>
              </a:rPr>
              <a:t>、</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符龙飞</a:t>
            </a:r>
            <a:r>
              <a:rPr lang="zh-CN" altLang="zh-CN" sz="900" dirty="0">
                <a:latin typeface="微软雅黑" panose="020B0503020204020204" pitchFamily="34" charset="-122"/>
                <a:ea typeface="微软雅黑" panose="020B0503020204020204" pitchFamily="34" charset="-122"/>
              </a:rPr>
              <a:t>、</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黄小蕾等</a:t>
            </a:r>
            <a:r>
              <a:rPr lang="zh-CN" altLang="zh-CN" sz="900" dirty="0">
                <a:latin typeface="微软雅黑" panose="020B0503020204020204" pitchFamily="34" charset="-122"/>
                <a:ea typeface="微软雅黑" panose="020B0503020204020204" pitchFamily="34" charset="-122"/>
              </a:rPr>
              <a:t> </a:t>
            </a:r>
            <a:endParaRPr lang="zh-CN" altLang="en-US" sz="900" dirty="0">
              <a:latin typeface="微软雅黑" panose="020B0503020204020204" pitchFamily="34" charset="-122"/>
              <a:ea typeface="微软雅黑" panose="020B0503020204020204" pitchFamily="34" charset="-122"/>
            </a:endParaRPr>
          </a:p>
        </p:txBody>
      </p:sp>
      <p:sp>
        <p:nvSpPr>
          <p:cNvPr id="164" name="文本框 163"/>
          <p:cNvSpPr txBox="1"/>
          <p:nvPr/>
        </p:nvSpPr>
        <p:spPr>
          <a:xfrm>
            <a:off x="3756660" y="2978785"/>
            <a:ext cx="1444625" cy="755650"/>
          </a:xfrm>
          <a:prstGeom prst="rect">
            <a:avLst/>
          </a:prstGeom>
          <a:noFill/>
        </p:spPr>
        <p:txBody>
          <a:bodyPr wrap="square" rtlCol="0">
            <a:spAutoFit/>
          </a:bodyPr>
          <a:lstStyle>
            <a:defPPr>
              <a:defRPr lang="zh-CN"/>
            </a:defPPr>
            <a:lvl1pPr algn="ctr">
              <a:lnSpc>
                <a:spcPct val="120000"/>
              </a:lnSpc>
              <a:defRPr kumimoji="1" sz="1200">
                <a:latin typeface="微软雅黑" panose="020B0503020204020204" pitchFamily="34" charset="-122"/>
                <a:ea typeface="微软雅黑" panose="020B0503020204020204" pitchFamily="34" charset="-122"/>
              </a:defRPr>
            </a:lvl1pPr>
          </a:lstStyle>
          <a:p>
            <a:pPr algn="l"/>
            <a:r>
              <a:rPr lang="zh-CN" altLang="en-US" sz="900" dirty="0">
                <a:latin typeface="微软雅黑" panose="020B0503020204020204" pitchFamily="34" charset="-122"/>
                <a:ea typeface="微软雅黑" panose="020B0503020204020204" pitchFamily="34" charset="-122"/>
              </a:rPr>
              <a:t>七扬创想厂牌代表红人：</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天才小熊猫；转身短视频赛道，三条播放量破</a:t>
            </a:r>
            <a:r>
              <a:rPr lang="en-US" altLang="zh-CN" sz="900" dirty="0">
                <a:latin typeface="微软雅黑" panose="020B0503020204020204" pitchFamily="34" charset="-122"/>
                <a:ea typeface="微软雅黑" panose="020B0503020204020204" pitchFamily="34" charset="-122"/>
              </a:rPr>
              <a:t>2</a:t>
            </a:r>
            <a:r>
              <a:rPr lang="zh-CN" altLang="en-US" sz="900" dirty="0">
                <a:latin typeface="微软雅黑" panose="020B0503020204020204" pitchFamily="34" charset="-122"/>
                <a:ea typeface="微软雅黑" panose="020B0503020204020204" pitchFamily="34" charset="-122"/>
              </a:rPr>
              <a:t>亿</a:t>
            </a:r>
            <a:r>
              <a:rPr lang="zh-CN" altLang="zh-CN" sz="900" dirty="0">
                <a:latin typeface="微软雅黑" panose="020B0503020204020204" pitchFamily="34" charset="-122"/>
                <a:ea typeface="微软雅黑" panose="020B0503020204020204" pitchFamily="34" charset="-122"/>
              </a:rPr>
              <a:t> </a:t>
            </a:r>
            <a:endParaRPr lang="zh-CN" altLang="en-US" sz="900" dirty="0">
              <a:latin typeface="微软雅黑" panose="020B0503020204020204" pitchFamily="34" charset="-122"/>
              <a:ea typeface="微软雅黑" panose="020B0503020204020204" pitchFamily="34" charset="-122"/>
            </a:endParaRPr>
          </a:p>
        </p:txBody>
      </p:sp>
      <p:sp>
        <p:nvSpPr>
          <p:cNvPr id="166" name="文本框 165"/>
          <p:cNvSpPr txBox="1"/>
          <p:nvPr/>
        </p:nvSpPr>
        <p:spPr>
          <a:xfrm>
            <a:off x="671830" y="2978785"/>
            <a:ext cx="1343025" cy="755015"/>
          </a:xfrm>
          <a:prstGeom prst="rect">
            <a:avLst/>
          </a:prstGeom>
          <a:noFill/>
        </p:spPr>
        <p:txBody>
          <a:bodyPr wrap="square" rtlCol="0">
            <a:spAutoFit/>
          </a:bodyPr>
          <a:lstStyle/>
          <a:p>
            <a:pPr algn="l">
              <a:lnSpc>
                <a:spcPct val="120000"/>
              </a:lnSpc>
            </a:pPr>
            <a:r>
              <a:rPr kumimoji="1" lang="zh-CN" altLang="en-US" sz="900" dirty="0">
                <a:latin typeface="微软雅黑" panose="020B0503020204020204" pitchFamily="34" charset="-122"/>
                <a:ea typeface="微软雅黑" panose="020B0503020204020204" pitchFamily="34" charset="-122"/>
              </a:rPr>
              <a:t>聚焦时尚美妆的</a:t>
            </a:r>
            <a:r>
              <a:rPr kumimoji="1" lang="zh-CN" altLang="en-GB" sz="900" dirty="0">
                <a:latin typeface="微软雅黑" panose="020B0503020204020204" pitchFamily="34" charset="-122"/>
                <a:ea typeface="微软雅黑" panose="020B0503020204020204" pitchFamily="34" charset="-122"/>
              </a:rPr>
              <a:t>叁里</a:t>
            </a:r>
            <a:endParaRPr kumimoji="1" lang="en-US" altLang="zh-CN" sz="900" dirty="0">
              <a:latin typeface="微软雅黑" panose="020B0503020204020204" pitchFamily="34" charset="-122"/>
              <a:ea typeface="微软雅黑" panose="020B0503020204020204" pitchFamily="34" charset="-122"/>
            </a:endParaRPr>
          </a:p>
          <a:p>
            <a:pPr algn="l">
              <a:lnSpc>
                <a:spcPct val="120000"/>
              </a:lnSpc>
            </a:pPr>
            <a:r>
              <a:rPr kumimoji="1" lang="zh-CN" altLang="en-US" sz="900" dirty="0">
                <a:latin typeface="微软雅黑" panose="020B0503020204020204" pitchFamily="34" charset="-122"/>
                <a:ea typeface="微软雅黑" panose="020B0503020204020204" pitchFamily="34" charset="-122"/>
              </a:rPr>
              <a:t>代表红人：</a:t>
            </a:r>
            <a:r>
              <a:rPr kumimoji="1" lang="en-US" altLang="zh-CN" sz="900" dirty="0">
                <a:latin typeface="微软雅黑" panose="020B0503020204020204" pitchFamily="34" charset="-122"/>
                <a:ea typeface="微软雅黑" panose="020B0503020204020204" pitchFamily="34" charset="-122"/>
              </a:rPr>
              <a:t>@</a:t>
            </a:r>
            <a:r>
              <a:rPr kumimoji="1" lang="en-GB" altLang="zh-CN" sz="900" dirty="0">
                <a:latin typeface="微软雅黑" panose="020B0503020204020204" pitchFamily="34" charset="-122"/>
                <a:ea typeface="微软雅黑" panose="020B0503020204020204" pitchFamily="34" charset="-122"/>
              </a:rPr>
              <a:t>Kevin</a:t>
            </a:r>
            <a:r>
              <a:rPr kumimoji="1" lang="zh-CN" altLang="en-US" sz="900" dirty="0">
                <a:latin typeface="微软雅黑" panose="020B0503020204020204" pitchFamily="34" charset="-122"/>
                <a:ea typeface="微软雅黑" panose="020B0503020204020204" pitchFamily="34" charset="-122"/>
              </a:rPr>
              <a:t>凯文老师、</a:t>
            </a:r>
            <a:r>
              <a:rPr kumimoji="1" lang="en-US" altLang="zh-CN" sz="900" dirty="0">
                <a:latin typeface="微软雅黑" panose="020B0503020204020204" pitchFamily="34" charset="-122"/>
                <a:ea typeface="微软雅黑" panose="020B0503020204020204" pitchFamily="34" charset="-122"/>
              </a:rPr>
              <a:t>@</a:t>
            </a:r>
            <a:r>
              <a:rPr kumimoji="1" lang="zh-CN" altLang="en-US" sz="900" dirty="0">
                <a:latin typeface="微软雅黑" panose="020B0503020204020204" pitchFamily="34" charset="-122"/>
                <a:ea typeface="微软雅黑" panose="020B0503020204020204" pitchFamily="34" charset="-122"/>
              </a:rPr>
              <a:t>李云涛等</a:t>
            </a:r>
            <a:r>
              <a:rPr kumimoji="1" lang="en-US" altLang="zh-CN" sz="900" dirty="0">
                <a:latin typeface="微软雅黑" panose="020B0503020204020204" pitchFamily="34" charset="-122"/>
                <a:ea typeface="微软雅黑" panose="020B0503020204020204" pitchFamily="34" charset="-122"/>
              </a:rPr>
              <a:t>600</a:t>
            </a:r>
            <a:r>
              <a:rPr kumimoji="1" lang="zh-CN" altLang="en-US" sz="900" dirty="0">
                <a:latin typeface="微软雅黑" panose="020B0503020204020204" pitchFamily="34" charset="-122"/>
                <a:ea typeface="微软雅黑" panose="020B0503020204020204" pitchFamily="34" charset="-122"/>
              </a:rPr>
              <a:t>余位</a:t>
            </a:r>
            <a:endParaRPr kumimoji="1" lang="zh-CN" altLang="en-US" sz="900" dirty="0">
              <a:latin typeface="微软雅黑" panose="020B0503020204020204" pitchFamily="34" charset="-122"/>
              <a:ea typeface="微软雅黑" panose="020B0503020204020204" pitchFamily="34" charset="-122"/>
            </a:endParaRPr>
          </a:p>
        </p:txBody>
      </p:sp>
      <p:pic>
        <p:nvPicPr>
          <p:cNvPr id="158" name="图片 157"/>
          <p:cNvPicPr>
            <a:picLocks noChangeAspect="1"/>
          </p:cNvPicPr>
          <p:nvPr/>
        </p:nvPicPr>
        <p:blipFill>
          <a:blip r:embed="rId5" cstate="screen"/>
          <a:stretch>
            <a:fillRect/>
          </a:stretch>
        </p:blipFill>
        <p:spPr>
          <a:xfrm>
            <a:off x="4239578" y="3857943"/>
            <a:ext cx="478790" cy="478790"/>
          </a:xfrm>
          <a:prstGeom prst="ellipse">
            <a:avLst/>
          </a:prstGeom>
          <a:effectLst>
            <a:outerShdw blurRad="50800" dist="38100" dir="2700000" algn="tl" rotWithShape="0">
              <a:prstClr val="black">
                <a:alpha val="40000"/>
              </a:prstClr>
            </a:outerShdw>
          </a:effectLst>
        </p:spPr>
      </p:pic>
      <p:pic>
        <p:nvPicPr>
          <p:cNvPr id="165" name="图片 164"/>
          <p:cNvPicPr>
            <a:picLocks noChangeAspect="1"/>
          </p:cNvPicPr>
          <p:nvPr/>
        </p:nvPicPr>
        <p:blipFill>
          <a:blip r:embed="rId6" cstate="screen"/>
          <a:stretch>
            <a:fillRect/>
          </a:stretch>
        </p:blipFill>
        <p:spPr>
          <a:xfrm>
            <a:off x="5760085" y="3858260"/>
            <a:ext cx="478790" cy="478155"/>
          </a:xfrm>
          <a:prstGeom prst="ellipse">
            <a:avLst/>
          </a:prstGeom>
          <a:effectLst>
            <a:outerShdw blurRad="50800" dist="38100" dir="2700000" algn="tl" rotWithShape="0">
              <a:prstClr val="black">
                <a:alpha val="40000"/>
              </a:prstClr>
            </a:outerShdw>
          </a:effectLst>
        </p:spPr>
      </p:pic>
      <p:sp>
        <p:nvSpPr>
          <p:cNvPr id="168" name="文本框 167"/>
          <p:cNvSpPr txBox="1"/>
          <p:nvPr/>
        </p:nvSpPr>
        <p:spPr>
          <a:xfrm>
            <a:off x="3770313" y="4368800"/>
            <a:ext cx="1417320" cy="743024"/>
          </a:xfrm>
          <a:prstGeom prst="rect">
            <a:avLst/>
          </a:prstGeom>
          <a:noFill/>
        </p:spPr>
        <p:txBody>
          <a:bodyPr wrap="square" rtlCol="0">
            <a:spAutoFit/>
          </a:bodyPr>
          <a:lstStyle>
            <a:defPPr>
              <a:defRPr lang="zh-CN"/>
            </a:defPPr>
            <a:lvl1pPr algn="ctr">
              <a:lnSpc>
                <a:spcPct val="120000"/>
              </a:lnSpc>
              <a:defRPr kumimoji="1" sz="1200">
                <a:latin typeface="微软雅黑" panose="020B0503020204020204" pitchFamily="34" charset="-122"/>
                <a:ea typeface="微软雅黑" panose="020B0503020204020204" pitchFamily="34" charset="-122"/>
              </a:defRPr>
            </a:lvl1pPr>
            <a:lvl2pPr marL="742950" indent="-285750" defTabSz="1217930">
              <a:defRPr>
                <a:latin typeface="Calibri" panose="020F0502020204030204" charset="0"/>
                <a:ea typeface="宋体" panose="02010600030101010101" pitchFamily="2" charset="-122"/>
              </a:defRPr>
            </a:lvl2pPr>
            <a:lvl3pPr marL="1143000" indent="-228600" defTabSz="1217930">
              <a:defRPr>
                <a:latin typeface="Calibri" panose="020F0502020204030204" charset="0"/>
                <a:ea typeface="宋体" panose="02010600030101010101" pitchFamily="2" charset="-122"/>
              </a:defRPr>
            </a:lvl3pPr>
            <a:lvl4pPr marL="1600200" indent="-228600" defTabSz="1217930">
              <a:defRPr>
                <a:latin typeface="Calibri" panose="020F0502020204030204" charset="0"/>
                <a:ea typeface="宋体" panose="02010600030101010101" pitchFamily="2" charset="-122"/>
              </a:defRPr>
            </a:lvl4pPr>
            <a:lvl5pPr marL="2057400" indent="-228600" defTabSz="1217930">
              <a:defRPr>
                <a:latin typeface="Calibri" panose="020F0502020204030204" charset="0"/>
                <a:ea typeface="宋体" panose="02010600030101010101" pitchFamily="2" charset="-122"/>
              </a:defRPr>
            </a:lvl5pPr>
            <a:lvl6pPr marL="2514600" indent="-228600" defTabSz="121793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defTabSz="121793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defTabSz="121793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defTabSz="1217930" eaLnBrk="0" fontAlgn="base" hangingPunct="0">
              <a:spcBef>
                <a:spcPct val="0"/>
              </a:spcBef>
              <a:spcAft>
                <a:spcPct val="0"/>
              </a:spcAft>
              <a:defRPr>
                <a:latin typeface="Calibri" panose="020F0502020204030204" charset="0"/>
                <a:ea typeface="宋体" panose="02010600030101010101" pitchFamily="2" charset="-122"/>
              </a:defRPr>
            </a:lvl9pPr>
          </a:lstStyle>
          <a:p>
            <a:pPr algn="l"/>
            <a:r>
              <a:rPr lang="zh-CN" altLang="en-US" sz="900" dirty="0">
                <a:latin typeface="微软雅黑" panose="020B0503020204020204" pitchFamily="34" charset="-122"/>
                <a:ea typeface="微软雅黑" panose="020B0503020204020204" pitchFamily="34" charset="-122"/>
              </a:rPr>
              <a:t>个人厂牌：</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壮森科技</a:t>
            </a:r>
            <a:r>
              <a:rPr lang="en-US" altLang="zh-CN" sz="900" dirty="0">
                <a:latin typeface="微软雅黑" panose="020B0503020204020204" pitchFamily="34" charset="-122"/>
                <a:ea typeface="微软雅黑" panose="020B0503020204020204" pitchFamily="34" charset="-122"/>
              </a:rPr>
              <a:t>Lab</a:t>
            </a:r>
            <a:r>
              <a:rPr lang="zh-CN" altLang="en-US" sz="900" dirty="0">
                <a:latin typeface="微软雅黑" panose="020B0503020204020204" pitchFamily="34" charset="-122"/>
                <a:ea typeface="微软雅黑" panose="020B0503020204020204" pitchFamily="34" charset="-122"/>
              </a:rPr>
              <a:t>；玩转个人形象、科技测评、周边衍生品，充分释放个人价值</a:t>
            </a:r>
            <a:endParaRPr lang="en-US" altLang="zh-CN" sz="900" dirty="0">
              <a:latin typeface="微软雅黑" panose="020B0503020204020204" pitchFamily="34" charset="-122"/>
              <a:ea typeface="微软雅黑" panose="020B0503020204020204" pitchFamily="34" charset="-122"/>
            </a:endParaRPr>
          </a:p>
        </p:txBody>
      </p:sp>
      <p:sp>
        <p:nvSpPr>
          <p:cNvPr id="169" name="文本框 168"/>
          <p:cNvSpPr txBox="1"/>
          <p:nvPr/>
        </p:nvSpPr>
        <p:spPr>
          <a:xfrm>
            <a:off x="5419090" y="4368800"/>
            <a:ext cx="1323975" cy="589280"/>
          </a:xfrm>
          <a:prstGeom prst="rect">
            <a:avLst/>
          </a:prstGeom>
          <a:noFill/>
        </p:spPr>
        <p:txBody>
          <a:bodyPr wrap="square" rtlCol="0">
            <a:spAutoFit/>
          </a:bodyPr>
          <a:lstStyle>
            <a:defPPr>
              <a:defRPr lang="zh-CN"/>
            </a:defPPr>
            <a:lvl1pPr algn="ctr">
              <a:lnSpc>
                <a:spcPct val="120000"/>
              </a:lnSpc>
              <a:defRPr kumimoji="1" sz="1200">
                <a:latin typeface="微软雅黑" panose="020B0503020204020204" pitchFamily="34" charset="-122"/>
                <a:ea typeface="微软雅黑" panose="020B0503020204020204" pitchFamily="34" charset="-122"/>
              </a:defRPr>
            </a:lvl1pPr>
            <a:lvl2pPr marL="742950" indent="-285750" defTabSz="1217930">
              <a:defRPr>
                <a:latin typeface="Calibri" panose="020F0502020204030204" charset="0"/>
                <a:ea typeface="宋体" panose="02010600030101010101" pitchFamily="2" charset="-122"/>
              </a:defRPr>
            </a:lvl2pPr>
            <a:lvl3pPr marL="1143000" indent="-228600" defTabSz="1217930">
              <a:defRPr>
                <a:latin typeface="Calibri" panose="020F0502020204030204" charset="0"/>
                <a:ea typeface="宋体" panose="02010600030101010101" pitchFamily="2" charset="-122"/>
              </a:defRPr>
            </a:lvl3pPr>
            <a:lvl4pPr marL="1600200" indent="-228600" defTabSz="1217930">
              <a:defRPr>
                <a:latin typeface="Calibri" panose="020F0502020204030204" charset="0"/>
                <a:ea typeface="宋体" panose="02010600030101010101" pitchFamily="2" charset="-122"/>
              </a:defRPr>
            </a:lvl4pPr>
            <a:lvl5pPr marL="2057400" indent="-228600" defTabSz="1217930">
              <a:defRPr>
                <a:latin typeface="Calibri" panose="020F0502020204030204" charset="0"/>
                <a:ea typeface="宋体" panose="02010600030101010101" pitchFamily="2" charset="-122"/>
              </a:defRPr>
            </a:lvl5pPr>
            <a:lvl6pPr marL="2514600" indent="-228600" defTabSz="121793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defTabSz="121793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defTabSz="121793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defTabSz="1217930" eaLnBrk="0" fontAlgn="base" hangingPunct="0">
              <a:spcBef>
                <a:spcPct val="0"/>
              </a:spcBef>
              <a:spcAft>
                <a:spcPct val="0"/>
              </a:spcAft>
              <a:defRPr>
                <a:latin typeface="Calibri" panose="020F0502020204030204" charset="0"/>
                <a:ea typeface="宋体" panose="02010600030101010101" pitchFamily="2" charset="-122"/>
              </a:defRPr>
            </a:lvl9pPr>
          </a:lstStyle>
          <a:p>
            <a:pPr algn="l"/>
            <a:r>
              <a:rPr lang="zh-CN" altLang="en-US" sz="900" dirty="0">
                <a:latin typeface="微软雅黑" panose="020B0503020204020204" pitchFamily="34" charset="-122"/>
                <a:ea typeface="微软雅黑" panose="020B0503020204020204" pitchFamily="34" charset="-122"/>
              </a:rPr>
              <a:t>鱼太闲：数次霸榜抖音热门视频，总播放量破</a:t>
            </a:r>
            <a:r>
              <a:rPr lang="en-US" altLang="zh-CN" sz="900" dirty="0">
                <a:latin typeface="微软雅黑" panose="020B0503020204020204" pitchFamily="34" charset="-122"/>
                <a:ea typeface="微软雅黑" panose="020B0503020204020204" pitchFamily="34" charset="-122"/>
              </a:rPr>
              <a:t>10</a:t>
            </a:r>
            <a:r>
              <a:rPr lang="zh-CN" altLang="en-US" sz="900" dirty="0">
                <a:latin typeface="微软雅黑" panose="020B0503020204020204" pitchFamily="34" charset="-122"/>
                <a:ea typeface="微软雅黑" panose="020B0503020204020204" pitchFamily="34" charset="-122"/>
              </a:rPr>
              <a:t>亿</a:t>
            </a:r>
            <a:endParaRPr lang="en-US" altLang="zh-CN" sz="900" dirty="0">
              <a:latin typeface="微软雅黑" panose="020B0503020204020204" pitchFamily="34" charset="-122"/>
              <a:ea typeface="微软雅黑" panose="020B0503020204020204" pitchFamily="34" charset="-122"/>
            </a:endParaRPr>
          </a:p>
        </p:txBody>
      </p:sp>
      <p:sp>
        <p:nvSpPr>
          <p:cNvPr id="170" name="文本框 169"/>
          <p:cNvSpPr txBox="1"/>
          <p:nvPr/>
        </p:nvSpPr>
        <p:spPr>
          <a:xfrm>
            <a:off x="5419090" y="2978785"/>
            <a:ext cx="1401445" cy="921385"/>
          </a:xfrm>
          <a:prstGeom prst="rect">
            <a:avLst/>
          </a:prstGeom>
          <a:noFill/>
        </p:spPr>
        <p:txBody>
          <a:bodyPr wrap="square" rtlCol="0">
            <a:spAutoFit/>
          </a:bodyPr>
          <a:lstStyle>
            <a:defPPr>
              <a:defRPr lang="zh-CN"/>
            </a:defPPr>
            <a:lvl1pPr algn="ctr">
              <a:lnSpc>
                <a:spcPct val="120000"/>
              </a:lnSpc>
              <a:defRPr kumimoji="1" sz="1200">
                <a:latin typeface="微软雅黑" panose="020B0503020204020204" pitchFamily="34" charset="-122"/>
                <a:ea typeface="微软雅黑" panose="020B0503020204020204" pitchFamily="34" charset="-122"/>
              </a:defRPr>
            </a:lvl1pPr>
            <a:lvl2pPr marL="742950" indent="-285750" defTabSz="1217930">
              <a:defRPr>
                <a:latin typeface="Calibri" panose="020F0502020204030204" charset="0"/>
                <a:ea typeface="宋体" panose="02010600030101010101" pitchFamily="2" charset="-122"/>
              </a:defRPr>
            </a:lvl2pPr>
            <a:lvl3pPr marL="1143000" indent="-228600" defTabSz="1217930">
              <a:defRPr>
                <a:latin typeface="Calibri" panose="020F0502020204030204" charset="0"/>
                <a:ea typeface="宋体" panose="02010600030101010101" pitchFamily="2" charset="-122"/>
              </a:defRPr>
            </a:lvl3pPr>
            <a:lvl4pPr marL="1600200" indent="-228600" defTabSz="1217930">
              <a:defRPr>
                <a:latin typeface="Calibri" panose="020F0502020204030204" charset="0"/>
                <a:ea typeface="宋体" panose="02010600030101010101" pitchFamily="2" charset="-122"/>
              </a:defRPr>
            </a:lvl4pPr>
            <a:lvl5pPr marL="2057400" indent="-228600" defTabSz="1217930">
              <a:defRPr>
                <a:latin typeface="Calibri" panose="020F0502020204030204" charset="0"/>
                <a:ea typeface="宋体" panose="02010600030101010101" pitchFamily="2" charset="-122"/>
              </a:defRPr>
            </a:lvl5pPr>
            <a:lvl6pPr marL="2514600" indent="-228600" defTabSz="121793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defTabSz="121793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defTabSz="121793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defTabSz="1217930" eaLnBrk="0" fontAlgn="base" hangingPunct="0">
              <a:spcBef>
                <a:spcPct val="0"/>
              </a:spcBef>
              <a:spcAft>
                <a:spcPct val="0"/>
              </a:spcAft>
              <a:defRPr>
                <a:latin typeface="Calibri" panose="020F0502020204030204" charset="0"/>
                <a:ea typeface="宋体" panose="02010600030101010101" pitchFamily="2" charset="-122"/>
              </a:defRPr>
            </a:lvl9pPr>
          </a:lstStyle>
          <a:p>
            <a:pPr algn="l"/>
            <a:r>
              <a:rPr lang="en-US" altLang="zh-CN" sz="900" dirty="0" err="1">
                <a:latin typeface="微软雅黑" panose="020B0503020204020204" pitchFamily="34" charset="-122"/>
                <a:ea typeface="微软雅黑" panose="020B0503020204020204" pitchFamily="34" charset="-122"/>
              </a:rPr>
              <a:t>Alab</a:t>
            </a:r>
            <a:r>
              <a:rPr lang="zh-CN" altLang="en-US" sz="900" dirty="0">
                <a:latin typeface="微软雅黑" panose="020B0503020204020204" pitchFamily="34" charset="-122"/>
                <a:ea typeface="微软雅黑" panose="020B0503020204020204" pitchFamily="34" charset="-122"/>
              </a:rPr>
              <a:t>新内容实验室专注二次元</a:t>
            </a:r>
            <a:r>
              <a:rPr lang="en-US" altLang="zh-CN" sz="900" dirty="0">
                <a:latin typeface="微软雅黑" panose="020B0503020204020204" pitchFamily="34" charset="-122"/>
                <a:ea typeface="微软雅黑" panose="020B0503020204020204" pitchFamily="34" charset="-122"/>
              </a:rPr>
              <a:t>IP</a:t>
            </a:r>
            <a:r>
              <a:rPr lang="zh-CN" altLang="en-US" sz="900" dirty="0">
                <a:latin typeface="微软雅黑" panose="020B0503020204020204" pitchFamily="34" charset="-122"/>
                <a:ea typeface="微软雅黑" panose="020B0503020204020204" pitchFamily="34" charset="-122"/>
              </a:rPr>
              <a:t>和虚拟</a:t>
            </a:r>
            <a:r>
              <a:rPr lang="en-US" altLang="zh-CN" sz="900" dirty="0">
                <a:latin typeface="微软雅黑" panose="020B0503020204020204" pitchFamily="34" charset="-122"/>
                <a:ea typeface="微软雅黑" panose="020B0503020204020204" pitchFamily="34" charset="-122"/>
              </a:rPr>
              <a:t>IP</a:t>
            </a:r>
            <a:r>
              <a:rPr lang="zh-CN" altLang="en-US" sz="900" dirty="0">
                <a:latin typeface="微软雅黑" panose="020B0503020204020204" pitchFamily="34" charset="-122"/>
                <a:ea typeface="微软雅黑" panose="020B0503020204020204" pitchFamily="34" charset="-122"/>
              </a:rPr>
              <a:t>，代表</a:t>
            </a:r>
            <a:r>
              <a:rPr lang="en-US" altLang="zh-CN" sz="900" dirty="0">
                <a:latin typeface="微软雅黑" panose="020B0503020204020204" pitchFamily="34" charset="-122"/>
                <a:ea typeface="微软雅黑" panose="020B0503020204020204" pitchFamily="34" charset="-122"/>
              </a:rPr>
              <a:t>IP</a:t>
            </a:r>
            <a:r>
              <a:rPr lang="zh-CN" altLang="en-US" sz="900" dirty="0">
                <a:latin typeface="微软雅黑" panose="020B0503020204020204" pitchFamily="34" charset="-122"/>
                <a:ea typeface="微软雅黑" panose="020B0503020204020204" pitchFamily="34" charset="-122"/>
              </a:rPr>
              <a:t>：</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爱迪生小姐，</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霍尔与波妞等，全网粉丝</a:t>
            </a:r>
            <a:r>
              <a:rPr lang="en-US" altLang="zh-CN" sz="900" dirty="0">
                <a:latin typeface="微软雅黑" panose="020B0503020204020204" pitchFamily="34" charset="-122"/>
                <a:ea typeface="微软雅黑" panose="020B0503020204020204" pitchFamily="34" charset="-122"/>
              </a:rPr>
              <a:t>1100</a:t>
            </a:r>
            <a:r>
              <a:rPr lang="zh-CN" altLang="en-US" sz="900" dirty="0">
                <a:latin typeface="微软雅黑" panose="020B0503020204020204" pitchFamily="34" charset="-122"/>
                <a:ea typeface="微软雅黑" panose="020B0503020204020204" pitchFamily="34" charset="-122"/>
              </a:rPr>
              <a:t>万</a:t>
            </a:r>
            <a:endParaRPr lang="zh-CN" altLang="en-US" sz="900" dirty="0">
              <a:latin typeface="微软雅黑" panose="020B0503020204020204" pitchFamily="34" charset="-122"/>
              <a:ea typeface="微软雅黑" panose="020B0503020204020204" pitchFamily="34" charset="-122"/>
            </a:endParaRPr>
          </a:p>
        </p:txBody>
      </p:sp>
      <p:pic>
        <p:nvPicPr>
          <p:cNvPr id="172" name="图片 171"/>
          <p:cNvPicPr>
            <a:picLocks noChangeAspect="1"/>
          </p:cNvPicPr>
          <p:nvPr/>
        </p:nvPicPr>
        <p:blipFill>
          <a:blip r:embed="rId7" cstate="screen"/>
          <a:stretch>
            <a:fillRect/>
          </a:stretch>
        </p:blipFill>
        <p:spPr>
          <a:xfrm>
            <a:off x="957898" y="3937953"/>
            <a:ext cx="770890" cy="318770"/>
          </a:xfrm>
          <a:prstGeom prst="rect">
            <a:avLst/>
          </a:prstGeom>
        </p:spPr>
      </p:pic>
      <p:sp>
        <p:nvSpPr>
          <p:cNvPr id="173" name="文本框 172"/>
          <p:cNvSpPr txBox="1"/>
          <p:nvPr/>
        </p:nvSpPr>
        <p:spPr>
          <a:xfrm>
            <a:off x="737870" y="4373245"/>
            <a:ext cx="1246505" cy="589280"/>
          </a:xfrm>
          <a:prstGeom prst="rect">
            <a:avLst/>
          </a:prstGeom>
          <a:noFill/>
        </p:spPr>
        <p:txBody>
          <a:bodyPr wrap="square" rtlCol="0">
            <a:spAutoFit/>
          </a:bodyPr>
          <a:lstStyle>
            <a:defPPr>
              <a:defRPr lang="zh-CN"/>
            </a:defPPr>
            <a:lvl1pPr algn="ctr">
              <a:lnSpc>
                <a:spcPct val="120000"/>
              </a:lnSpc>
              <a:defRPr kumimoji="1" sz="1200">
                <a:latin typeface="微软雅黑" panose="020B0503020204020204" pitchFamily="34" charset="-122"/>
                <a:ea typeface="微软雅黑" panose="020B0503020204020204" pitchFamily="34" charset="-122"/>
              </a:defRPr>
            </a:lvl1pPr>
          </a:lstStyle>
          <a:p>
            <a:pPr algn="l"/>
            <a:r>
              <a:rPr lang="zh-CN" altLang="en-US" sz="900" dirty="0">
                <a:latin typeface="微软雅黑" panose="020B0503020204020204" pitchFamily="34" charset="-122"/>
                <a:ea typeface="微软雅黑" panose="020B0503020204020204" pitchFamily="34" charset="-122"/>
              </a:rPr>
              <a:t>聚焦视频号的爱亿秀</a:t>
            </a:r>
            <a:endParaRPr lang="en-US" altLang="zh-CN" sz="900" dirty="0">
              <a:latin typeface="微软雅黑" panose="020B0503020204020204" pitchFamily="34" charset="-122"/>
              <a:ea typeface="微软雅黑" panose="020B0503020204020204" pitchFamily="34" charset="-122"/>
            </a:endParaRPr>
          </a:p>
          <a:p>
            <a:pPr algn="l"/>
            <a:r>
              <a:rPr lang="zh-CN" altLang="en-US" sz="900" dirty="0">
                <a:latin typeface="微软雅黑" panose="020B0503020204020204" pitchFamily="34" charset="-122"/>
                <a:ea typeface="微软雅黑" panose="020B0503020204020204" pitchFamily="34" charset="-122"/>
              </a:rPr>
              <a:t>代表红人：</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天桥财经</a:t>
            </a:r>
            <a:r>
              <a:rPr lang="zh-CN" altLang="zh-CN" sz="900" dirty="0">
                <a:latin typeface="微软雅黑" panose="020B0503020204020204" pitchFamily="34" charset="-122"/>
                <a:ea typeface="微软雅黑" panose="020B0503020204020204" pitchFamily="34" charset="-122"/>
              </a:rPr>
              <a:t> </a:t>
            </a:r>
            <a:r>
              <a:rPr lang="zh-CN" altLang="en-US" sz="900" dirty="0">
                <a:latin typeface="微软雅黑" panose="020B0503020204020204" pitchFamily="34" charset="-122"/>
                <a:ea typeface="微软雅黑" panose="020B0503020204020204" pitchFamily="34" charset="-122"/>
              </a:rPr>
              <a:t>、</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爬藤妈妈</a:t>
            </a:r>
            <a:endParaRPr lang="zh-CN" altLang="en-US" sz="900" dirty="0">
              <a:latin typeface="微软雅黑" panose="020B0503020204020204" pitchFamily="34" charset="-122"/>
              <a:ea typeface="微软雅黑" panose="020B0503020204020204" pitchFamily="34" charset="-122"/>
            </a:endParaRPr>
          </a:p>
        </p:txBody>
      </p:sp>
      <p:grpSp>
        <p:nvGrpSpPr>
          <p:cNvPr id="14" name="组合 13"/>
          <p:cNvGrpSpPr/>
          <p:nvPr/>
        </p:nvGrpSpPr>
        <p:grpSpPr>
          <a:xfrm>
            <a:off x="7279005" y="2421255"/>
            <a:ext cx="3914140" cy="2625725"/>
            <a:chOff x="11163" y="3898"/>
            <a:chExt cx="6601" cy="4428"/>
          </a:xfrm>
        </p:grpSpPr>
        <p:pic>
          <p:nvPicPr>
            <p:cNvPr id="155" name="图片 154" descr="无忧传媒"/>
            <p:cNvPicPr>
              <a:picLocks noChangeAspect="1"/>
            </p:cNvPicPr>
            <p:nvPr/>
          </p:nvPicPr>
          <p:blipFill>
            <a:blip r:embed="rId8" cstate="screen"/>
            <a:stretch>
              <a:fillRect/>
            </a:stretch>
          </p:blipFill>
          <p:spPr>
            <a:xfrm>
              <a:off x="15773" y="6596"/>
              <a:ext cx="1625" cy="1731"/>
            </a:xfrm>
            <a:prstGeom prst="rect">
              <a:avLst/>
            </a:prstGeom>
          </p:spPr>
        </p:pic>
        <p:pic>
          <p:nvPicPr>
            <p:cNvPr id="174" name="图片 173" descr="看看世界"/>
            <p:cNvPicPr>
              <a:picLocks noChangeAspect="1"/>
            </p:cNvPicPr>
            <p:nvPr/>
          </p:nvPicPr>
          <p:blipFill rotWithShape="1">
            <a:blip r:embed="rId9" cstate="screen"/>
            <a:srcRect l="-2322"/>
            <a:stretch>
              <a:fillRect/>
            </a:stretch>
          </p:blipFill>
          <p:spPr>
            <a:xfrm>
              <a:off x="12542" y="6862"/>
              <a:ext cx="1671" cy="1267"/>
            </a:xfrm>
            <a:prstGeom prst="rect">
              <a:avLst/>
            </a:prstGeom>
          </p:spPr>
        </p:pic>
        <p:pic>
          <p:nvPicPr>
            <p:cNvPr id="175" name="图片 174" descr="门牙"/>
            <p:cNvPicPr>
              <a:picLocks noChangeAspect="1"/>
            </p:cNvPicPr>
            <p:nvPr/>
          </p:nvPicPr>
          <p:blipFill>
            <a:blip r:embed="rId10" cstate="screen"/>
            <a:stretch>
              <a:fillRect/>
            </a:stretch>
          </p:blipFill>
          <p:spPr>
            <a:xfrm>
              <a:off x="11221" y="6642"/>
              <a:ext cx="1450" cy="1659"/>
            </a:xfrm>
            <a:prstGeom prst="rect">
              <a:avLst/>
            </a:prstGeom>
          </p:spPr>
        </p:pic>
        <p:pic>
          <p:nvPicPr>
            <p:cNvPr id="176" name="图片 175" descr="微念"/>
            <p:cNvPicPr>
              <a:picLocks noChangeAspect="1"/>
            </p:cNvPicPr>
            <p:nvPr/>
          </p:nvPicPr>
          <p:blipFill>
            <a:blip r:embed="rId11" cstate="screen"/>
            <a:stretch>
              <a:fillRect/>
            </a:stretch>
          </p:blipFill>
          <p:spPr>
            <a:xfrm>
              <a:off x="14350" y="6911"/>
              <a:ext cx="1626" cy="1106"/>
            </a:xfrm>
            <a:prstGeom prst="rect">
              <a:avLst/>
            </a:prstGeom>
          </p:spPr>
        </p:pic>
        <p:grpSp>
          <p:nvGrpSpPr>
            <p:cNvPr id="177" name="组合 176"/>
            <p:cNvGrpSpPr/>
            <p:nvPr/>
          </p:nvGrpSpPr>
          <p:grpSpPr>
            <a:xfrm>
              <a:off x="11163" y="3898"/>
              <a:ext cx="1567" cy="1588"/>
              <a:chOff x="713186" y="4213283"/>
              <a:chExt cx="1140572" cy="1156352"/>
            </a:xfrm>
          </p:grpSpPr>
          <p:sp>
            <p:nvSpPr>
              <p:cNvPr id="178" name="矩形 177"/>
              <p:cNvSpPr/>
              <p:nvPr/>
            </p:nvSpPr>
            <p:spPr>
              <a:xfrm>
                <a:off x="713187" y="4213283"/>
                <a:ext cx="1140571" cy="1156352"/>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9" name="图片 178" descr="大眼文化"/>
              <p:cNvPicPr>
                <a:picLocks noChangeAspect="1"/>
              </p:cNvPicPr>
              <p:nvPr/>
            </p:nvPicPr>
            <p:blipFill>
              <a:blip r:embed="rId12" cstate="screen"/>
              <a:stretch>
                <a:fillRect/>
              </a:stretch>
            </p:blipFill>
            <p:spPr>
              <a:xfrm>
                <a:off x="713186" y="4427335"/>
                <a:ext cx="1140572" cy="706144"/>
              </a:xfrm>
              <a:prstGeom prst="rect">
                <a:avLst/>
              </a:prstGeom>
            </p:spPr>
          </p:pic>
        </p:grpSp>
        <p:pic>
          <p:nvPicPr>
            <p:cNvPr id="180" name="图片 179" descr="大禹logo"/>
            <p:cNvPicPr>
              <a:picLocks noChangeAspect="1"/>
            </p:cNvPicPr>
            <p:nvPr/>
          </p:nvPicPr>
          <p:blipFill rotWithShape="1">
            <a:blip r:embed="rId13" cstate="screen"/>
            <a:srcRect/>
            <a:stretch>
              <a:fillRect/>
            </a:stretch>
          </p:blipFill>
          <p:spPr>
            <a:xfrm>
              <a:off x="12725" y="4161"/>
              <a:ext cx="1777" cy="1005"/>
            </a:xfrm>
            <a:prstGeom prst="rect">
              <a:avLst/>
            </a:prstGeom>
          </p:spPr>
        </p:pic>
        <p:pic>
          <p:nvPicPr>
            <p:cNvPr id="181" name="图片 180" descr="二咖"/>
            <p:cNvPicPr>
              <a:picLocks noChangeAspect="1"/>
            </p:cNvPicPr>
            <p:nvPr/>
          </p:nvPicPr>
          <p:blipFill rotWithShape="1">
            <a:blip r:embed="rId14" cstate="screen"/>
            <a:srcRect/>
            <a:stretch>
              <a:fillRect/>
            </a:stretch>
          </p:blipFill>
          <p:spPr>
            <a:xfrm>
              <a:off x="11262" y="5563"/>
              <a:ext cx="1680" cy="1064"/>
            </a:xfrm>
            <a:prstGeom prst="rect">
              <a:avLst/>
            </a:prstGeom>
          </p:spPr>
        </p:pic>
        <p:pic>
          <p:nvPicPr>
            <p:cNvPr id="182" name="图片 181" descr="蜂群文化"/>
            <p:cNvPicPr>
              <a:picLocks noChangeAspect="1"/>
            </p:cNvPicPr>
            <p:nvPr/>
          </p:nvPicPr>
          <p:blipFill>
            <a:blip r:embed="rId15" cstate="screen"/>
            <a:stretch>
              <a:fillRect/>
            </a:stretch>
          </p:blipFill>
          <p:spPr>
            <a:xfrm>
              <a:off x="14677" y="4273"/>
              <a:ext cx="1787" cy="918"/>
            </a:xfrm>
            <a:prstGeom prst="rect">
              <a:avLst/>
            </a:prstGeom>
          </p:spPr>
        </p:pic>
        <p:pic>
          <p:nvPicPr>
            <p:cNvPr id="183" name="图片 182" descr="古麦"/>
            <p:cNvPicPr>
              <a:picLocks noChangeAspect="1"/>
            </p:cNvPicPr>
            <p:nvPr/>
          </p:nvPicPr>
          <p:blipFill>
            <a:blip r:embed="rId16" cstate="screen"/>
            <a:stretch>
              <a:fillRect/>
            </a:stretch>
          </p:blipFill>
          <p:spPr>
            <a:xfrm>
              <a:off x="16640" y="4094"/>
              <a:ext cx="1124" cy="1198"/>
            </a:xfrm>
            <a:prstGeom prst="rect">
              <a:avLst/>
            </a:prstGeom>
          </p:spPr>
        </p:pic>
        <p:pic>
          <p:nvPicPr>
            <p:cNvPr id="184" name="图片 183" descr="鼓山文化"/>
            <p:cNvPicPr>
              <a:picLocks noChangeAspect="1"/>
            </p:cNvPicPr>
            <p:nvPr/>
          </p:nvPicPr>
          <p:blipFill>
            <a:blip r:embed="rId17" cstate="screen"/>
            <a:srcRect/>
            <a:stretch>
              <a:fillRect/>
            </a:stretch>
          </p:blipFill>
          <p:spPr>
            <a:xfrm>
              <a:off x="13384" y="5329"/>
              <a:ext cx="1787" cy="1447"/>
            </a:xfrm>
            <a:prstGeom prst="rect">
              <a:avLst/>
            </a:prstGeom>
          </p:spPr>
        </p:pic>
        <p:grpSp>
          <p:nvGrpSpPr>
            <p:cNvPr id="185" name="组合 184"/>
            <p:cNvGrpSpPr/>
            <p:nvPr/>
          </p:nvGrpSpPr>
          <p:grpSpPr>
            <a:xfrm>
              <a:off x="15564" y="5277"/>
              <a:ext cx="1606" cy="1448"/>
              <a:chOff x="10415398" y="4273221"/>
              <a:chExt cx="1140571" cy="1028063"/>
            </a:xfrm>
          </p:grpSpPr>
          <p:sp>
            <p:nvSpPr>
              <p:cNvPr id="186" name="矩形 185"/>
              <p:cNvSpPr/>
              <p:nvPr/>
            </p:nvSpPr>
            <p:spPr>
              <a:xfrm>
                <a:off x="10415398" y="4273221"/>
                <a:ext cx="1140571" cy="1028063"/>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7" name="图片 186" descr="华星酷娱 "/>
              <p:cNvPicPr>
                <a:picLocks noChangeAspect="1"/>
              </p:cNvPicPr>
              <p:nvPr/>
            </p:nvPicPr>
            <p:blipFill>
              <a:blip r:embed="rId18" cstate="screen"/>
              <a:stretch>
                <a:fillRect/>
              </a:stretch>
            </p:blipFill>
            <p:spPr>
              <a:xfrm>
                <a:off x="10563485" y="4533057"/>
                <a:ext cx="809140" cy="557817"/>
              </a:xfrm>
              <a:prstGeom prst="rect">
                <a:avLst/>
              </a:prstGeom>
            </p:spPr>
          </p:pic>
        </p:grpSp>
      </p:grpSp>
      <p:pic>
        <p:nvPicPr>
          <p:cNvPr id="218" name="图片 217"/>
          <p:cNvPicPr>
            <a:picLocks noChangeAspect="1"/>
          </p:cNvPicPr>
          <p:nvPr/>
        </p:nvPicPr>
        <p:blipFill>
          <a:blip r:embed="rId19" cstate="screen"/>
          <a:stretch>
            <a:fillRect/>
          </a:stretch>
        </p:blipFill>
        <p:spPr>
          <a:xfrm>
            <a:off x="2431733" y="2284730"/>
            <a:ext cx="898525" cy="898525"/>
          </a:xfrm>
          <a:prstGeom prst="rect">
            <a:avLst/>
          </a:prstGeom>
        </p:spPr>
      </p:pic>
      <p:grpSp>
        <p:nvGrpSpPr>
          <p:cNvPr id="3" name="组合 2"/>
          <p:cNvGrpSpPr/>
          <p:nvPr/>
        </p:nvGrpSpPr>
        <p:grpSpPr>
          <a:xfrm>
            <a:off x="472440" y="392430"/>
            <a:ext cx="11357610" cy="732155"/>
            <a:chOff x="744" y="618"/>
            <a:chExt cx="17886" cy="1153"/>
          </a:xfrm>
        </p:grpSpPr>
        <p:pic>
          <p:nvPicPr>
            <p:cNvPr id="4" name="图片 3" descr="IMS新logo(加股票代码）-01"/>
            <p:cNvPicPr>
              <a:picLocks noChangeAspect="1"/>
            </p:cNvPicPr>
            <p:nvPr/>
          </p:nvPicPr>
          <p:blipFill>
            <a:blip r:embed="rId20" cstate="screen"/>
            <a:stretch>
              <a:fillRect/>
            </a:stretch>
          </p:blipFill>
          <p:spPr>
            <a:xfrm>
              <a:off x="16296" y="618"/>
              <a:ext cx="2335" cy="1111"/>
            </a:xfrm>
            <a:prstGeom prst="rect">
              <a:avLst/>
            </a:prstGeom>
          </p:spPr>
        </p:pic>
        <p:grpSp>
          <p:nvGrpSpPr>
            <p:cNvPr id="5" name="组合 4"/>
            <p:cNvGrpSpPr/>
            <p:nvPr/>
          </p:nvGrpSpPr>
          <p:grpSpPr>
            <a:xfrm>
              <a:off x="744" y="949"/>
              <a:ext cx="17124" cy="822"/>
              <a:chOff x="634" y="312"/>
              <a:chExt cx="17124" cy="822"/>
            </a:xfrm>
          </p:grpSpPr>
          <p:sp>
            <p:nvSpPr>
              <p:cNvPr id="6" name="标题 1"/>
              <p:cNvSpPr txBox="1"/>
              <p:nvPr/>
            </p:nvSpPr>
            <p:spPr>
              <a:xfrm>
                <a:off x="1491" y="312"/>
                <a:ext cx="16267" cy="822"/>
              </a:xfrm>
              <a:prstGeom prst="rect">
                <a:avLst/>
              </a:prstGeom>
              <a:no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sz="2800" dirty="0">
                    <a:solidFill>
                      <a:srgbClr val="FF5300"/>
                    </a:solidFill>
                    <a:sym typeface="+mn-ea"/>
                  </a:rPr>
                  <a:t>IMSOCIAL赋能加速的厂牌</a:t>
                </a:r>
                <a:endParaRPr sz="2800" dirty="0">
                  <a:solidFill>
                    <a:srgbClr val="FF5300"/>
                  </a:solidFill>
                  <a:sym typeface="+mn-ea"/>
                </a:endParaRPr>
              </a:p>
            </p:txBody>
          </p:sp>
          <p:sp>
            <p:nvSpPr>
              <p:cNvPr id="7" name="矩形: 圆角 17"/>
              <p:cNvSpPr/>
              <p:nvPr/>
            </p:nvSpPr>
            <p:spPr>
              <a:xfrm rot="2700000">
                <a:off x="634" y="452"/>
                <a:ext cx="541" cy="541"/>
              </a:xfrm>
              <a:prstGeom prst="roundRect">
                <a:avLst>
                  <a:gd name="adj" fmla="val 2816"/>
                </a:avLst>
              </a:prstGeom>
              <a:gradFill>
                <a:gsLst>
                  <a:gs pos="0">
                    <a:srgbClr val="FF8700"/>
                  </a:gs>
                  <a:gs pos="59000">
                    <a:srgbClr val="FF544D"/>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grpSp>
      <p:sp>
        <p:nvSpPr>
          <p:cNvPr id="111" name="文本框 110"/>
          <p:cNvSpPr txBox="1"/>
          <p:nvPr/>
        </p:nvSpPr>
        <p:spPr>
          <a:xfrm>
            <a:off x="2211705" y="5556250"/>
            <a:ext cx="1391920" cy="410625"/>
          </a:xfrm>
          <a:prstGeom prst="rect">
            <a:avLst/>
          </a:prstGeom>
          <a:noFill/>
        </p:spPr>
        <p:txBody>
          <a:bodyPr wrap="square" rtlCol="0">
            <a:spAutoFit/>
          </a:bodyPr>
          <a:lstStyle>
            <a:defPPr>
              <a:defRPr lang="zh-CN"/>
            </a:defPPr>
            <a:lvl1pPr algn="ctr">
              <a:lnSpc>
                <a:spcPct val="120000"/>
              </a:lnSpc>
              <a:defRPr kumimoji="1" sz="1200">
                <a:latin typeface="微软雅黑" panose="020B0503020204020204" pitchFamily="34" charset="-122"/>
                <a:ea typeface="微软雅黑" panose="020B0503020204020204" pitchFamily="34" charset="-122"/>
              </a:defRPr>
            </a:lvl1pPr>
          </a:lstStyle>
          <a:p>
            <a:pPr algn="l"/>
            <a:r>
              <a:rPr lang="zh-CN" altLang="en-US" sz="900" dirty="0">
                <a:latin typeface="微软雅黑" panose="020B0503020204020204" pitchFamily="34" charset="-122"/>
                <a:ea typeface="微软雅黑" panose="020B0503020204020204" pitchFamily="34" charset="-122"/>
              </a:rPr>
              <a:t>真秀娱乐厂牌代表明星：</a:t>
            </a:r>
            <a:r>
              <a:rPr lang="en-US" altLang="zh-CN" sz="900" dirty="0">
                <a:latin typeface="微软雅黑" panose="020B0503020204020204" pitchFamily="34" charset="-122"/>
                <a:ea typeface="微软雅黑" panose="020B0503020204020204" pitchFamily="34" charset="-122"/>
              </a:rPr>
              <a:t>@</a:t>
            </a:r>
            <a:r>
              <a:rPr lang="zh-CN" altLang="en-US" sz="900" dirty="0">
                <a:latin typeface="微软雅黑" panose="020B0503020204020204" pitchFamily="34" charset="-122"/>
                <a:ea typeface="微软雅黑" panose="020B0503020204020204" pitchFamily="34" charset="-122"/>
              </a:rPr>
              <a:t>郑恺</a:t>
            </a:r>
            <a:r>
              <a:rPr lang="zh-CN" altLang="zh-CN" sz="900" dirty="0">
                <a:latin typeface="微软雅黑" panose="020B0503020204020204" pitchFamily="34" charset="-122"/>
                <a:ea typeface="微软雅黑" panose="020B0503020204020204" pitchFamily="34" charset="-122"/>
              </a:rPr>
              <a:t> </a:t>
            </a:r>
            <a:endParaRPr lang="zh-CN" altLang="en-US" sz="900" dirty="0">
              <a:latin typeface="微软雅黑" panose="020B0503020204020204" pitchFamily="34" charset="-122"/>
              <a:ea typeface="微软雅黑" panose="020B0503020204020204" pitchFamily="34" charset="-122"/>
            </a:endParaRPr>
          </a:p>
        </p:txBody>
      </p:sp>
      <p:pic>
        <p:nvPicPr>
          <p:cNvPr id="157" name="图片 156"/>
          <p:cNvPicPr>
            <a:picLocks noChangeAspect="1"/>
          </p:cNvPicPr>
          <p:nvPr/>
        </p:nvPicPr>
        <p:blipFill>
          <a:blip r:embed="rId21" cstate="screen"/>
          <a:stretch>
            <a:fillRect/>
          </a:stretch>
        </p:blipFill>
        <p:spPr>
          <a:xfrm>
            <a:off x="1103948" y="5073968"/>
            <a:ext cx="478790" cy="478790"/>
          </a:xfrm>
          <a:prstGeom prst="ellipse">
            <a:avLst/>
          </a:prstGeom>
          <a:effectLst>
            <a:outerShdw blurRad="50800" dist="38100" dir="2700000" algn="tl" rotWithShape="0">
              <a:prstClr val="black">
                <a:alpha val="40000"/>
              </a:prstClr>
            </a:outerShdw>
          </a:effectLst>
        </p:spPr>
      </p:pic>
      <p:sp>
        <p:nvSpPr>
          <p:cNvPr id="167" name="文本框 166"/>
          <p:cNvSpPr txBox="1"/>
          <p:nvPr/>
        </p:nvSpPr>
        <p:spPr>
          <a:xfrm>
            <a:off x="755015" y="5556250"/>
            <a:ext cx="1216025" cy="244426"/>
          </a:xfrm>
          <a:prstGeom prst="rect">
            <a:avLst/>
          </a:prstGeom>
          <a:noFill/>
        </p:spPr>
        <p:txBody>
          <a:bodyPr wrap="square" rtlCol="0">
            <a:spAutoFit/>
          </a:bodyPr>
          <a:lstStyle>
            <a:defPPr>
              <a:defRPr lang="zh-CN"/>
            </a:defPPr>
            <a:lvl1pPr algn="ctr">
              <a:lnSpc>
                <a:spcPct val="120000"/>
              </a:lnSpc>
              <a:defRPr kumimoji="1" sz="1200">
                <a:latin typeface="微软雅黑" panose="020B0503020204020204" pitchFamily="34" charset="-122"/>
                <a:ea typeface="微软雅黑" panose="020B0503020204020204" pitchFamily="34" charset="-122"/>
              </a:defRPr>
            </a:lvl1pPr>
          </a:lstStyle>
          <a:p>
            <a:pPr algn="l"/>
            <a:r>
              <a:rPr lang="zh-CN" altLang="en-US" sz="900" dirty="0">
                <a:latin typeface="微软雅黑" panose="020B0503020204020204" pitchFamily="34" charset="-122"/>
                <a:ea typeface="微软雅黑" panose="020B0503020204020204" pitchFamily="34" charset="-122"/>
              </a:rPr>
              <a:t>专注音频的喜禾文化</a:t>
            </a:r>
            <a:endParaRPr lang="zh-CN" altLang="en-US" sz="900" dirty="0">
              <a:latin typeface="微软雅黑" panose="020B0503020204020204" pitchFamily="34" charset="-122"/>
              <a:ea typeface="微软雅黑" panose="020B0503020204020204" pitchFamily="34" charset="-122"/>
            </a:endParaRPr>
          </a:p>
        </p:txBody>
      </p:sp>
      <p:pic>
        <p:nvPicPr>
          <p:cNvPr id="171" name="图片 170"/>
          <p:cNvPicPr>
            <a:picLocks noChangeAspect="1"/>
          </p:cNvPicPr>
          <p:nvPr/>
        </p:nvPicPr>
        <p:blipFill>
          <a:blip r:embed="rId22" cstate="screen"/>
          <a:stretch>
            <a:fillRect/>
          </a:stretch>
        </p:blipFill>
        <p:spPr>
          <a:xfrm>
            <a:off x="2410460" y="5101590"/>
            <a:ext cx="941070" cy="423545"/>
          </a:xfrm>
          <a:prstGeom prst="rect">
            <a:avLst/>
          </a:prstGeo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510" y="-13970"/>
            <a:ext cx="12211050" cy="6864350"/>
          </a:xfrm>
          <a:prstGeom prst="rect">
            <a:avLst/>
          </a:prstGeom>
          <a:gradFill>
            <a:gsLst>
              <a:gs pos="0">
                <a:srgbClr val="FF8700"/>
              </a:gs>
              <a:gs pos="100000">
                <a:srgbClr val="FF2F07"/>
              </a:gs>
            </a:gsLst>
            <a:lin ang="21594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9"/>
          <p:cNvSpPr/>
          <p:nvPr/>
        </p:nvSpPr>
        <p:spPr>
          <a:xfrm>
            <a:off x="442595" y="434340"/>
            <a:ext cx="11306810" cy="5989320"/>
          </a:xfrm>
          <a:prstGeom prst="roundRect">
            <a:avLst>
              <a:gd name="adj" fmla="val 52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文本框 46"/>
          <p:cNvSpPr txBox="1"/>
          <p:nvPr/>
        </p:nvSpPr>
        <p:spPr>
          <a:xfrm>
            <a:off x="767080" y="2741734"/>
            <a:ext cx="4549643" cy="1452001"/>
          </a:xfrm>
          <a:prstGeom prst="rect">
            <a:avLst/>
          </a:prstGeom>
          <a:noFill/>
        </p:spPr>
        <p:txBody>
          <a:bodyPr wrap="none" rtlCol="0">
            <a:spAutoFit/>
          </a:bodyPr>
          <a:lstStyle/>
          <a:p>
            <a:pPr algn="l">
              <a:lnSpc>
                <a:spcPct val="120000"/>
              </a:lnSpc>
            </a:pPr>
            <a:r>
              <a:rPr kumimoji="1" lang="zh-CN" altLang="en-US" sz="2800" b="1" dirty="0">
                <a:solidFill>
                  <a:srgbClr val="FF7D00"/>
                </a:solidFill>
                <a:latin typeface="微软雅黑" panose="020B0503020204020204" pitchFamily="34" charset="-122"/>
                <a:ea typeface="微软雅黑" panose="020B0503020204020204" pitchFamily="34" charset="-122"/>
              </a:rPr>
              <a:t>权威自媒体 </a:t>
            </a:r>
            <a:r>
              <a:rPr kumimoji="1" lang="zh-CN" altLang="en-US" sz="4800" b="1" dirty="0">
                <a:solidFill>
                  <a:srgbClr val="FF7D00"/>
                </a:solidFill>
                <a:latin typeface="微软雅黑" panose="020B0503020204020204" pitchFamily="34" charset="-122"/>
                <a:ea typeface="微软雅黑" panose="020B0503020204020204" pitchFamily="34" charset="-122"/>
              </a:rPr>
              <a:t>价值排行</a:t>
            </a:r>
            <a:endParaRPr kumimoji="1" lang="zh-CN" altLang="en-US" sz="4800" b="1" dirty="0">
              <a:solidFill>
                <a:srgbClr val="FF7D00"/>
              </a:solidFill>
              <a:latin typeface="微软雅黑" panose="020B0503020204020204" pitchFamily="34" charset="-122"/>
              <a:ea typeface="微软雅黑" panose="020B0503020204020204" pitchFamily="34" charset="-122"/>
            </a:endParaRPr>
          </a:p>
          <a:p>
            <a:pPr algn="l">
              <a:lnSpc>
                <a:spcPct val="120000"/>
              </a:lnSpc>
            </a:pPr>
            <a:r>
              <a:rPr kumimoji="1" lang="zh-CN" altLang="en-US" sz="2800" b="1" dirty="0">
                <a:solidFill>
                  <a:srgbClr val="FF7D00"/>
                </a:solidFill>
                <a:latin typeface="微软雅黑" panose="020B0503020204020204" pitchFamily="34" charset="-122"/>
                <a:ea typeface="微软雅黑" panose="020B0503020204020204" pitchFamily="34" charset="-122"/>
              </a:rPr>
              <a:t>及版权经纪管理机构</a:t>
            </a:r>
            <a:endParaRPr kumimoji="1" lang="zh-CN" altLang="en-US" sz="4800" b="1" dirty="0">
              <a:solidFill>
                <a:srgbClr val="FF7D00"/>
              </a:solidFill>
              <a:latin typeface="微软雅黑" panose="020B0503020204020204" pitchFamily="34" charset="-122"/>
              <a:ea typeface="微软雅黑" panose="020B0503020204020204" pitchFamily="34" charset="-122"/>
            </a:endParaRPr>
          </a:p>
        </p:txBody>
      </p:sp>
      <p:sp>
        <p:nvSpPr>
          <p:cNvPr id="167" name="线条"/>
          <p:cNvSpPr/>
          <p:nvPr/>
        </p:nvSpPr>
        <p:spPr>
          <a:xfrm flipV="1">
            <a:off x="879475" y="2688590"/>
            <a:ext cx="1748790" cy="635"/>
          </a:xfrm>
          <a:prstGeom prst="line">
            <a:avLst/>
          </a:prstGeom>
          <a:ln w="117475">
            <a:solidFill>
              <a:srgbClr val="FF7D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7" name="图片 6" descr="IMS新logo(加股票代码）-03"/>
          <p:cNvPicPr>
            <a:picLocks noChangeAspect="1"/>
          </p:cNvPicPr>
          <p:nvPr/>
        </p:nvPicPr>
        <p:blipFill>
          <a:blip r:embed="rId1" cstate="screen"/>
          <a:stretch>
            <a:fillRect/>
          </a:stretch>
        </p:blipFill>
        <p:spPr>
          <a:xfrm>
            <a:off x="10347960" y="400050"/>
            <a:ext cx="1483360" cy="706120"/>
          </a:xfrm>
          <a:prstGeom prst="rect">
            <a:avLst/>
          </a:prstGeom>
        </p:spPr>
      </p:pic>
      <p:sp>
        <p:nvSpPr>
          <p:cNvPr id="9" name="任意多边形: 形状 11"/>
          <p:cNvSpPr/>
          <p:nvPr/>
        </p:nvSpPr>
        <p:spPr>
          <a:xfrm flipV="1">
            <a:off x="6713220" y="434340"/>
            <a:ext cx="5108575" cy="5997575"/>
          </a:xfrm>
          <a:custGeom>
            <a:avLst/>
            <a:gdLst>
              <a:gd name="connsiteX0" fmla="*/ 1195018 w 5749754"/>
              <a:gd name="connsiteY0" fmla="*/ 0 h 5728996"/>
              <a:gd name="connsiteX1" fmla="*/ 5448065 w 5749754"/>
              <a:gd name="connsiteY1" fmla="*/ 0 h 5728996"/>
              <a:gd name="connsiteX2" fmla="*/ 5749754 w 5749754"/>
              <a:gd name="connsiteY2" fmla="*/ 301689 h 5728996"/>
              <a:gd name="connsiteX3" fmla="*/ 5749754 w 5749754"/>
              <a:gd name="connsiteY3" fmla="*/ 5427307 h 5728996"/>
              <a:gd name="connsiteX4" fmla="*/ 5448065 w 5749754"/>
              <a:gd name="connsiteY4" fmla="*/ 5728996 h 5728996"/>
              <a:gd name="connsiteX5" fmla="*/ 2643130 w 5749754"/>
              <a:gd name="connsiteY5" fmla="*/ 5728996 h 5728996"/>
              <a:gd name="connsiteX6" fmla="*/ 2645569 w 5749754"/>
              <a:gd name="connsiteY6" fmla="*/ 5724522 h 5728996"/>
              <a:gd name="connsiteX7" fmla="*/ 2645569 w 5749754"/>
              <a:gd name="connsiteY7" fmla="*/ 4490929 h 5728996"/>
              <a:gd name="connsiteX8" fmla="*/ 1845469 w 5749754"/>
              <a:gd name="connsiteY8" fmla="*/ 3606466 h 5728996"/>
              <a:gd name="connsiteX9" fmla="*/ 1178719 w 5749754"/>
              <a:gd name="connsiteY9" fmla="*/ 2954756 h 5728996"/>
              <a:gd name="connsiteX10" fmla="*/ 492919 w 5749754"/>
              <a:gd name="connsiteY10" fmla="*/ 2233221 h 5728996"/>
              <a:gd name="connsiteX11" fmla="*/ 54769 w 5749754"/>
              <a:gd name="connsiteY11" fmla="*/ 1558235 h 5728996"/>
              <a:gd name="connsiteX12" fmla="*/ 54769 w 5749754"/>
              <a:gd name="connsiteY12" fmla="*/ 906526 h 5728996"/>
              <a:gd name="connsiteX13" fmla="*/ 492919 w 5749754"/>
              <a:gd name="connsiteY13" fmla="*/ 394468 h 5728996"/>
              <a:gd name="connsiteX14" fmla="*/ 1016645 w 5749754"/>
              <a:gd name="connsiteY14" fmla="*/ 78615 h 57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9754" h="5728996">
                <a:moveTo>
                  <a:pt x="1195018" y="0"/>
                </a:moveTo>
                <a:lnTo>
                  <a:pt x="5448065" y="0"/>
                </a:lnTo>
                <a:cubicBezTo>
                  <a:pt x="5614683" y="0"/>
                  <a:pt x="5749754" y="135071"/>
                  <a:pt x="5749754" y="301689"/>
                </a:cubicBezTo>
                <a:lnTo>
                  <a:pt x="5749754" y="5427307"/>
                </a:lnTo>
                <a:cubicBezTo>
                  <a:pt x="5749754" y="5593925"/>
                  <a:pt x="5614683" y="5728996"/>
                  <a:pt x="5448065" y="5728996"/>
                </a:cubicBezTo>
                <a:lnTo>
                  <a:pt x="2643130" y="5728996"/>
                </a:lnTo>
                <a:lnTo>
                  <a:pt x="2645569" y="5724522"/>
                </a:lnTo>
                <a:cubicBezTo>
                  <a:pt x="2788444" y="5387029"/>
                  <a:pt x="2778919" y="4843938"/>
                  <a:pt x="2645569" y="4490929"/>
                </a:cubicBezTo>
                <a:cubicBezTo>
                  <a:pt x="2512219" y="4137919"/>
                  <a:pt x="2089944" y="3862494"/>
                  <a:pt x="1845469" y="3606466"/>
                </a:cubicBezTo>
                <a:cubicBezTo>
                  <a:pt x="1600994" y="3350437"/>
                  <a:pt x="1404144" y="3183630"/>
                  <a:pt x="1178719" y="2954756"/>
                </a:cubicBezTo>
                <a:cubicBezTo>
                  <a:pt x="953294" y="2725882"/>
                  <a:pt x="680244" y="2465974"/>
                  <a:pt x="492919" y="2233221"/>
                </a:cubicBezTo>
                <a:cubicBezTo>
                  <a:pt x="305594" y="2000467"/>
                  <a:pt x="127794" y="1779351"/>
                  <a:pt x="54769" y="1558235"/>
                </a:cubicBezTo>
                <a:cubicBezTo>
                  <a:pt x="-18256" y="1337120"/>
                  <a:pt x="-18256" y="1100487"/>
                  <a:pt x="54769" y="906526"/>
                </a:cubicBezTo>
                <a:cubicBezTo>
                  <a:pt x="127794" y="712565"/>
                  <a:pt x="302419" y="545758"/>
                  <a:pt x="492919" y="394468"/>
                </a:cubicBezTo>
                <a:cubicBezTo>
                  <a:pt x="635794" y="281001"/>
                  <a:pt x="830462" y="167534"/>
                  <a:pt x="1016645" y="78615"/>
                </a:cubicBezTo>
                <a:close/>
              </a:path>
            </a:pathLst>
          </a:custGeom>
          <a:gradFill rotWithShape="1">
            <a:gsLst>
              <a:gs pos="0">
                <a:srgbClr val="FF8700"/>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24" name="图片 23" descr="全部logo"/>
          <p:cNvPicPr>
            <a:picLocks noChangeAspect="1"/>
          </p:cNvPicPr>
          <p:nvPr/>
        </p:nvPicPr>
        <p:blipFill>
          <a:blip r:embed="rId2" cstate="screen"/>
          <a:stretch>
            <a:fillRect/>
          </a:stretch>
        </p:blipFill>
        <p:spPr>
          <a:xfrm>
            <a:off x="151130" y="1106170"/>
            <a:ext cx="6122035" cy="1241425"/>
          </a:xfrm>
          <a:prstGeom prst="rect">
            <a:avLst/>
          </a:prstGeom>
        </p:spPr>
      </p:pic>
      <p:sp>
        <p:nvSpPr>
          <p:cNvPr id="48" name="文本框 47"/>
          <p:cNvSpPr txBox="1"/>
          <p:nvPr/>
        </p:nvSpPr>
        <p:spPr>
          <a:xfrm>
            <a:off x="767080" y="4326181"/>
            <a:ext cx="5545455" cy="423545"/>
          </a:xfrm>
          <a:prstGeom prst="rect">
            <a:avLst/>
          </a:prstGeom>
          <a:noFill/>
        </p:spPr>
        <p:txBody>
          <a:bodyPr wrap="none" rtlCol="0">
            <a:spAutoFit/>
          </a:bodyPr>
          <a:lstStyle/>
          <a:p>
            <a:pPr algn="l">
              <a:lnSpc>
                <a:spcPct val="120000"/>
              </a:lnSpc>
            </a:pPr>
            <a:r>
              <a:rPr kumimoji="1" lang="zh-CN" altLang="en-US" dirty="0">
                <a:solidFill>
                  <a:srgbClr val="FF7D00"/>
                </a:solidFill>
                <a:latin typeface="微软雅黑" panose="020B0503020204020204" pitchFamily="34" charset="-122"/>
                <a:ea typeface="微软雅黑" panose="020B0503020204020204" pitchFamily="34" charset="-122"/>
              </a:rPr>
              <a:t>行业报告  ｜  数据监测  ｜  行业峰会  ｜  版权管理   </a:t>
            </a:r>
            <a:endParaRPr kumimoji="1" lang="zh-CN" altLang="en-US" dirty="0">
              <a:solidFill>
                <a:srgbClr val="FF7D00"/>
              </a:solidFill>
              <a:latin typeface="微软雅黑" panose="020B0503020204020204" pitchFamily="34" charset="-122"/>
              <a:ea typeface="微软雅黑" panose="020B0503020204020204" pitchFamily="34" charset="-122"/>
            </a:endParaRPr>
          </a:p>
        </p:txBody>
      </p:sp>
      <p:pic>
        <p:nvPicPr>
          <p:cNvPr id="4" name="图片 3" descr="14444-14"/>
          <p:cNvPicPr>
            <a:picLocks noChangeAspect="1"/>
          </p:cNvPicPr>
          <p:nvPr/>
        </p:nvPicPr>
        <p:blipFill>
          <a:blip r:embed="rId3" cstate="screen"/>
          <a:stretch>
            <a:fillRect/>
          </a:stretch>
        </p:blipFill>
        <p:spPr>
          <a:xfrm>
            <a:off x="5875655" y="789305"/>
            <a:ext cx="6402070" cy="5832475"/>
          </a:xfrm>
          <a:prstGeom prst="rect">
            <a:avLst/>
          </a:prstGeom>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18160" y="392430"/>
            <a:ext cx="11311890" cy="723900"/>
            <a:chOff x="816" y="618"/>
            <a:chExt cx="17814" cy="1140"/>
          </a:xfrm>
        </p:grpSpPr>
        <p:grpSp>
          <p:nvGrpSpPr>
            <p:cNvPr id="17" name="组合 16"/>
            <p:cNvGrpSpPr/>
            <p:nvPr/>
          </p:nvGrpSpPr>
          <p:grpSpPr>
            <a:xfrm>
              <a:off x="816" y="936"/>
              <a:ext cx="17124" cy="822"/>
              <a:chOff x="634" y="312"/>
              <a:chExt cx="17124" cy="822"/>
            </a:xfrm>
          </p:grpSpPr>
          <p:sp>
            <p:nvSpPr>
              <p:cNvPr id="19" name="标题 1"/>
              <p:cNvSpPr txBox="1"/>
              <p:nvPr/>
            </p:nvSpPr>
            <p:spPr>
              <a:xfrm>
                <a:off x="1491" y="312"/>
                <a:ext cx="16267" cy="822"/>
              </a:xfrm>
              <a:prstGeom prst="rect">
                <a:avLst/>
              </a:prstGeom>
              <a:solidFill>
                <a:schemeClr val="bg1"/>
              </a:solid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sz="2800" dirty="0">
                    <a:solidFill>
                      <a:srgbClr val="FF5300"/>
                    </a:solidFill>
                    <a:sym typeface="+mn-ea"/>
                  </a:rPr>
                  <a:t>多维度跨平台数据整合 深度挖掘自媒体商业价值</a:t>
                </a:r>
                <a:endParaRPr sz="2800" dirty="0">
                  <a:solidFill>
                    <a:srgbClr val="FF5300"/>
                  </a:solidFill>
                  <a:sym typeface="+mn-ea"/>
                </a:endParaRPr>
              </a:p>
            </p:txBody>
          </p:sp>
          <p:sp>
            <p:nvSpPr>
              <p:cNvPr id="28" name="矩形: 圆角 17"/>
              <p:cNvSpPr/>
              <p:nvPr/>
            </p:nvSpPr>
            <p:spPr>
              <a:xfrm rot="2700000">
                <a:off x="634" y="452"/>
                <a:ext cx="541" cy="541"/>
              </a:xfrm>
              <a:prstGeom prst="roundRect">
                <a:avLst>
                  <a:gd name="adj" fmla="val 2816"/>
                </a:avLst>
              </a:prstGeom>
              <a:gradFill>
                <a:gsLst>
                  <a:gs pos="0">
                    <a:srgbClr val="FF8700"/>
                  </a:gs>
                  <a:gs pos="100000">
                    <a:srgbClr val="FF6200"/>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pic>
          <p:nvPicPr>
            <p:cNvPr id="33" name="图片 32" descr="IMS新logo(加股票代码）-01"/>
            <p:cNvPicPr>
              <a:picLocks noChangeAspect="1"/>
            </p:cNvPicPr>
            <p:nvPr/>
          </p:nvPicPr>
          <p:blipFill>
            <a:blip r:embed="rId1" cstate="screen"/>
            <a:stretch>
              <a:fillRect/>
            </a:stretch>
          </p:blipFill>
          <p:spPr>
            <a:xfrm>
              <a:off x="16296" y="618"/>
              <a:ext cx="2335" cy="1111"/>
            </a:xfrm>
            <a:prstGeom prst="rect">
              <a:avLst/>
            </a:prstGeom>
          </p:spPr>
        </p:pic>
      </p:grpSp>
      <p:grpSp>
        <p:nvGrpSpPr>
          <p:cNvPr id="55" name="组合 54"/>
          <p:cNvGrpSpPr/>
          <p:nvPr/>
        </p:nvGrpSpPr>
        <p:grpSpPr>
          <a:xfrm>
            <a:off x="707390" y="4359275"/>
            <a:ext cx="4721225" cy="2127885"/>
            <a:chOff x="662" y="6745"/>
            <a:chExt cx="7435" cy="3351"/>
          </a:xfrm>
        </p:grpSpPr>
        <p:grpSp>
          <p:nvGrpSpPr>
            <p:cNvPr id="47" name="组合 46"/>
            <p:cNvGrpSpPr/>
            <p:nvPr/>
          </p:nvGrpSpPr>
          <p:grpSpPr>
            <a:xfrm>
              <a:off x="662" y="6745"/>
              <a:ext cx="6561" cy="3254"/>
              <a:chOff x="662" y="6745"/>
              <a:chExt cx="6561" cy="3254"/>
            </a:xfrm>
          </p:grpSpPr>
          <p:grpSp>
            <p:nvGrpSpPr>
              <p:cNvPr id="44" name="组合 43"/>
              <p:cNvGrpSpPr/>
              <p:nvPr/>
            </p:nvGrpSpPr>
            <p:grpSpPr>
              <a:xfrm>
                <a:off x="1307" y="6983"/>
                <a:ext cx="5916" cy="3016"/>
                <a:chOff x="1307" y="6983"/>
                <a:chExt cx="5916" cy="3016"/>
              </a:xfrm>
            </p:grpSpPr>
            <p:sp>
              <p:nvSpPr>
                <p:cNvPr id="11" name="íṧḷíďé"/>
                <p:cNvSpPr txBox="1"/>
                <p:nvPr/>
              </p:nvSpPr>
              <p:spPr bwMode="auto">
                <a:xfrm>
                  <a:off x="1615" y="6983"/>
                  <a:ext cx="3734" cy="535"/>
                </a:xfrm>
                <a:prstGeom prst="rect">
                  <a:avLst/>
                </a:prstGeom>
                <a:noFill/>
                <a:ln>
                  <a:noFill/>
                </a:ln>
              </p:spPr>
              <p:txBody>
                <a:bodyPr wrap="none" lIns="0" tIns="0" rIns="0" bIns="0">
                  <a:normAutofit/>
                </a:bodyPr>
                <a:lstStyle/>
                <a:p>
                  <a:pPr algn="l"/>
                  <a:r>
                    <a:rPr kumimoji="1"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自媒体数据监测工具</a:t>
                  </a:r>
                  <a:endParaRPr kumimoji="1"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4"/>
                <p:cNvSpPr txBox="1"/>
                <p:nvPr/>
              </p:nvSpPr>
              <p:spPr>
                <a:xfrm>
                  <a:off x="1307" y="7372"/>
                  <a:ext cx="5916" cy="1740"/>
                </a:xfrm>
                <a:prstGeom prst="rect">
                  <a:avLst/>
                </a:prstGeom>
                <a:noFill/>
                <a:ln w="12700" cap="flat">
                  <a:noFill/>
                  <a:miter lim="400000"/>
                </a:ln>
                <a:effectLst/>
              </p:spPr>
              <p:txBody>
                <a:bodyPr wrap="square" lIns="91439" tIns="91439" rIns="91439" bIns="91439" numCol="1" anchor="t">
                  <a:spAutoFit/>
                </a:bodyPr>
                <a:lstStyle/>
                <a:p>
                  <a:pPr algn="just" defTabSz="1828800">
                    <a:lnSpc>
                      <a:spcPct val="150000"/>
                    </a:lnSpc>
                    <a:defRPr sz="2400" b="0"/>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自媒体账号人群画像，传播指数一键查询</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defTabSz="1828800">
                    <a:lnSpc>
                      <a:spcPct val="150000"/>
                    </a:lnSpc>
                    <a:defRPr sz="2400" b="0"/>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整合克劳锐榜单，</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50+</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自主标签体系</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defTabSz="1828800">
                    <a:lnSpc>
                      <a:spcPct val="150000"/>
                    </a:lnSpc>
                    <a:defRPr sz="2400" b="0"/>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en-US" altLang="zh-CN" sz="1000" dirty="0" err="1">
                      <a:solidFill>
                        <a:schemeClr val="tx1">
                          <a:lumMod val="65000"/>
                          <a:lumOff val="35000"/>
                        </a:schemeClr>
                      </a:solidFill>
                      <a:latin typeface="微软雅黑" panose="020B0503020204020204" pitchFamily="34" charset="-122"/>
                      <a:ea typeface="微软雅黑" panose="020B0503020204020204" pitchFamily="34" charset="-122"/>
                    </a:rPr>
                    <a:t>80W</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账号全方位捕捉</a:t>
                  </a:r>
                  <a:r>
                    <a:rPr lang="en-US" altLang="zh-CN" sz="1000" dirty="0" err="1">
                      <a:solidFill>
                        <a:schemeClr val="tx1">
                          <a:lumMod val="65000"/>
                          <a:lumOff val="35000"/>
                        </a:schemeClr>
                      </a:solidFill>
                      <a:latin typeface="微软雅黑" panose="020B0503020204020204" pitchFamily="34" charset="-122"/>
                      <a:ea typeface="微软雅黑" panose="020B0503020204020204" pitchFamily="34" charset="-122"/>
                    </a:rPr>
                    <a:t>KOL</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动向</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defTabSz="1828800">
                    <a:lnSpc>
                      <a:spcPct val="150000"/>
                    </a:lnSpc>
                    <a:defRPr sz="2400" b="0"/>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让营销触达精准化，让传播效果最大化</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1469" y="8886"/>
                  <a:ext cx="3447" cy="1113"/>
                </a:xfrm>
                <a:prstGeom prst="rect">
                  <a:avLst/>
                </a:prstGeom>
                <a:noFill/>
              </p:spPr>
              <p:txBody>
                <a:bodyPr wrap="none" rtlCol="0" anchor="t">
                  <a:spAutoFit/>
                </a:bodyPr>
                <a:lstStyle/>
                <a:p>
                  <a:r>
                    <a:rPr lang="zh-CN" altLang="en-US" sz="1200" dirty="0">
                      <a:solidFill>
                        <a:srgbClr val="FFBE00"/>
                      </a:solidFill>
                      <a:latin typeface="Microsoft YaHei Regular" panose="020B0502040204020203" charset="-122"/>
                      <a:ea typeface="Microsoft YaHei Regular" panose="020B0502040204020203" charset="-122"/>
                      <a:cs typeface="微软雅黑" panose="020B0503020204020204" pitchFamily="34" charset="-122"/>
                      <a:sym typeface="+mn-ea"/>
                    </a:rPr>
                    <a:t>累计帮助</a:t>
                  </a:r>
                  <a:r>
                    <a:rPr lang="en-US" altLang="zh-CN" sz="2800" b="1" dirty="0">
                      <a:solidFill>
                        <a:srgbClr val="FFBE00"/>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2800" b="1" dirty="0">
                      <a:solidFill>
                        <a:srgbClr val="FFBE00"/>
                      </a:solidFill>
                      <a:latin typeface="微软雅黑" panose="020B0503020204020204" pitchFamily="34" charset="-122"/>
                      <a:ea typeface="微软雅黑" panose="020B0503020204020204" pitchFamily="34" charset="-122"/>
                      <a:cs typeface="微软雅黑" panose="020B0503020204020204" pitchFamily="34" charset="-122"/>
                      <a:sym typeface="+mn-ea"/>
                    </a:rPr>
                    <a:t>W+</a:t>
                  </a:r>
                  <a:r>
                    <a:rPr lang="zh-CN" altLang="en-US" sz="1200" dirty="0">
                      <a:solidFill>
                        <a:srgbClr val="FFBE00"/>
                      </a:solidFill>
                      <a:latin typeface="Microsoft YaHei Regular" panose="020B0502040204020203" charset="-122"/>
                      <a:ea typeface="Microsoft YaHei Regular" panose="020B0502040204020203" charset="-122"/>
                      <a:cs typeface="微软雅黑" panose="020B0503020204020204" pitchFamily="34" charset="-122"/>
                      <a:sym typeface="+mn-ea"/>
                    </a:rPr>
                    <a:t>用户</a:t>
                  </a:r>
                  <a:endParaRPr lang="zh-CN" altLang="en-US" sz="1200" dirty="0">
                    <a:solidFill>
                      <a:srgbClr val="FFBE00"/>
                    </a:solidFill>
                    <a:latin typeface="Microsoft YaHei Regular" panose="020B0502040204020203" charset="-122"/>
                    <a:ea typeface="Microsoft YaHei Regular" panose="020B0502040204020203" charset="-122"/>
                    <a:cs typeface="微软雅黑" panose="020B0503020204020204" pitchFamily="34" charset="-122"/>
                    <a:sym typeface="+mn-ea"/>
                  </a:endParaRPr>
                </a:p>
                <a:p>
                  <a:r>
                    <a:rPr lang="zh-CN" altLang="en-US" sz="1200" dirty="0">
                      <a:solidFill>
                        <a:srgbClr val="FFBE00"/>
                      </a:solidFill>
                      <a:latin typeface="Microsoft YaHei Regular" panose="020B0502040204020203" charset="-122"/>
                      <a:ea typeface="Microsoft YaHei Regular" panose="020B0502040204020203" charset="-122"/>
                      <a:cs typeface="微软雅黑" panose="020B0503020204020204" pitchFamily="34" charset="-122"/>
                      <a:sym typeface="+mn-ea"/>
                    </a:rPr>
                    <a:t>监测账号数据</a:t>
                  </a:r>
                  <a:endParaRPr lang="zh-CN" altLang="en-US" sz="1200" dirty="0">
                    <a:solidFill>
                      <a:srgbClr val="FFBE00"/>
                    </a:solidFill>
                    <a:latin typeface="Microsoft YaHei Regular" panose="020B0502040204020203" charset="-122"/>
                    <a:ea typeface="Microsoft YaHei Regular" panose="020B0502040204020203" charset="-122"/>
                    <a:cs typeface="微软雅黑" panose="020B0503020204020204" pitchFamily="34" charset="-122"/>
                    <a:sym typeface="+mn-ea"/>
                  </a:endParaRPr>
                </a:p>
              </p:txBody>
            </p:sp>
          </p:grpSp>
          <p:grpSp>
            <p:nvGrpSpPr>
              <p:cNvPr id="36" name="组合 35"/>
              <p:cNvGrpSpPr/>
              <p:nvPr/>
            </p:nvGrpSpPr>
            <p:grpSpPr>
              <a:xfrm>
                <a:off x="662" y="6745"/>
                <a:ext cx="848" cy="847"/>
                <a:chOff x="855" y="6785"/>
                <a:chExt cx="930" cy="930"/>
              </a:xfrm>
            </p:grpSpPr>
            <p:sp>
              <p:nvSpPr>
                <p:cNvPr id="2" name="椭圆 1"/>
                <p:cNvSpPr/>
                <p:nvPr/>
              </p:nvSpPr>
              <p:spPr>
                <a:xfrm>
                  <a:off x="855" y="6785"/>
                  <a:ext cx="930" cy="930"/>
                </a:xfrm>
                <a:prstGeom prst="ellipse">
                  <a:avLst/>
                </a:prstGeom>
                <a:gradFill>
                  <a:gsLst>
                    <a:gs pos="16000">
                      <a:srgbClr val="FF7400"/>
                    </a:gs>
                    <a:gs pos="80000">
                      <a:srgbClr val="FF0000"/>
                    </a:gs>
                  </a:gsLst>
                  <a:lin ang="2700000" scaled="0"/>
                </a:gradFill>
                <a:ln>
                  <a:noFill/>
                </a:ln>
                <a:effectLst>
                  <a:outerShdw blurRad="6477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正文宋楷" panose="02000000000000000000" charset="-122"/>
                    <a:ea typeface="字魂36号-正文宋楷" panose="02000000000000000000" charset="-122"/>
                  </a:endParaRPr>
                </a:p>
              </p:txBody>
            </p:sp>
            <p:sp>
              <p:nvSpPr>
                <p:cNvPr id="25" name="swipe-right_219687"/>
                <p:cNvSpPr>
                  <a:spLocks noChangeAspect="1"/>
                </p:cNvSpPr>
                <p:nvPr/>
              </p:nvSpPr>
              <p:spPr bwMode="auto">
                <a:xfrm>
                  <a:off x="1088" y="6923"/>
                  <a:ext cx="465" cy="655"/>
                </a:xfrm>
                <a:custGeom>
                  <a:avLst/>
                  <a:gdLst>
                    <a:gd name="connsiteX0" fmla="*/ 168182 w 431274"/>
                    <a:gd name="connsiteY0" fmla="*/ 566062 h 607978"/>
                    <a:gd name="connsiteX1" fmla="*/ 189161 w 431274"/>
                    <a:gd name="connsiteY1" fmla="*/ 566062 h 607978"/>
                    <a:gd name="connsiteX2" fmla="*/ 199700 w 431274"/>
                    <a:gd name="connsiteY2" fmla="*/ 576492 h 607978"/>
                    <a:gd name="connsiteX3" fmla="*/ 189161 w 431274"/>
                    <a:gd name="connsiteY3" fmla="*/ 587020 h 607978"/>
                    <a:gd name="connsiteX4" fmla="*/ 168182 w 431274"/>
                    <a:gd name="connsiteY4" fmla="*/ 587020 h 607978"/>
                    <a:gd name="connsiteX5" fmla="*/ 157643 w 431274"/>
                    <a:gd name="connsiteY5" fmla="*/ 576492 h 607978"/>
                    <a:gd name="connsiteX6" fmla="*/ 168182 w 431274"/>
                    <a:gd name="connsiteY6" fmla="*/ 566062 h 607978"/>
                    <a:gd name="connsiteX7" fmla="*/ 73628 w 431274"/>
                    <a:gd name="connsiteY7" fmla="*/ 41408 h 607978"/>
                    <a:gd name="connsiteX8" fmla="*/ 126144 w 431274"/>
                    <a:gd name="connsiteY8" fmla="*/ 41408 h 607978"/>
                    <a:gd name="connsiteX9" fmla="*/ 136686 w 431274"/>
                    <a:gd name="connsiteY9" fmla="*/ 51923 h 607978"/>
                    <a:gd name="connsiteX10" fmla="*/ 126144 w 431274"/>
                    <a:gd name="connsiteY10" fmla="*/ 62437 h 607978"/>
                    <a:gd name="connsiteX11" fmla="*/ 73628 w 431274"/>
                    <a:gd name="connsiteY11" fmla="*/ 62437 h 607978"/>
                    <a:gd name="connsiteX12" fmla="*/ 63086 w 431274"/>
                    <a:gd name="connsiteY12" fmla="*/ 51923 h 607978"/>
                    <a:gd name="connsiteX13" fmla="*/ 73628 w 431274"/>
                    <a:gd name="connsiteY13" fmla="*/ 41408 h 607978"/>
                    <a:gd name="connsiteX14" fmla="*/ 10539 w 431274"/>
                    <a:gd name="connsiteY14" fmla="*/ 41408 h 607978"/>
                    <a:gd name="connsiteX15" fmla="*/ 31518 w 431274"/>
                    <a:gd name="connsiteY15" fmla="*/ 41408 h 607978"/>
                    <a:gd name="connsiteX16" fmla="*/ 42057 w 431274"/>
                    <a:gd name="connsiteY16" fmla="*/ 51923 h 607978"/>
                    <a:gd name="connsiteX17" fmla="*/ 31518 w 431274"/>
                    <a:gd name="connsiteY17" fmla="*/ 62437 h 607978"/>
                    <a:gd name="connsiteX18" fmla="*/ 10539 w 431274"/>
                    <a:gd name="connsiteY18" fmla="*/ 62437 h 607978"/>
                    <a:gd name="connsiteX19" fmla="*/ 0 w 431274"/>
                    <a:gd name="connsiteY19" fmla="*/ 51923 h 607978"/>
                    <a:gd name="connsiteX20" fmla="*/ 10539 w 431274"/>
                    <a:gd name="connsiteY20" fmla="*/ 41408 h 607978"/>
                    <a:gd name="connsiteX21" fmla="*/ 241681 w 431274"/>
                    <a:gd name="connsiteY21" fmla="*/ 41402 h 607978"/>
                    <a:gd name="connsiteX22" fmla="*/ 220700 w 431274"/>
                    <a:gd name="connsiteY22" fmla="*/ 62451 h 607978"/>
                    <a:gd name="connsiteX23" fmla="*/ 220700 w 431274"/>
                    <a:gd name="connsiteY23" fmla="*/ 261737 h 607978"/>
                    <a:gd name="connsiteX24" fmla="*/ 210161 w 431274"/>
                    <a:gd name="connsiteY24" fmla="*/ 272262 h 607978"/>
                    <a:gd name="connsiteX25" fmla="*/ 199720 w 431274"/>
                    <a:gd name="connsiteY25" fmla="*/ 261737 h 607978"/>
                    <a:gd name="connsiteX26" fmla="*/ 199720 w 431274"/>
                    <a:gd name="connsiteY26" fmla="*/ 104354 h 607978"/>
                    <a:gd name="connsiteX27" fmla="*/ 178641 w 431274"/>
                    <a:gd name="connsiteY27" fmla="*/ 83403 h 607978"/>
                    <a:gd name="connsiteX28" fmla="*/ 176671 w 431274"/>
                    <a:gd name="connsiteY28" fmla="*/ 83403 h 607978"/>
                    <a:gd name="connsiteX29" fmla="*/ 155690 w 431274"/>
                    <a:gd name="connsiteY29" fmla="*/ 102879 h 607978"/>
                    <a:gd name="connsiteX30" fmla="*/ 138846 w 431274"/>
                    <a:gd name="connsiteY30" fmla="*/ 346428 h 607978"/>
                    <a:gd name="connsiteX31" fmla="*/ 128307 w 431274"/>
                    <a:gd name="connsiteY31" fmla="*/ 356166 h 607978"/>
                    <a:gd name="connsiteX32" fmla="*/ 127617 w 431274"/>
                    <a:gd name="connsiteY32" fmla="*/ 356166 h 607978"/>
                    <a:gd name="connsiteX33" fmla="*/ 127125 w 431274"/>
                    <a:gd name="connsiteY33" fmla="*/ 356166 h 607978"/>
                    <a:gd name="connsiteX34" fmla="*/ 117866 w 431274"/>
                    <a:gd name="connsiteY34" fmla="*/ 344559 h 607978"/>
                    <a:gd name="connsiteX35" fmla="*/ 123086 w 431274"/>
                    <a:gd name="connsiteY35" fmla="*/ 267934 h 607978"/>
                    <a:gd name="connsiteX36" fmla="*/ 92256 w 431274"/>
                    <a:gd name="connsiteY36" fmla="*/ 242261 h 607978"/>
                    <a:gd name="connsiteX37" fmla="*/ 68419 w 431274"/>
                    <a:gd name="connsiteY37" fmla="*/ 318296 h 607978"/>
                    <a:gd name="connsiteX38" fmla="*/ 69207 w 431274"/>
                    <a:gd name="connsiteY38" fmla="*/ 350658 h 607978"/>
                    <a:gd name="connsiteX39" fmla="*/ 82110 w 431274"/>
                    <a:gd name="connsiteY39" fmla="*/ 387643 h 607978"/>
                    <a:gd name="connsiteX40" fmla="*/ 126140 w 431274"/>
                    <a:gd name="connsiteY40" fmla="*/ 445284 h 607978"/>
                    <a:gd name="connsiteX41" fmla="*/ 139339 w 431274"/>
                    <a:gd name="connsiteY41" fmla="*/ 454432 h 607978"/>
                    <a:gd name="connsiteX42" fmla="*/ 157660 w 431274"/>
                    <a:gd name="connsiteY42" fmla="*/ 489056 h 607978"/>
                    <a:gd name="connsiteX43" fmla="*/ 157660 w 431274"/>
                    <a:gd name="connsiteY43" fmla="*/ 505483 h 607978"/>
                    <a:gd name="connsiteX44" fmla="*/ 178641 w 431274"/>
                    <a:gd name="connsiteY44" fmla="*/ 503122 h 607978"/>
                    <a:gd name="connsiteX45" fmla="*/ 367762 w 431274"/>
                    <a:gd name="connsiteY45" fmla="*/ 503122 h 607978"/>
                    <a:gd name="connsiteX46" fmla="*/ 388841 w 431274"/>
                    <a:gd name="connsiteY46" fmla="*/ 505483 h 607978"/>
                    <a:gd name="connsiteX47" fmla="*/ 388841 w 431274"/>
                    <a:gd name="connsiteY47" fmla="*/ 484531 h 607978"/>
                    <a:gd name="connsiteX48" fmla="*/ 392288 w 431274"/>
                    <a:gd name="connsiteY48" fmla="*/ 456596 h 607978"/>
                    <a:gd name="connsiteX49" fmla="*/ 401252 w 431274"/>
                    <a:gd name="connsiteY49" fmla="*/ 420595 h 607978"/>
                    <a:gd name="connsiteX50" fmla="*/ 406275 w 431274"/>
                    <a:gd name="connsiteY50" fmla="*/ 352428 h 607978"/>
                    <a:gd name="connsiteX51" fmla="*/ 394849 w 431274"/>
                    <a:gd name="connsiteY51" fmla="*/ 266852 h 607978"/>
                    <a:gd name="connsiteX52" fmla="*/ 353381 w 431274"/>
                    <a:gd name="connsiteY52" fmla="*/ 230260 h 607978"/>
                    <a:gd name="connsiteX53" fmla="*/ 357321 w 431274"/>
                    <a:gd name="connsiteY53" fmla="*/ 260556 h 607978"/>
                    <a:gd name="connsiteX54" fmla="*/ 348160 w 431274"/>
                    <a:gd name="connsiteY54" fmla="*/ 272262 h 607978"/>
                    <a:gd name="connsiteX55" fmla="*/ 346781 w 431274"/>
                    <a:gd name="connsiteY55" fmla="*/ 272262 h 607978"/>
                    <a:gd name="connsiteX56" fmla="*/ 336242 w 431274"/>
                    <a:gd name="connsiteY56" fmla="*/ 263016 h 607978"/>
                    <a:gd name="connsiteX57" fmla="*/ 330725 w 431274"/>
                    <a:gd name="connsiteY57" fmla="*/ 215899 h 607978"/>
                    <a:gd name="connsiteX58" fmla="*/ 299205 w 431274"/>
                    <a:gd name="connsiteY58" fmla="*/ 188357 h 607978"/>
                    <a:gd name="connsiteX59" fmla="*/ 291325 w 431274"/>
                    <a:gd name="connsiteY59" fmla="*/ 188357 h 607978"/>
                    <a:gd name="connsiteX60" fmla="*/ 294280 w 431274"/>
                    <a:gd name="connsiteY60" fmla="*/ 251310 h 607978"/>
                    <a:gd name="connsiteX61" fmla="*/ 283741 w 431274"/>
                    <a:gd name="connsiteY61" fmla="*/ 261737 h 607978"/>
                    <a:gd name="connsiteX62" fmla="*/ 273201 w 431274"/>
                    <a:gd name="connsiteY62" fmla="*/ 251310 h 607978"/>
                    <a:gd name="connsiteX63" fmla="*/ 264139 w 431274"/>
                    <a:gd name="connsiteY63" fmla="*/ 61468 h 607978"/>
                    <a:gd name="connsiteX64" fmla="*/ 243159 w 431274"/>
                    <a:gd name="connsiteY64" fmla="*/ 41402 h 607978"/>
                    <a:gd name="connsiteX65" fmla="*/ 241681 w 431274"/>
                    <a:gd name="connsiteY65" fmla="*/ 20450 h 607978"/>
                    <a:gd name="connsiteX66" fmla="*/ 243060 w 431274"/>
                    <a:gd name="connsiteY66" fmla="*/ 20450 h 607978"/>
                    <a:gd name="connsiteX67" fmla="*/ 285120 w 431274"/>
                    <a:gd name="connsiteY67" fmla="*/ 60386 h 607978"/>
                    <a:gd name="connsiteX68" fmla="*/ 290242 w 431274"/>
                    <a:gd name="connsiteY68" fmla="*/ 167307 h 607978"/>
                    <a:gd name="connsiteX69" fmla="*/ 299205 w 431274"/>
                    <a:gd name="connsiteY69" fmla="*/ 167307 h 607978"/>
                    <a:gd name="connsiteX70" fmla="*/ 350426 w 431274"/>
                    <a:gd name="connsiteY70" fmla="*/ 209309 h 607978"/>
                    <a:gd name="connsiteX71" fmla="*/ 353282 w 431274"/>
                    <a:gd name="connsiteY71" fmla="*/ 209309 h 607978"/>
                    <a:gd name="connsiteX72" fmla="*/ 415830 w 431274"/>
                    <a:gd name="connsiteY72" fmla="*/ 263606 h 607978"/>
                    <a:gd name="connsiteX73" fmla="*/ 427157 w 431274"/>
                    <a:gd name="connsiteY73" fmla="*/ 349477 h 607978"/>
                    <a:gd name="connsiteX74" fmla="*/ 421641 w 431274"/>
                    <a:gd name="connsiteY74" fmla="*/ 425119 h 607978"/>
                    <a:gd name="connsiteX75" fmla="*/ 412678 w 431274"/>
                    <a:gd name="connsiteY75" fmla="*/ 461121 h 607978"/>
                    <a:gd name="connsiteX76" fmla="*/ 409821 w 431274"/>
                    <a:gd name="connsiteY76" fmla="*/ 484531 h 607978"/>
                    <a:gd name="connsiteX77" fmla="*/ 409821 w 431274"/>
                    <a:gd name="connsiteY77" fmla="*/ 513549 h 607978"/>
                    <a:gd name="connsiteX78" fmla="*/ 409821 w 431274"/>
                    <a:gd name="connsiteY78" fmla="*/ 514434 h 607978"/>
                    <a:gd name="connsiteX79" fmla="*/ 430802 w 431274"/>
                    <a:gd name="connsiteY79" fmla="*/ 566075 h 607978"/>
                    <a:gd name="connsiteX80" fmla="*/ 430802 w 431274"/>
                    <a:gd name="connsiteY80" fmla="*/ 597551 h 607978"/>
                    <a:gd name="connsiteX81" fmla="*/ 420361 w 431274"/>
                    <a:gd name="connsiteY81" fmla="*/ 607978 h 607978"/>
                    <a:gd name="connsiteX82" fmla="*/ 409821 w 431274"/>
                    <a:gd name="connsiteY82" fmla="*/ 597551 h 607978"/>
                    <a:gd name="connsiteX83" fmla="*/ 409821 w 431274"/>
                    <a:gd name="connsiteY83" fmla="*/ 587027 h 607978"/>
                    <a:gd name="connsiteX84" fmla="*/ 231240 w 431274"/>
                    <a:gd name="connsiteY84" fmla="*/ 587027 h 607978"/>
                    <a:gd name="connsiteX85" fmla="*/ 220700 w 431274"/>
                    <a:gd name="connsiteY85" fmla="*/ 576501 h 607978"/>
                    <a:gd name="connsiteX86" fmla="*/ 231240 w 431274"/>
                    <a:gd name="connsiteY86" fmla="*/ 566075 h 607978"/>
                    <a:gd name="connsiteX87" fmla="*/ 409821 w 431274"/>
                    <a:gd name="connsiteY87" fmla="*/ 566075 h 607978"/>
                    <a:gd name="connsiteX88" fmla="*/ 367762 w 431274"/>
                    <a:gd name="connsiteY88" fmla="*/ 524074 h 607978"/>
                    <a:gd name="connsiteX89" fmla="*/ 178641 w 431274"/>
                    <a:gd name="connsiteY89" fmla="*/ 524074 h 607978"/>
                    <a:gd name="connsiteX90" fmla="*/ 136679 w 431274"/>
                    <a:gd name="connsiteY90" fmla="*/ 566075 h 607978"/>
                    <a:gd name="connsiteX91" fmla="*/ 136679 w 431274"/>
                    <a:gd name="connsiteY91" fmla="*/ 597060 h 607978"/>
                    <a:gd name="connsiteX92" fmla="*/ 126140 w 431274"/>
                    <a:gd name="connsiteY92" fmla="*/ 607585 h 607978"/>
                    <a:gd name="connsiteX93" fmla="*/ 115600 w 431274"/>
                    <a:gd name="connsiteY93" fmla="*/ 597060 h 607978"/>
                    <a:gd name="connsiteX94" fmla="*/ 115600 w 431274"/>
                    <a:gd name="connsiteY94" fmla="*/ 565583 h 607978"/>
                    <a:gd name="connsiteX95" fmla="*/ 136679 w 431274"/>
                    <a:gd name="connsiteY95" fmla="*/ 514434 h 607978"/>
                    <a:gd name="connsiteX96" fmla="*/ 136679 w 431274"/>
                    <a:gd name="connsiteY96" fmla="*/ 489056 h 607978"/>
                    <a:gd name="connsiteX97" fmla="*/ 127519 w 431274"/>
                    <a:gd name="connsiteY97" fmla="*/ 471646 h 607978"/>
                    <a:gd name="connsiteX98" fmla="*/ 114024 w 431274"/>
                    <a:gd name="connsiteY98" fmla="*/ 462596 h 607978"/>
                    <a:gd name="connsiteX99" fmla="*/ 62312 w 431274"/>
                    <a:gd name="connsiteY99" fmla="*/ 395020 h 607978"/>
                    <a:gd name="connsiteX100" fmla="*/ 49408 w 431274"/>
                    <a:gd name="connsiteY100" fmla="*/ 358035 h 607978"/>
                    <a:gd name="connsiteX101" fmla="*/ 48423 w 431274"/>
                    <a:gd name="connsiteY101" fmla="*/ 312689 h 607978"/>
                    <a:gd name="connsiteX102" fmla="*/ 71275 w 431274"/>
                    <a:gd name="connsiteY102" fmla="*/ 236457 h 607978"/>
                    <a:gd name="connsiteX103" fmla="*/ 95506 w 431274"/>
                    <a:gd name="connsiteY103" fmla="*/ 221899 h 607978"/>
                    <a:gd name="connsiteX104" fmla="*/ 125253 w 431274"/>
                    <a:gd name="connsiteY104" fmla="*/ 236359 h 607978"/>
                    <a:gd name="connsiteX105" fmla="*/ 134512 w 431274"/>
                    <a:gd name="connsiteY105" fmla="*/ 101600 h 607978"/>
                    <a:gd name="connsiteX106" fmla="*/ 176572 w 431274"/>
                    <a:gd name="connsiteY106" fmla="*/ 62451 h 607978"/>
                    <a:gd name="connsiteX107" fmla="*/ 178641 w 431274"/>
                    <a:gd name="connsiteY107" fmla="*/ 62451 h 607978"/>
                    <a:gd name="connsiteX108" fmla="*/ 199720 w 431274"/>
                    <a:gd name="connsiteY108" fmla="*/ 68255 h 607978"/>
                    <a:gd name="connsiteX109" fmla="*/ 199720 w 431274"/>
                    <a:gd name="connsiteY109" fmla="*/ 62451 h 607978"/>
                    <a:gd name="connsiteX110" fmla="*/ 241681 w 431274"/>
                    <a:gd name="connsiteY110" fmla="*/ 20450 h 607978"/>
                    <a:gd name="connsiteX111" fmla="*/ 386194 w 431274"/>
                    <a:gd name="connsiteY111" fmla="*/ 2552 h 607978"/>
                    <a:gd name="connsiteX112" fmla="*/ 428246 w 431274"/>
                    <a:gd name="connsiteY112" fmla="*/ 44450 h 607978"/>
                    <a:gd name="connsiteX113" fmla="*/ 428246 w 431274"/>
                    <a:gd name="connsiteY113" fmla="*/ 59301 h 607978"/>
                    <a:gd name="connsiteX114" fmla="*/ 386194 w 431274"/>
                    <a:gd name="connsiteY114" fmla="*/ 101199 h 607978"/>
                    <a:gd name="connsiteX115" fmla="*/ 385012 w 431274"/>
                    <a:gd name="connsiteY115" fmla="*/ 102380 h 607978"/>
                    <a:gd name="connsiteX116" fmla="*/ 370240 w 431274"/>
                    <a:gd name="connsiteY116" fmla="*/ 101199 h 607978"/>
                    <a:gd name="connsiteX117" fmla="*/ 371323 w 431274"/>
                    <a:gd name="connsiteY117" fmla="*/ 86446 h 607978"/>
                    <a:gd name="connsiteX118" fmla="*/ 389739 w 431274"/>
                    <a:gd name="connsiteY118" fmla="*/ 68055 h 607978"/>
                    <a:gd name="connsiteX119" fmla="*/ 400277 w 431274"/>
                    <a:gd name="connsiteY119" fmla="*/ 62448 h 607978"/>
                    <a:gd name="connsiteX120" fmla="*/ 325824 w 431274"/>
                    <a:gd name="connsiteY120" fmla="*/ 62448 h 607978"/>
                    <a:gd name="connsiteX121" fmla="*/ 315286 w 431274"/>
                    <a:gd name="connsiteY121" fmla="*/ 51925 h 607978"/>
                    <a:gd name="connsiteX122" fmla="*/ 325824 w 431274"/>
                    <a:gd name="connsiteY122" fmla="*/ 41401 h 607978"/>
                    <a:gd name="connsiteX123" fmla="*/ 399292 w 431274"/>
                    <a:gd name="connsiteY123" fmla="*/ 41401 h 607978"/>
                    <a:gd name="connsiteX124" fmla="*/ 388853 w 431274"/>
                    <a:gd name="connsiteY124" fmla="*/ 35795 h 607978"/>
                    <a:gd name="connsiteX125" fmla="*/ 371323 w 431274"/>
                    <a:gd name="connsiteY125" fmla="*/ 17305 h 607978"/>
                    <a:gd name="connsiteX126" fmla="*/ 371323 w 431274"/>
                    <a:gd name="connsiteY126" fmla="*/ 3634 h 607978"/>
                    <a:gd name="connsiteX127" fmla="*/ 386194 w 431274"/>
                    <a:gd name="connsiteY127" fmla="*/ 2552 h 60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31274" h="607978">
                      <a:moveTo>
                        <a:pt x="168182" y="566062"/>
                      </a:moveTo>
                      <a:lnTo>
                        <a:pt x="189161" y="566062"/>
                      </a:lnTo>
                      <a:cubicBezTo>
                        <a:pt x="194972" y="566062"/>
                        <a:pt x="199700" y="570687"/>
                        <a:pt x="199700" y="576492"/>
                      </a:cubicBezTo>
                      <a:cubicBezTo>
                        <a:pt x="199700" y="582297"/>
                        <a:pt x="194972" y="587020"/>
                        <a:pt x="189161" y="587020"/>
                      </a:cubicBezTo>
                      <a:lnTo>
                        <a:pt x="168182" y="587020"/>
                      </a:lnTo>
                      <a:cubicBezTo>
                        <a:pt x="162371" y="587020"/>
                        <a:pt x="157643" y="582297"/>
                        <a:pt x="157643" y="576492"/>
                      </a:cubicBezTo>
                      <a:cubicBezTo>
                        <a:pt x="157643" y="570687"/>
                        <a:pt x="162371" y="566062"/>
                        <a:pt x="168182" y="566062"/>
                      </a:cubicBezTo>
                      <a:close/>
                      <a:moveTo>
                        <a:pt x="73628" y="41408"/>
                      </a:moveTo>
                      <a:lnTo>
                        <a:pt x="126144" y="41408"/>
                      </a:lnTo>
                      <a:cubicBezTo>
                        <a:pt x="131957" y="41408"/>
                        <a:pt x="136686" y="46125"/>
                        <a:pt x="136686" y="51923"/>
                      </a:cubicBezTo>
                      <a:cubicBezTo>
                        <a:pt x="136686" y="57720"/>
                        <a:pt x="131957" y="62437"/>
                        <a:pt x="126144" y="62437"/>
                      </a:cubicBezTo>
                      <a:lnTo>
                        <a:pt x="73628" y="62437"/>
                      </a:lnTo>
                      <a:cubicBezTo>
                        <a:pt x="67815" y="62437"/>
                        <a:pt x="63086" y="57720"/>
                        <a:pt x="63086" y="51923"/>
                      </a:cubicBezTo>
                      <a:cubicBezTo>
                        <a:pt x="63086" y="46125"/>
                        <a:pt x="67815" y="41408"/>
                        <a:pt x="73628" y="41408"/>
                      </a:cubicBezTo>
                      <a:close/>
                      <a:moveTo>
                        <a:pt x="10539" y="41408"/>
                      </a:moveTo>
                      <a:lnTo>
                        <a:pt x="31518" y="41408"/>
                      </a:lnTo>
                      <a:cubicBezTo>
                        <a:pt x="37329" y="41408"/>
                        <a:pt x="42057" y="46125"/>
                        <a:pt x="42057" y="51923"/>
                      </a:cubicBezTo>
                      <a:cubicBezTo>
                        <a:pt x="42057" y="57720"/>
                        <a:pt x="37329" y="62437"/>
                        <a:pt x="31518" y="62437"/>
                      </a:cubicBezTo>
                      <a:lnTo>
                        <a:pt x="10539" y="62437"/>
                      </a:lnTo>
                      <a:cubicBezTo>
                        <a:pt x="4728" y="62437"/>
                        <a:pt x="0" y="57720"/>
                        <a:pt x="0" y="51923"/>
                      </a:cubicBezTo>
                      <a:cubicBezTo>
                        <a:pt x="0" y="46125"/>
                        <a:pt x="4728" y="41408"/>
                        <a:pt x="10539" y="41408"/>
                      </a:cubicBezTo>
                      <a:close/>
                      <a:moveTo>
                        <a:pt x="241681" y="41402"/>
                      </a:moveTo>
                      <a:cubicBezTo>
                        <a:pt x="230058" y="41402"/>
                        <a:pt x="220700" y="50844"/>
                        <a:pt x="220700" y="62451"/>
                      </a:cubicBezTo>
                      <a:lnTo>
                        <a:pt x="220700" y="261737"/>
                      </a:lnTo>
                      <a:cubicBezTo>
                        <a:pt x="220700" y="267540"/>
                        <a:pt x="215972" y="272262"/>
                        <a:pt x="210161" y="272262"/>
                      </a:cubicBezTo>
                      <a:cubicBezTo>
                        <a:pt x="204349" y="272262"/>
                        <a:pt x="199720" y="267540"/>
                        <a:pt x="199720" y="261737"/>
                      </a:cubicBezTo>
                      <a:lnTo>
                        <a:pt x="199720" y="104354"/>
                      </a:lnTo>
                      <a:cubicBezTo>
                        <a:pt x="199720" y="92846"/>
                        <a:pt x="190264" y="83403"/>
                        <a:pt x="178641" y="83403"/>
                      </a:cubicBezTo>
                      <a:lnTo>
                        <a:pt x="176671" y="83403"/>
                      </a:lnTo>
                      <a:cubicBezTo>
                        <a:pt x="165639" y="83403"/>
                        <a:pt x="156380" y="91961"/>
                        <a:pt x="155690" y="102879"/>
                      </a:cubicBezTo>
                      <a:lnTo>
                        <a:pt x="138846" y="346428"/>
                      </a:lnTo>
                      <a:cubicBezTo>
                        <a:pt x="138452" y="351937"/>
                        <a:pt x="133823" y="356265"/>
                        <a:pt x="128307" y="356166"/>
                      </a:cubicBezTo>
                      <a:lnTo>
                        <a:pt x="127617" y="356166"/>
                      </a:lnTo>
                      <a:cubicBezTo>
                        <a:pt x="127420" y="356166"/>
                        <a:pt x="127223" y="356166"/>
                        <a:pt x="127125" y="356166"/>
                      </a:cubicBezTo>
                      <a:cubicBezTo>
                        <a:pt x="121313" y="355478"/>
                        <a:pt x="117176" y="350363"/>
                        <a:pt x="117866" y="344559"/>
                      </a:cubicBezTo>
                      <a:lnTo>
                        <a:pt x="123086" y="267934"/>
                      </a:lnTo>
                      <a:cubicBezTo>
                        <a:pt x="117866" y="254753"/>
                        <a:pt x="106243" y="245113"/>
                        <a:pt x="92256" y="242261"/>
                      </a:cubicBezTo>
                      <a:lnTo>
                        <a:pt x="68419" y="318296"/>
                      </a:lnTo>
                      <a:cubicBezTo>
                        <a:pt x="65267" y="328919"/>
                        <a:pt x="65562" y="340231"/>
                        <a:pt x="69207" y="350658"/>
                      </a:cubicBezTo>
                      <a:lnTo>
                        <a:pt x="82110" y="387643"/>
                      </a:lnTo>
                      <a:cubicBezTo>
                        <a:pt x="90187" y="411152"/>
                        <a:pt x="105652" y="431316"/>
                        <a:pt x="126140" y="445284"/>
                      </a:cubicBezTo>
                      <a:lnTo>
                        <a:pt x="139339" y="454432"/>
                      </a:lnTo>
                      <a:cubicBezTo>
                        <a:pt x="150765" y="462203"/>
                        <a:pt x="157660" y="475187"/>
                        <a:pt x="157660" y="489056"/>
                      </a:cubicBezTo>
                      <a:lnTo>
                        <a:pt x="157660" y="505483"/>
                      </a:lnTo>
                      <a:cubicBezTo>
                        <a:pt x="164555" y="503909"/>
                        <a:pt x="171549" y="503122"/>
                        <a:pt x="178641" y="503122"/>
                      </a:cubicBezTo>
                      <a:lnTo>
                        <a:pt x="367762" y="503122"/>
                      </a:lnTo>
                      <a:cubicBezTo>
                        <a:pt x="374854" y="503122"/>
                        <a:pt x="381946" y="503909"/>
                        <a:pt x="388841" y="505483"/>
                      </a:cubicBezTo>
                      <a:lnTo>
                        <a:pt x="388841" y="484531"/>
                      </a:lnTo>
                      <a:cubicBezTo>
                        <a:pt x="388841" y="475088"/>
                        <a:pt x="389924" y="465744"/>
                        <a:pt x="392288" y="456596"/>
                      </a:cubicBezTo>
                      <a:lnTo>
                        <a:pt x="401252" y="420595"/>
                      </a:lnTo>
                      <a:cubicBezTo>
                        <a:pt x="406866" y="398364"/>
                        <a:pt x="408541" y="375249"/>
                        <a:pt x="406275" y="352428"/>
                      </a:cubicBezTo>
                      <a:lnTo>
                        <a:pt x="394849" y="266852"/>
                      </a:lnTo>
                      <a:cubicBezTo>
                        <a:pt x="392190" y="245999"/>
                        <a:pt x="374460" y="230359"/>
                        <a:pt x="353381" y="230260"/>
                      </a:cubicBezTo>
                      <a:lnTo>
                        <a:pt x="357321" y="260556"/>
                      </a:lnTo>
                      <a:cubicBezTo>
                        <a:pt x="358010" y="266360"/>
                        <a:pt x="353873" y="271573"/>
                        <a:pt x="348160" y="272262"/>
                      </a:cubicBezTo>
                      <a:lnTo>
                        <a:pt x="346781" y="272262"/>
                      </a:lnTo>
                      <a:cubicBezTo>
                        <a:pt x="341462" y="272262"/>
                        <a:pt x="336931" y="268327"/>
                        <a:pt x="336242" y="263016"/>
                      </a:cubicBezTo>
                      <a:lnTo>
                        <a:pt x="330725" y="215899"/>
                      </a:lnTo>
                      <a:cubicBezTo>
                        <a:pt x="328755" y="200063"/>
                        <a:pt x="315162" y="188161"/>
                        <a:pt x="299205" y="188357"/>
                      </a:cubicBezTo>
                      <a:lnTo>
                        <a:pt x="291325" y="188357"/>
                      </a:lnTo>
                      <a:lnTo>
                        <a:pt x="294280" y="251310"/>
                      </a:lnTo>
                      <a:cubicBezTo>
                        <a:pt x="294280" y="257114"/>
                        <a:pt x="289552" y="261737"/>
                        <a:pt x="283741" y="261737"/>
                      </a:cubicBezTo>
                      <a:cubicBezTo>
                        <a:pt x="277929" y="261737"/>
                        <a:pt x="273201" y="257114"/>
                        <a:pt x="273201" y="251310"/>
                      </a:cubicBezTo>
                      <a:lnTo>
                        <a:pt x="264139" y="61468"/>
                      </a:lnTo>
                      <a:cubicBezTo>
                        <a:pt x="263647" y="50254"/>
                        <a:pt x="254388" y="41402"/>
                        <a:pt x="243159" y="41402"/>
                      </a:cubicBezTo>
                      <a:close/>
                      <a:moveTo>
                        <a:pt x="241681" y="20450"/>
                      </a:moveTo>
                      <a:lnTo>
                        <a:pt x="243060" y="20450"/>
                      </a:lnTo>
                      <a:cubicBezTo>
                        <a:pt x="265518" y="20450"/>
                        <a:pt x="284036" y="38057"/>
                        <a:pt x="285120" y="60386"/>
                      </a:cubicBezTo>
                      <a:lnTo>
                        <a:pt x="290242" y="167307"/>
                      </a:lnTo>
                      <a:lnTo>
                        <a:pt x="299205" y="167307"/>
                      </a:lnTo>
                      <a:cubicBezTo>
                        <a:pt x="324027" y="167406"/>
                        <a:pt x="345501" y="184915"/>
                        <a:pt x="350426" y="209309"/>
                      </a:cubicBezTo>
                      <a:lnTo>
                        <a:pt x="353282" y="209309"/>
                      </a:lnTo>
                      <a:cubicBezTo>
                        <a:pt x="384802" y="209309"/>
                        <a:pt x="411397" y="232424"/>
                        <a:pt x="415830" y="263606"/>
                      </a:cubicBezTo>
                      <a:lnTo>
                        <a:pt x="427157" y="349477"/>
                      </a:lnTo>
                      <a:cubicBezTo>
                        <a:pt x="429718" y="374855"/>
                        <a:pt x="427847" y="400430"/>
                        <a:pt x="421641" y="425119"/>
                      </a:cubicBezTo>
                      <a:lnTo>
                        <a:pt x="412678" y="461121"/>
                      </a:lnTo>
                      <a:cubicBezTo>
                        <a:pt x="410708" y="468793"/>
                        <a:pt x="409821" y="476662"/>
                        <a:pt x="409821" y="484531"/>
                      </a:cubicBezTo>
                      <a:lnTo>
                        <a:pt x="409821" y="513549"/>
                      </a:lnTo>
                      <a:lnTo>
                        <a:pt x="409821" y="514434"/>
                      </a:lnTo>
                      <a:cubicBezTo>
                        <a:pt x="423710" y="524074"/>
                        <a:pt x="430802" y="541484"/>
                        <a:pt x="430802" y="566075"/>
                      </a:cubicBezTo>
                      <a:lnTo>
                        <a:pt x="430802" y="597551"/>
                      </a:lnTo>
                      <a:cubicBezTo>
                        <a:pt x="430802" y="603355"/>
                        <a:pt x="426074" y="607978"/>
                        <a:pt x="420361" y="607978"/>
                      </a:cubicBezTo>
                      <a:cubicBezTo>
                        <a:pt x="414549" y="607978"/>
                        <a:pt x="409821" y="603355"/>
                        <a:pt x="409821" y="597551"/>
                      </a:cubicBezTo>
                      <a:lnTo>
                        <a:pt x="409821" y="587027"/>
                      </a:lnTo>
                      <a:lnTo>
                        <a:pt x="231240" y="587027"/>
                      </a:lnTo>
                      <a:cubicBezTo>
                        <a:pt x="225428" y="587027"/>
                        <a:pt x="220700" y="582305"/>
                        <a:pt x="220700" y="576501"/>
                      </a:cubicBezTo>
                      <a:cubicBezTo>
                        <a:pt x="220700" y="570698"/>
                        <a:pt x="225428" y="566075"/>
                        <a:pt x="231240" y="566075"/>
                      </a:cubicBezTo>
                      <a:lnTo>
                        <a:pt x="409821" y="566075"/>
                      </a:lnTo>
                      <a:cubicBezTo>
                        <a:pt x="409821" y="534598"/>
                        <a:pt x="399282" y="524074"/>
                        <a:pt x="367762" y="524074"/>
                      </a:cubicBezTo>
                      <a:lnTo>
                        <a:pt x="178641" y="524074"/>
                      </a:lnTo>
                      <a:cubicBezTo>
                        <a:pt x="148401" y="524074"/>
                        <a:pt x="136679" y="535877"/>
                        <a:pt x="136679" y="566075"/>
                      </a:cubicBezTo>
                      <a:lnTo>
                        <a:pt x="136679" y="597060"/>
                      </a:lnTo>
                      <a:cubicBezTo>
                        <a:pt x="136679" y="602863"/>
                        <a:pt x="131951" y="607585"/>
                        <a:pt x="126140" y="607585"/>
                      </a:cubicBezTo>
                      <a:cubicBezTo>
                        <a:pt x="120328" y="607585"/>
                        <a:pt x="115600" y="602863"/>
                        <a:pt x="115600" y="597060"/>
                      </a:cubicBezTo>
                      <a:lnTo>
                        <a:pt x="115600" y="565583"/>
                      </a:lnTo>
                      <a:cubicBezTo>
                        <a:pt x="115600" y="541681"/>
                        <a:pt x="122791" y="524959"/>
                        <a:pt x="136679" y="514434"/>
                      </a:cubicBezTo>
                      <a:lnTo>
                        <a:pt x="136679" y="489056"/>
                      </a:lnTo>
                      <a:cubicBezTo>
                        <a:pt x="136679" y="482072"/>
                        <a:pt x="133232" y="475580"/>
                        <a:pt x="127519" y="471646"/>
                      </a:cubicBezTo>
                      <a:lnTo>
                        <a:pt x="114024" y="462596"/>
                      </a:lnTo>
                      <a:cubicBezTo>
                        <a:pt x="89990" y="446169"/>
                        <a:pt x="71866" y="422464"/>
                        <a:pt x="62312" y="395020"/>
                      </a:cubicBezTo>
                      <a:lnTo>
                        <a:pt x="49408" y="358035"/>
                      </a:lnTo>
                      <a:cubicBezTo>
                        <a:pt x="44286" y="343379"/>
                        <a:pt x="43892" y="327542"/>
                        <a:pt x="48423" y="312689"/>
                      </a:cubicBezTo>
                      <a:lnTo>
                        <a:pt x="71275" y="236457"/>
                      </a:lnTo>
                      <a:cubicBezTo>
                        <a:pt x="74427" y="226129"/>
                        <a:pt x="84868" y="219735"/>
                        <a:pt x="95506" y="221899"/>
                      </a:cubicBezTo>
                      <a:cubicBezTo>
                        <a:pt x="106538" y="224063"/>
                        <a:pt x="116782" y="229080"/>
                        <a:pt x="125253" y="236359"/>
                      </a:cubicBezTo>
                      <a:lnTo>
                        <a:pt x="134512" y="101600"/>
                      </a:lnTo>
                      <a:cubicBezTo>
                        <a:pt x="135990" y="79468"/>
                        <a:pt x="154410" y="62353"/>
                        <a:pt x="176572" y="62451"/>
                      </a:cubicBezTo>
                      <a:lnTo>
                        <a:pt x="178641" y="62451"/>
                      </a:lnTo>
                      <a:cubicBezTo>
                        <a:pt x="186028" y="62550"/>
                        <a:pt x="193317" y="64517"/>
                        <a:pt x="199720" y="68255"/>
                      </a:cubicBezTo>
                      <a:lnTo>
                        <a:pt x="199720" y="62451"/>
                      </a:lnTo>
                      <a:cubicBezTo>
                        <a:pt x="199720" y="39238"/>
                        <a:pt x="218533" y="20450"/>
                        <a:pt x="241681" y="20450"/>
                      </a:cubicBezTo>
                      <a:close/>
                      <a:moveTo>
                        <a:pt x="386194" y="2552"/>
                      </a:moveTo>
                      <a:lnTo>
                        <a:pt x="428246" y="44450"/>
                      </a:lnTo>
                      <a:cubicBezTo>
                        <a:pt x="432284" y="48581"/>
                        <a:pt x="432284" y="55170"/>
                        <a:pt x="428246" y="59301"/>
                      </a:cubicBezTo>
                      <a:lnTo>
                        <a:pt x="386194" y="101199"/>
                      </a:lnTo>
                      <a:cubicBezTo>
                        <a:pt x="385800" y="101691"/>
                        <a:pt x="385406" y="101986"/>
                        <a:pt x="385012" y="102380"/>
                      </a:cubicBezTo>
                      <a:cubicBezTo>
                        <a:pt x="380580" y="106117"/>
                        <a:pt x="373982" y="105625"/>
                        <a:pt x="370240" y="101199"/>
                      </a:cubicBezTo>
                      <a:cubicBezTo>
                        <a:pt x="366399" y="96872"/>
                        <a:pt x="366990" y="90184"/>
                        <a:pt x="371323" y="86446"/>
                      </a:cubicBezTo>
                      <a:lnTo>
                        <a:pt x="389739" y="68055"/>
                      </a:lnTo>
                      <a:lnTo>
                        <a:pt x="400277" y="62448"/>
                      </a:lnTo>
                      <a:lnTo>
                        <a:pt x="325824" y="62448"/>
                      </a:lnTo>
                      <a:cubicBezTo>
                        <a:pt x="320013" y="62448"/>
                        <a:pt x="315286" y="57728"/>
                        <a:pt x="315286" y="51925"/>
                      </a:cubicBezTo>
                      <a:cubicBezTo>
                        <a:pt x="315286" y="46122"/>
                        <a:pt x="320013" y="41401"/>
                        <a:pt x="325824" y="41401"/>
                      </a:cubicBezTo>
                      <a:lnTo>
                        <a:pt x="399292" y="41401"/>
                      </a:lnTo>
                      <a:lnTo>
                        <a:pt x="388853" y="35795"/>
                      </a:lnTo>
                      <a:lnTo>
                        <a:pt x="371323" y="17305"/>
                      </a:lnTo>
                      <a:cubicBezTo>
                        <a:pt x="367974" y="13371"/>
                        <a:pt x="367974" y="7568"/>
                        <a:pt x="371323" y="3634"/>
                      </a:cubicBezTo>
                      <a:cubicBezTo>
                        <a:pt x="375164" y="-694"/>
                        <a:pt x="381762" y="-1284"/>
                        <a:pt x="386194" y="2552"/>
                      </a:cubicBezTo>
                      <a:close/>
                    </a:path>
                  </a:pathLst>
                </a:custGeom>
                <a:solidFill>
                  <a:schemeClr val="bg1"/>
                </a:solidFill>
                <a:ln>
                  <a:noFill/>
                </a:ln>
              </p:spPr>
            </p:sp>
          </p:grpSp>
        </p:grpSp>
        <p:pic>
          <p:nvPicPr>
            <p:cNvPr id="37" name="图片 36"/>
            <p:cNvPicPr>
              <a:picLocks noChangeAspect="1" noChangeArrowheads="1"/>
            </p:cNvPicPr>
            <p:nvPr/>
          </p:nvPicPr>
          <p:blipFill>
            <a:blip r:embed="rId2" cstate="screen"/>
            <a:srcRect/>
            <a:stretch>
              <a:fillRect/>
            </a:stretch>
          </p:blipFill>
          <p:spPr bwMode="auto">
            <a:xfrm>
              <a:off x="6521" y="6983"/>
              <a:ext cx="1576" cy="31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组合 56"/>
          <p:cNvGrpSpPr/>
          <p:nvPr/>
        </p:nvGrpSpPr>
        <p:grpSpPr>
          <a:xfrm>
            <a:off x="9758045" y="1617980"/>
            <a:ext cx="1910080" cy="4966970"/>
            <a:chOff x="15746" y="2428"/>
            <a:chExt cx="3008" cy="7822"/>
          </a:xfrm>
        </p:grpSpPr>
        <p:grpSp>
          <p:nvGrpSpPr>
            <p:cNvPr id="49" name="组合 48"/>
            <p:cNvGrpSpPr/>
            <p:nvPr/>
          </p:nvGrpSpPr>
          <p:grpSpPr>
            <a:xfrm>
              <a:off x="15746" y="2428"/>
              <a:ext cx="3008" cy="3559"/>
              <a:chOff x="10148" y="2203"/>
              <a:chExt cx="3648" cy="4100"/>
            </a:xfrm>
          </p:grpSpPr>
          <p:pic>
            <p:nvPicPr>
              <p:cNvPr id="45" name="图片 6" descr="电脑屏幕的照片上写着字&#10;&#10;描述已自动生成"/>
              <p:cNvPicPr>
                <a:picLocks noChangeAspect="1" noChangeArrowheads="1"/>
              </p:cNvPicPr>
              <p:nvPr/>
            </p:nvPicPr>
            <p:blipFill>
              <a:blip r:embed="rId3" cstate="screen"/>
              <a:srcRect/>
              <a:stretch>
                <a:fillRect/>
              </a:stretch>
            </p:blipFill>
            <p:spPr bwMode="auto">
              <a:xfrm>
                <a:off x="10148" y="2203"/>
                <a:ext cx="3649" cy="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11"/>
              <p:cNvPicPr>
                <a:picLocks noChangeAspect="1" noChangeArrowheads="1"/>
              </p:cNvPicPr>
              <p:nvPr/>
            </p:nvPicPr>
            <p:blipFill>
              <a:blip r:embed="rId4" cstate="screen"/>
              <a:srcRect/>
              <a:stretch>
                <a:fillRect/>
              </a:stretch>
            </p:blipFill>
            <p:spPr bwMode="auto">
              <a:xfrm>
                <a:off x="10148" y="4431"/>
                <a:ext cx="3648" cy="187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8" name="组合 47"/>
            <p:cNvGrpSpPr/>
            <p:nvPr/>
          </p:nvGrpSpPr>
          <p:grpSpPr>
            <a:xfrm>
              <a:off x="15746" y="6928"/>
              <a:ext cx="2833" cy="3322"/>
              <a:chOff x="10148" y="6622"/>
              <a:chExt cx="3436" cy="3827"/>
            </a:xfrm>
          </p:grpSpPr>
          <p:pic>
            <p:nvPicPr>
              <p:cNvPr id="38" name="图片 6" descr="图片包含 游戏机, 灯光&#10;&#10;描述已自动生成"/>
              <p:cNvPicPr>
                <a:picLocks noChangeAspect="1" noChangeArrowheads="1"/>
              </p:cNvPicPr>
              <p:nvPr/>
            </p:nvPicPr>
            <p:blipFill>
              <a:blip r:embed="rId5" cstate="screen"/>
              <a:srcRect/>
              <a:stretch>
                <a:fillRect/>
              </a:stretch>
            </p:blipFill>
            <p:spPr bwMode="auto">
              <a:xfrm>
                <a:off x="10148" y="6622"/>
                <a:ext cx="3437" cy="189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39" name="图片 15" descr="一群人站在台上&#10;&#10;中度可信度描述已自动生成"/>
              <p:cNvPicPr>
                <a:picLocks noChangeAspect="1" noChangeArrowheads="1"/>
              </p:cNvPicPr>
              <p:nvPr/>
            </p:nvPicPr>
            <p:blipFill>
              <a:blip r:embed="rId6" cstate="screen"/>
              <a:srcRect/>
              <a:stretch>
                <a:fillRect/>
              </a:stretch>
            </p:blipFill>
            <p:spPr bwMode="auto">
              <a:xfrm>
                <a:off x="10148" y="8631"/>
                <a:ext cx="3436" cy="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4" name="组合 53"/>
          <p:cNvGrpSpPr/>
          <p:nvPr/>
        </p:nvGrpSpPr>
        <p:grpSpPr>
          <a:xfrm>
            <a:off x="707390" y="1303020"/>
            <a:ext cx="4816736" cy="2820035"/>
            <a:chOff x="662" y="1932"/>
            <a:chExt cx="7585" cy="4441"/>
          </a:xfrm>
        </p:grpSpPr>
        <p:grpSp>
          <p:nvGrpSpPr>
            <p:cNvPr id="43" name="组合 42"/>
            <p:cNvGrpSpPr/>
            <p:nvPr/>
          </p:nvGrpSpPr>
          <p:grpSpPr>
            <a:xfrm>
              <a:off x="1420" y="2120"/>
              <a:ext cx="5916" cy="4253"/>
              <a:chOff x="1420" y="2120"/>
              <a:chExt cx="5916" cy="4253"/>
            </a:xfrm>
          </p:grpSpPr>
          <p:sp>
            <p:nvSpPr>
              <p:cNvPr id="7" name="矩形 4"/>
              <p:cNvSpPr txBox="1"/>
              <p:nvPr/>
            </p:nvSpPr>
            <p:spPr>
              <a:xfrm>
                <a:off x="1420" y="2542"/>
                <a:ext cx="5916" cy="1740"/>
              </a:xfrm>
              <a:prstGeom prst="rect">
                <a:avLst/>
              </a:prstGeom>
              <a:noFill/>
              <a:ln w="12700" cap="flat">
                <a:noFill/>
                <a:miter lim="400000"/>
              </a:ln>
              <a:effectLst/>
            </p:spPr>
            <p:txBody>
              <a:bodyPr wrap="square" lIns="91439" tIns="91439" rIns="91439" bIns="91439" numCol="1" anchor="t">
                <a:spAutoFit/>
              </a:bodyPr>
              <a:lstStyle/>
              <a:p>
                <a:pPr algn="just" defTabSz="1828800">
                  <a:lnSpc>
                    <a:spcPct val="150000"/>
                  </a:lnSpc>
                  <a:defRPr sz="2400" b="0"/>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为自媒体社交影响力提供权威背书</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defTabSz="1828800">
                  <a:lnSpc>
                    <a:spcPct val="150000"/>
                  </a:lnSpc>
                  <a:defRPr sz="2400" b="0"/>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给予品牌方红人投放权威参考</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defTabSz="1828800">
                  <a:lnSpc>
                    <a:spcPct val="150000"/>
                  </a:lnSpc>
                  <a:defRPr sz="2400" b="0"/>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助力自媒体人及粉丝双向成长</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defTabSz="1828800">
                  <a:lnSpc>
                    <a:spcPct val="150000"/>
                  </a:lnSpc>
                  <a:defRPr sz="2400" b="0"/>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克劳锐最具影响力价值排行榜全网覆盖</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 name="îşḻíḋê"/>
              <p:cNvSpPr txBox="1"/>
              <p:nvPr/>
            </p:nvSpPr>
            <p:spPr bwMode="auto">
              <a:xfrm>
                <a:off x="1588" y="2120"/>
                <a:ext cx="3302" cy="535"/>
              </a:xfrm>
              <a:prstGeom prst="rect">
                <a:avLst/>
              </a:prstGeom>
              <a:noFill/>
              <a:ln>
                <a:noFill/>
              </a:ln>
            </p:spPr>
            <p:txBody>
              <a:bodyPr wrap="none" lIns="0" tIns="0" rIns="0" bIns="0">
                <a:normAutofit/>
              </a:bodyPr>
              <a:lstStyle/>
              <a:p>
                <a:pPr algn="l">
                  <a:lnSpc>
                    <a:spcPct val="110000"/>
                  </a:lnSpc>
                  <a:spcBef>
                    <a:spcPct val="0"/>
                  </a:spcBef>
                  <a:buNone/>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自媒体</a:t>
                </a:r>
                <a:r>
                  <a:rPr lang="zh-CN" altLang="en-US" sz="1800" b="1" dirty="0">
                    <a:solidFill>
                      <a:schemeClr val="tx1">
                        <a:lumMod val="85000"/>
                        <a:lumOff val="15000"/>
                      </a:schemeClr>
                    </a:solidFill>
                    <a:latin typeface="微软雅黑" panose="020B0503020204020204" pitchFamily="34" charset="-122"/>
                    <a:ea typeface="微软雅黑" panose="020B0503020204020204" pitchFamily="34" charset="-122"/>
                  </a:rPr>
                  <a:t>价值排行榜</a:t>
                </a:r>
                <a:endParaRPr lang="zh-CN" altLang="en-US" sz="1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1512" y="4242"/>
                <a:ext cx="4982" cy="2131"/>
              </a:xfrm>
              <a:prstGeom prst="rect">
                <a:avLst/>
              </a:prstGeom>
              <a:noFill/>
            </p:spPr>
            <p:txBody>
              <a:bodyPr wrap="square" rtlCol="0" anchor="t">
                <a:spAutoFit/>
              </a:bodyPr>
              <a:lstStyle/>
              <a:p>
                <a:r>
                  <a:rPr lang="en-US" altLang="zh-CN" sz="1200" dirty="0">
                    <a:solidFill>
                      <a:srgbClr val="FFBE00"/>
                    </a:solidFill>
                    <a:latin typeface="Microsoft YaHei Regular" panose="020B0502040204020203" charset="-122"/>
                    <a:ea typeface="Microsoft YaHei Regular" panose="020B0502040204020203" charset="-122"/>
                    <a:cs typeface="Microsoft YaHei Regular" panose="020B0502040204020203" charset="-122"/>
                    <a:sym typeface="+mn-ea"/>
                  </a:rPr>
                  <a:t>100+</a:t>
                </a:r>
                <a:r>
                  <a:rPr lang="zh-CN" altLang="en-US" sz="1200" dirty="0">
                    <a:solidFill>
                      <a:srgbClr val="FFBE00"/>
                    </a:solidFill>
                    <a:latin typeface="Microsoft YaHei Regular" panose="020B0502040204020203" charset="-122"/>
                    <a:ea typeface="Microsoft YaHei Regular" panose="020B0502040204020203" charset="-122"/>
                    <a:cs typeface="Microsoft YaHei Regular" panose="020B0502040204020203" charset="-122"/>
                    <a:sym typeface="+mn-ea"/>
                  </a:rPr>
                  <a:t>数据评估指标</a:t>
                </a:r>
                <a:endParaRPr lang="en-US" altLang="zh-CN" sz="1200" dirty="0">
                  <a:solidFill>
                    <a:srgbClr val="FFBE00"/>
                  </a:solidFill>
                  <a:latin typeface="Microsoft YaHei Regular" panose="020B0502040204020203" charset="-122"/>
                  <a:ea typeface="Microsoft YaHei Regular" panose="020B0502040204020203" charset="-122"/>
                  <a:cs typeface="Microsoft YaHei Regular" panose="020B0502040204020203" charset="-122"/>
                  <a:sym typeface="+mn-ea"/>
                </a:endParaRPr>
              </a:p>
              <a:p>
                <a:r>
                  <a:rPr lang="en-US" altLang="zh-CN" sz="1200" dirty="0">
                    <a:solidFill>
                      <a:srgbClr val="FFBE00"/>
                    </a:solidFill>
                    <a:latin typeface="Microsoft YaHei Regular" panose="020B0502040204020203" charset="-122"/>
                    <a:ea typeface="Microsoft YaHei Regular" panose="020B0502040204020203" charset="-122"/>
                    <a:cs typeface="Microsoft YaHei Regular" panose="020B0502040204020203" charset="-122"/>
                    <a:sym typeface="+mn-ea"/>
                  </a:rPr>
                  <a:t>30+</a:t>
                </a:r>
                <a:r>
                  <a:rPr lang="zh-CN" altLang="en-US" sz="1200" dirty="0">
                    <a:solidFill>
                      <a:srgbClr val="FFBE00"/>
                    </a:solidFill>
                    <a:latin typeface="Microsoft YaHei Regular" panose="020B0502040204020203" charset="-122"/>
                    <a:ea typeface="Microsoft YaHei Regular" panose="020B0502040204020203" charset="-122"/>
                    <a:cs typeface="Microsoft YaHei Regular" panose="020B0502040204020203" charset="-122"/>
                    <a:sym typeface="+mn-ea"/>
                  </a:rPr>
                  <a:t>细分行业覆盖</a:t>
                </a:r>
                <a:endParaRPr lang="zh-CN" altLang="en-US" sz="1200" dirty="0">
                  <a:solidFill>
                    <a:srgbClr val="FFBE00"/>
                  </a:solidFill>
                  <a:latin typeface="Microsoft YaHei Regular" panose="020B0502040204020203" charset="-122"/>
                  <a:ea typeface="Microsoft YaHei Regular" panose="020B0502040204020203" charset="-122"/>
                  <a:cs typeface="Microsoft YaHei Regular" panose="020B0502040204020203" charset="-122"/>
                  <a:sym typeface="+mn-ea"/>
                </a:endParaRPr>
              </a:p>
              <a:p>
                <a:r>
                  <a:rPr lang="en-US" altLang="zh-CN" sz="1200" dirty="0">
                    <a:solidFill>
                      <a:srgbClr val="FFBE00"/>
                    </a:solidFill>
                    <a:latin typeface="Microsoft YaHei Regular" panose="020B0502040204020203" charset="-122"/>
                    <a:ea typeface="Microsoft YaHei Regular" panose="020B0502040204020203" charset="-122"/>
                    <a:cs typeface="Microsoft YaHei Regular" panose="020B0502040204020203" charset="-122"/>
                    <a:sym typeface="+mn-ea"/>
                  </a:rPr>
                  <a:t>1000+</a:t>
                </a:r>
                <a:r>
                  <a:rPr lang="zh-CN" altLang="en-US" sz="1200" dirty="0">
                    <a:solidFill>
                      <a:srgbClr val="FFBE00"/>
                    </a:solidFill>
                    <a:latin typeface="Microsoft YaHei Regular" panose="020B0502040204020203" charset="-122"/>
                    <a:ea typeface="Microsoft YaHei Regular" panose="020B0502040204020203" charset="-122"/>
                    <a:cs typeface="Microsoft YaHei Regular" panose="020B0502040204020203" charset="-122"/>
                    <a:sym typeface="+mn-ea"/>
                  </a:rPr>
                  <a:t>年度出榜量</a:t>
                </a:r>
                <a:endParaRPr lang="zh-CN" altLang="en-US" sz="1200" dirty="0">
                  <a:solidFill>
                    <a:srgbClr val="FFBE00"/>
                  </a:solidFill>
                  <a:latin typeface="Microsoft YaHei Regular" panose="020B0502040204020203" charset="-122"/>
                  <a:ea typeface="Microsoft YaHei Regular" panose="020B0502040204020203" charset="-122"/>
                  <a:cs typeface="Microsoft YaHei Regular" panose="020B0502040204020203" charset="-122"/>
                  <a:sym typeface="+mn-ea"/>
                </a:endParaRPr>
              </a:p>
              <a:p>
                <a:r>
                  <a:rPr lang="zh-CN" altLang="en-US" sz="1200" dirty="0">
                    <a:solidFill>
                      <a:srgbClr val="FFBE00"/>
                    </a:solidFill>
                    <a:latin typeface="Microsoft YaHei Regular" panose="020B0502040204020203" charset="-122"/>
                    <a:ea typeface="Microsoft YaHei Regular" panose="020B0502040204020203" charset="-122"/>
                    <a:cs typeface="Microsoft YaHei Regular" panose="020B0502040204020203" charset="-122"/>
                    <a:sym typeface="+mn-ea"/>
                  </a:rPr>
                  <a:t>每年榜单曝光超</a:t>
                </a:r>
                <a:r>
                  <a:rPr lang="zh-CN" altLang="en-US" sz="2800" b="1" dirty="0">
                    <a:solidFill>
                      <a:srgbClr val="FFBE00"/>
                    </a:solidFill>
                    <a:latin typeface="微软雅黑" panose="020B0503020204020204" pitchFamily="34" charset="-122"/>
                    <a:ea typeface="微软雅黑" panose="020B0503020204020204" pitchFamily="34" charset="-122"/>
                    <a:cs typeface="微软雅黑" panose="020B0503020204020204" pitchFamily="34" charset="-122"/>
                    <a:sym typeface="+mn-ea"/>
                  </a:rPr>
                  <a:t>1亿+</a:t>
                </a:r>
                <a:endParaRPr lang="zh-CN" altLang="en-US" b="1" dirty="0">
                  <a:solidFill>
                    <a:schemeClr val="accent4">
                      <a:lumMod val="40000"/>
                      <a:lumOff val="6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b="1" dirty="0">
                  <a:solidFill>
                    <a:schemeClr val="accent4">
                      <a:lumMod val="40000"/>
                      <a:lumOff val="6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34" name="组合 33"/>
            <p:cNvGrpSpPr/>
            <p:nvPr/>
          </p:nvGrpSpPr>
          <p:grpSpPr>
            <a:xfrm>
              <a:off x="5297" y="2833"/>
              <a:ext cx="2950" cy="3154"/>
              <a:chOff x="5320" y="2278"/>
              <a:chExt cx="3517" cy="3279"/>
            </a:xfrm>
          </p:grpSpPr>
          <p:pic>
            <p:nvPicPr>
              <p:cNvPr id="26" name="图片 4" descr="手机屏幕的截图&#10;&#10;描述已自动生成"/>
              <p:cNvPicPr>
                <a:picLocks noChangeAspect="1" noChangeArrowheads="1"/>
              </p:cNvPicPr>
              <p:nvPr/>
            </p:nvPicPr>
            <p:blipFill>
              <a:blip r:embed="rId7" cstate="screen"/>
              <a:srcRect/>
              <a:stretch>
                <a:fillRect/>
              </a:stretch>
            </p:blipFill>
            <p:spPr bwMode="auto">
              <a:xfrm>
                <a:off x="5320" y="2289"/>
                <a:ext cx="1504" cy="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2" descr="电脑萤幕画面&#10;&#10;描述已自动生成"/>
              <p:cNvPicPr>
                <a:picLocks noChangeAspect="1" noChangeArrowheads="1"/>
              </p:cNvPicPr>
              <p:nvPr/>
            </p:nvPicPr>
            <p:blipFill>
              <a:blip r:embed="rId8" cstate="screen"/>
              <a:srcRect/>
              <a:stretch>
                <a:fillRect/>
              </a:stretch>
            </p:blipFill>
            <p:spPr bwMode="auto">
              <a:xfrm>
                <a:off x="5855" y="2278"/>
                <a:ext cx="1066" cy="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16" descr="电脑萤幕画面&#10;&#10;描述已自动生成"/>
              <p:cNvPicPr>
                <a:picLocks noChangeAspect="1" noChangeArrowheads="1"/>
              </p:cNvPicPr>
              <p:nvPr/>
            </p:nvPicPr>
            <p:blipFill>
              <a:blip r:embed="rId9" cstate="screen"/>
              <a:srcRect/>
              <a:stretch>
                <a:fillRect/>
              </a:stretch>
            </p:blipFill>
            <p:spPr bwMode="auto">
              <a:xfrm>
                <a:off x="6249" y="2278"/>
                <a:ext cx="1507" cy="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6" descr="图片包含 监控, 屏幕, 桌子, 手机&#10;&#10;描述已自动生成"/>
              <p:cNvPicPr>
                <a:picLocks noChangeAspect="1" noChangeArrowheads="1"/>
              </p:cNvPicPr>
              <p:nvPr/>
            </p:nvPicPr>
            <p:blipFill>
              <a:blip r:embed="rId10" cstate="screen"/>
              <a:srcRect/>
              <a:stretch>
                <a:fillRect/>
              </a:stretch>
            </p:blipFill>
            <p:spPr bwMode="auto">
              <a:xfrm>
                <a:off x="6684" y="2278"/>
                <a:ext cx="885" cy="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16" descr="手机屏幕截图&#10;&#10;描述已自动生成"/>
              <p:cNvPicPr>
                <a:picLocks noChangeAspect="1" noChangeArrowheads="1"/>
              </p:cNvPicPr>
              <p:nvPr/>
            </p:nvPicPr>
            <p:blipFill>
              <a:blip r:embed="rId11" cstate="screen"/>
              <a:srcRect/>
              <a:stretch>
                <a:fillRect/>
              </a:stretch>
            </p:blipFill>
            <p:spPr bwMode="auto">
              <a:xfrm>
                <a:off x="7080" y="2278"/>
                <a:ext cx="1185" cy="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0" descr="图片包含 游戏机&#10;&#10;描述已自动生成"/>
              <p:cNvPicPr>
                <a:picLocks noChangeAspect="1" noChangeArrowheads="1"/>
              </p:cNvPicPr>
              <p:nvPr/>
            </p:nvPicPr>
            <p:blipFill>
              <a:blip r:embed="rId12" cstate="screen"/>
              <a:srcRect/>
              <a:stretch>
                <a:fillRect/>
              </a:stretch>
            </p:blipFill>
            <p:spPr bwMode="auto">
              <a:xfrm>
                <a:off x="7713" y="2289"/>
                <a:ext cx="1124" cy="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组合 34"/>
            <p:cNvGrpSpPr/>
            <p:nvPr/>
          </p:nvGrpSpPr>
          <p:grpSpPr>
            <a:xfrm>
              <a:off x="662" y="1932"/>
              <a:ext cx="847" cy="847"/>
              <a:chOff x="-75" y="1969"/>
              <a:chExt cx="930" cy="930"/>
            </a:xfrm>
          </p:grpSpPr>
          <p:sp>
            <p:nvSpPr>
              <p:cNvPr id="67" name="椭圆 66"/>
              <p:cNvSpPr/>
              <p:nvPr/>
            </p:nvSpPr>
            <p:spPr>
              <a:xfrm>
                <a:off x="-75" y="1969"/>
                <a:ext cx="930" cy="930"/>
              </a:xfrm>
              <a:prstGeom prst="ellipse">
                <a:avLst/>
              </a:prstGeom>
              <a:gradFill>
                <a:gsLst>
                  <a:gs pos="16000">
                    <a:srgbClr val="FF7400"/>
                  </a:gs>
                  <a:gs pos="80000">
                    <a:srgbClr val="FF0000"/>
                  </a:gs>
                </a:gsLst>
                <a:lin ang="2700000" scaled="0"/>
              </a:gradFill>
              <a:ln>
                <a:noFill/>
              </a:ln>
              <a:effectLst>
                <a:outerShdw blurRad="6477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正文宋楷" panose="02000000000000000000" charset="-122"/>
                  <a:ea typeface="字魂36号-正文宋楷" panose="02000000000000000000" charset="-122"/>
                </a:endParaRPr>
              </a:p>
            </p:txBody>
          </p:sp>
          <p:sp>
            <p:nvSpPr>
              <p:cNvPr id="18" name="report_155292"/>
              <p:cNvSpPr>
                <a:spLocks noChangeAspect="1"/>
              </p:cNvSpPr>
              <p:nvPr/>
            </p:nvSpPr>
            <p:spPr bwMode="auto">
              <a:xfrm>
                <a:off x="161" y="2175"/>
                <a:ext cx="457" cy="518"/>
              </a:xfrm>
              <a:custGeom>
                <a:avLst/>
                <a:gdLst>
                  <a:gd name="connsiteX0" fmla="*/ 313737 w 536216"/>
                  <a:gd name="connsiteY0" fmla="*/ 536216 h 606761"/>
                  <a:gd name="connsiteX1" fmla="*/ 384282 w 536216"/>
                  <a:gd name="connsiteY1" fmla="*/ 536216 h 606761"/>
                  <a:gd name="connsiteX2" fmla="*/ 384282 w 536216"/>
                  <a:gd name="connsiteY2" fmla="*/ 555954 h 606761"/>
                  <a:gd name="connsiteX3" fmla="*/ 313737 w 536216"/>
                  <a:gd name="connsiteY3" fmla="*/ 555954 h 606761"/>
                  <a:gd name="connsiteX4" fmla="*/ 212732 w 536216"/>
                  <a:gd name="connsiteY4" fmla="*/ 536216 h 606761"/>
                  <a:gd name="connsiteX5" fmla="*/ 283277 w 536216"/>
                  <a:gd name="connsiteY5" fmla="*/ 536216 h 606761"/>
                  <a:gd name="connsiteX6" fmla="*/ 283277 w 536216"/>
                  <a:gd name="connsiteY6" fmla="*/ 555954 h 606761"/>
                  <a:gd name="connsiteX7" fmla="*/ 212732 w 536216"/>
                  <a:gd name="connsiteY7" fmla="*/ 555954 h 606761"/>
                  <a:gd name="connsiteX8" fmla="*/ 110874 w 536216"/>
                  <a:gd name="connsiteY8" fmla="*/ 536216 h 606761"/>
                  <a:gd name="connsiteX9" fmla="*/ 182272 w 536216"/>
                  <a:gd name="connsiteY9" fmla="*/ 536216 h 606761"/>
                  <a:gd name="connsiteX10" fmla="*/ 182272 w 536216"/>
                  <a:gd name="connsiteY10" fmla="*/ 555954 h 606761"/>
                  <a:gd name="connsiteX11" fmla="*/ 110874 w 536216"/>
                  <a:gd name="connsiteY11" fmla="*/ 555954 h 606761"/>
                  <a:gd name="connsiteX12" fmla="*/ 435209 w 536216"/>
                  <a:gd name="connsiteY12" fmla="*/ 505887 h 606761"/>
                  <a:gd name="connsiteX13" fmla="*/ 435209 w 536216"/>
                  <a:gd name="connsiteY13" fmla="*/ 572631 h 606761"/>
                  <a:gd name="connsiteX14" fmla="*/ 468625 w 536216"/>
                  <a:gd name="connsiteY14" fmla="*/ 539259 h 606761"/>
                  <a:gd name="connsiteX15" fmla="*/ 502041 w 536216"/>
                  <a:gd name="connsiteY15" fmla="*/ 505887 h 606761"/>
                  <a:gd name="connsiteX16" fmla="*/ 313737 w 536216"/>
                  <a:gd name="connsiteY16" fmla="*/ 485409 h 606761"/>
                  <a:gd name="connsiteX17" fmla="*/ 384282 w 536216"/>
                  <a:gd name="connsiteY17" fmla="*/ 485409 h 606761"/>
                  <a:gd name="connsiteX18" fmla="*/ 384282 w 536216"/>
                  <a:gd name="connsiteY18" fmla="*/ 505878 h 606761"/>
                  <a:gd name="connsiteX19" fmla="*/ 313737 w 536216"/>
                  <a:gd name="connsiteY19" fmla="*/ 505878 h 606761"/>
                  <a:gd name="connsiteX20" fmla="*/ 212732 w 536216"/>
                  <a:gd name="connsiteY20" fmla="*/ 485409 h 606761"/>
                  <a:gd name="connsiteX21" fmla="*/ 283277 w 536216"/>
                  <a:gd name="connsiteY21" fmla="*/ 485409 h 606761"/>
                  <a:gd name="connsiteX22" fmla="*/ 283277 w 536216"/>
                  <a:gd name="connsiteY22" fmla="*/ 505878 h 606761"/>
                  <a:gd name="connsiteX23" fmla="*/ 212732 w 536216"/>
                  <a:gd name="connsiteY23" fmla="*/ 505878 h 606761"/>
                  <a:gd name="connsiteX24" fmla="*/ 110874 w 536216"/>
                  <a:gd name="connsiteY24" fmla="*/ 485409 h 606761"/>
                  <a:gd name="connsiteX25" fmla="*/ 182272 w 536216"/>
                  <a:gd name="connsiteY25" fmla="*/ 485409 h 606761"/>
                  <a:gd name="connsiteX26" fmla="*/ 182272 w 536216"/>
                  <a:gd name="connsiteY26" fmla="*/ 505878 h 606761"/>
                  <a:gd name="connsiteX27" fmla="*/ 110874 w 536216"/>
                  <a:gd name="connsiteY27" fmla="*/ 505878 h 606761"/>
                  <a:gd name="connsiteX28" fmla="*/ 313737 w 536216"/>
                  <a:gd name="connsiteY28" fmla="*/ 434602 h 606761"/>
                  <a:gd name="connsiteX29" fmla="*/ 384282 w 536216"/>
                  <a:gd name="connsiteY29" fmla="*/ 434602 h 606761"/>
                  <a:gd name="connsiteX30" fmla="*/ 384282 w 536216"/>
                  <a:gd name="connsiteY30" fmla="*/ 455071 h 606761"/>
                  <a:gd name="connsiteX31" fmla="*/ 313737 w 536216"/>
                  <a:gd name="connsiteY31" fmla="*/ 455071 h 606761"/>
                  <a:gd name="connsiteX32" fmla="*/ 212732 w 536216"/>
                  <a:gd name="connsiteY32" fmla="*/ 434602 h 606761"/>
                  <a:gd name="connsiteX33" fmla="*/ 283277 w 536216"/>
                  <a:gd name="connsiteY33" fmla="*/ 434602 h 606761"/>
                  <a:gd name="connsiteX34" fmla="*/ 283277 w 536216"/>
                  <a:gd name="connsiteY34" fmla="*/ 455071 h 606761"/>
                  <a:gd name="connsiteX35" fmla="*/ 212732 w 536216"/>
                  <a:gd name="connsiteY35" fmla="*/ 455071 h 606761"/>
                  <a:gd name="connsiteX36" fmla="*/ 110874 w 536216"/>
                  <a:gd name="connsiteY36" fmla="*/ 434602 h 606761"/>
                  <a:gd name="connsiteX37" fmla="*/ 182272 w 536216"/>
                  <a:gd name="connsiteY37" fmla="*/ 434602 h 606761"/>
                  <a:gd name="connsiteX38" fmla="*/ 182272 w 536216"/>
                  <a:gd name="connsiteY38" fmla="*/ 455071 h 606761"/>
                  <a:gd name="connsiteX39" fmla="*/ 110874 w 536216"/>
                  <a:gd name="connsiteY39" fmla="*/ 455071 h 606761"/>
                  <a:gd name="connsiteX40" fmla="*/ 252939 w 536216"/>
                  <a:gd name="connsiteY40" fmla="*/ 384526 h 606761"/>
                  <a:gd name="connsiteX41" fmla="*/ 465549 w 536216"/>
                  <a:gd name="connsiteY41" fmla="*/ 384526 h 606761"/>
                  <a:gd name="connsiteX42" fmla="*/ 465549 w 536216"/>
                  <a:gd name="connsiteY42" fmla="*/ 404264 h 606761"/>
                  <a:gd name="connsiteX43" fmla="*/ 252939 w 536216"/>
                  <a:gd name="connsiteY43" fmla="*/ 404264 h 606761"/>
                  <a:gd name="connsiteX44" fmla="*/ 252939 w 536216"/>
                  <a:gd name="connsiteY44" fmla="*/ 333719 h 606761"/>
                  <a:gd name="connsiteX45" fmla="*/ 465549 w 536216"/>
                  <a:gd name="connsiteY45" fmla="*/ 333719 h 606761"/>
                  <a:gd name="connsiteX46" fmla="*/ 465549 w 536216"/>
                  <a:gd name="connsiteY46" fmla="*/ 354188 h 606761"/>
                  <a:gd name="connsiteX47" fmla="*/ 252939 w 536216"/>
                  <a:gd name="connsiteY47" fmla="*/ 354188 h 606761"/>
                  <a:gd name="connsiteX48" fmla="*/ 19752 w 536216"/>
                  <a:gd name="connsiteY48" fmla="*/ 303377 h 606761"/>
                  <a:gd name="connsiteX49" fmla="*/ 19752 w 536216"/>
                  <a:gd name="connsiteY49" fmla="*/ 364049 h 606761"/>
                  <a:gd name="connsiteX50" fmla="*/ 60776 w 536216"/>
                  <a:gd name="connsiteY50" fmla="*/ 364049 h 606761"/>
                  <a:gd name="connsiteX51" fmla="*/ 60776 w 536216"/>
                  <a:gd name="connsiteY51" fmla="*/ 303377 h 606761"/>
                  <a:gd name="connsiteX52" fmla="*/ 252939 w 536216"/>
                  <a:gd name="connsiteY52" fmla="*/ 282911 h 606761"/>
                  <a:gd name="connsiteX53" fmla="*/ 465549 w 536216"/>
                  <a:gd name="connsiteY53" fmla="*/ 282911 h 606761"/>
                  <a:gd name="connsiteX54" fmla="*/ 465549 w 536216"/>
                  <a:gd name="connsiteY54" fmla="*/ 303380 h 606761"/>
                  <a:gd name="connsiteX55" fmla="*/ 252939 w 536216"/>
                  <a:gd name="connsiteY55" fmla="*/ 303380 h 606761"/>
                  <a:gd name="connsiteX56" fmla="*/ 80529 w 536216"/>
                  <a:gd name="connsiteY56" fmla="*/ 252566 h 606761"/>
                  <a:gd name="connsiteX57" fmla="*/ 80529 w 536216"/>
                  <a:gd name="connsiteY57" fmla="*/ 293518 h 606761"/>
                  <a:gd name="connsiteX58" fmla="*/ 80529 w 536216"/>
                  <a:gd name="connsiteY58" fmla="*/ 364049 h 606761"/>
                  <a:gd name="connsiteX59" fmla="*/ 121553 w 536216"/>
                  <a:gd name="connsiteY59" fmla="*/ 364049 h 606761"/>
                  <a:gd name="connsiteX60" fmla="*/ 121553 w 536216"/>
                  <a:gd name="connsiteY60" fmla="*/ 252566 h 606761"/>
                  <a:gd name="connsiteX61" fmla="*/ 141305 w 536216"/>
                  <a:gd name="connsiteY61" fmla="*/ 182035 h 606761"/>
                  <a:gd name="connsiteX62" fmla="*/ 141305 w 536216"/>
                  <a:gd name="connsiteY62" fmla="*/ 242707 h 606761"/>
                  <a:gd name="connsiteX63" fmla="*/ 141305 w 536216"/>
                  <a:gd name="connsiteY63" fmla="*/ 364049 h 606761"/>
                  <a:gd name="connsiteX64" fmla="*/ 182329 w 536216"/>
                  <a:gd name="connsiteY64" fmla="*/ 364049 h 606761"/>
                  <a:gd name="connsiteX65" fmla="*/ 182329 w 536216"/>
                  <a:gd name="connsiteY65" fmla="*/ 182035 h 606761"/>
                  <a:gd name="connsiteX66" fmla="*/ 131429 w 536216"/>
                  <a:gd name="connsiteY66" fmla="*/ 161559 h 606761"/>
                  <a:gd name="connsiteX67" fmla="*/ 192206 w 536216"/>
                  <a:gd name="connsiteY67" fmla="*/ 161559 h 606761"/>
                  <a:gd name="connsiteX68" fmla="*/ 202082 w 536216"/>
                  <a:gd name="connsiteY68" fmla="*/ 172176 h 606761"/>
                  <a:gd name="connsiteX69" fmla="*/ 202082 w 536216"/>
                  <a:gd name="connsiteY69" fmla="*/ 364049 h 606761"/>
                  <a:gd name="connsiteX70" fmla="*/ 232470 w 536216"/>
                  <a:gd name="connsiteY70" fmla="*/ 364049 h 606761"/>
                  <a:gd name="connsiteX71" fmla="*/ 232470 w 536216"/>
                  <a:gd name="connsiteY71" fmla="*/ 384525 h 606761"/>
                  <a:gd name="connsiteX72" fmla="*/ 192206 w 536216"/>
                  <a:gd name="connsiteY72" fmla="*/ 384525 h 606761"/>
                  <a:gd name="connsiteX73" fmla="*/ 131429 w 536216"/>
                  <a:gd name="connsiteY73" fmla="*/ 384525 h 606761"/>
                  <a:gd name="connsiteX74" fmla="*/ 70653 w 536216"/>
                  <a:gd name="connsiteY74" fmla="*/ 384525 h 606761"/>
                  <a:gd name="connsiteX75" fmla="*/ 9876 w 536216"/>
                  <a:gd name="connsiteY75" fmla="*/ 384525 h 606761"/>
                  <a:gd name="connsiteX76" fmla="*/ 0 w 536216"/>
                  <a:gd name="connsiteY76" fmla="*/ 373908 h 606761"/>
                  <a:gd name="connsiteX77" fmla="*/ 0 w 536216"/>
                  <a:gd name="connsiteY77" fmla="*/ 293518 h 606761"/>
                  <a:gd name="connsiteX78" fmla="*/ 9876 w 536216"/>
                  <a:gd name="connsiteY78" fmla="*/ 282901 h 606761"/>
                  <a:gd name="connsiteX79" fmla="*/ 60776 w 536216"/>
                  <a:gd name="connsiteY79" fmla="*/ 282901 h 606761"/>
                  <a:gd name="connsiteX80" fmla="*/ 60776 w 536216"/>
                  <a:gd name="connsiteY80" fmla="*/ 242707 h 606761"/>
                  <a:gd name="connsiteX81" fmla="*/ 70653 w 536216"/>
                  <a:gd name="connsiteY81" fmla="*/ 232847 h 606761"/>
                  <a:gd name="connsiteX82" fmla="*/ 121553 w 536216"/>
                  <a:gd name="connsiteY82" fmla="*/ 232847 h 606761"/>
                  <a:gd name="connsiteX83" fmla="*/ 121553 w 536216"/>
                  <a:gd name="connsiteY83" fmla="*/ 172176 h 606761"/>
                  <a:gd name="connsiteX84" fmla="*/ 131429 w 536216"/>
                  <a:gd name="connsiteY84" fmla="*/ 161559 h 606761"/>
                  <a:gd name="connsiteX85" fmla="*/ 334187 w 536216"/>
                  <a:gd name="connsiteY85" fmla="*/ 141834 h 606761"/>
                  <a:gd name="connsiteX86" fmla="*/ 334187 w 536216"/>
                  <a:gd name="connsiteY86" fmla="*/ 232852 h 606761"/>
                  <a:gd name="connsiteX87" fmla="*/ 455676 w 536216"/>
                  <a:gd name="connsiteY87" fmla="*/ 232852 h 606761"/>
                  <a:gd name="connsiteX88" fmla="*/ 455676 w 536216"/>
                  <a:gd name="connsiteY88" fmla="*/ 141834 h 606761"/>
                  <a:gd name="connsiteX89" fmla="*/ 262812 w 536216"/>
                  <a:gd name="connsiteY89" fmla="*/ 141834 h 606761"/>
                  <a:gd name="connsiteX90" fmla="*/ 262812 w 536216"/>
                  <a:gd name="connsiteY90" fmla="*/ 232852 h 606761"/>
                  <a:gd name="connsiteX91" fmla="*/ 313686 w 536216"/>
                  <a:gd name="connsiteY91" fmla="*/ 232852 h 606761"/>
                  <a:gd name="connsiteX92" fmla="*/ 313686 w 536216"/>
                  <a:gd name="connsiteY92" fmla="*/ 141834 h 606761"/>
                  <a:gd name="connsiteX93" fmla="*/ 110874 w 536216"/>
                  <a:gd name="connsiteY93" fmla="*/ 111483 h 606761"/>
                  <a:gd name="connsiteX94" fmla="*/ 202010 w 536216"/>
                  <a:gd name="connsiteY94" fmla="*/ 111483 h 606761"/>
                  <a:gd name="connsiteX95" fmla="*/ 202010 w 536216"/>
                  <a:gd name="connsiteY95" fmla="*/ 131221 h 606761"/>
                  <a:gd name="connsiteX96" fmla="*/ 110874 w 536216"/>
                  <a:gd name="connsiteY96" fmla="*/ 131221 h 606761"/>
                  <a:gd name="connsiteX97" fmla="*/ 334187 w 536216"/>
                  <a:gd name="connsiteY97" fmla="*/ 81155 h 606761"/>
                  <a:gd name="connsiteX98" fmla="*/ 334187 w 536216"/>
                  <a:gd name="connsiteY98" fmla="*/ 121355 h 606761"/>
                  <a:gd name="connsiteX99" fmla="*/ 455676 w 536216"/>
                  <a:gd name="connsiteY99" fmla="*/ 121355 h 606761"/>
                  <a:gd name="connsiteX100" fmla="*/ 455676 w 536216"/>
                  <a:gd name="connsiteY100" fmla="*/ 81155 h 606761"/>
                  <a:gd name="connsiteX101" fmla="*/ 262812 w 536216"/>
                  <a:gd name="connsiteY101" fmla="*/ 81155 h 606761"/>
                  <a:gd name="connsiteX102" fmla="*/ 262812 w 536216"/>
                  <a:gd name="connsiteY102" fmla="*/ 121355 h 606761"/>
                  <a:gd name="connsiteX103" fmla="*/ 313686 w 536216"/>
                  <a:gd name="connsiteY103" fmla="*/ 121355 h 606761"/>
                  <a:gd name="connsiteX104" fmla="*/ 313686 w 536216"/>
                  <a:gd name="connsiteY104" fmla="*/ 81155 h 606761"/>
                  <a:gd name="connsiteX105" fmla="*/ 110874 w 536216"/>
                  <a:gd name="connsiteY105" fmla="*/ 60676 h 606761"/>
                  <a:gd name="connsiteX106" fmla="*/ 171672 w 536216"/>
                  <a:gd name="connsiteY106" fmla="*/ 60676 h 606761"/>
                  <a:gd name="connsiteX107" fmla="*/ 171672 w 536216"/>
                  <a:gd name="connsiteY107" fmla="*/ 81145 h 606761"/>
                  <a:gd name="connsiteX108" fmla="*/ 110874 w 536216"/>
                  <a:gd name="connsiteY108" fmla="*/ 81145 h 606761"/>
                  <a:gd name="connsiteX109" fmla="*/ 252941 w 536216"/>
                  <a:gd name="connsiteY109" fmla="*/ 60676 h 606761"/>
                  <a:gd name="connsiteX110" fmla="*/ 465547 w 536216"/>
                  <a:gd name="connsiteY110" fmla="*/ 60676 h 606761"/>
                  <a:gd name="connsiteX111" fmla="*/ 475418 w 536216"/>
                  <a:gd name="connsiteY111" fmla="*/ 70536 h 606761"/>
                  <a:gd name="connsiteX112" fmla="*/ 475418 w 536216"/>
                  <a:gd name="connsiteY112" fmla="*/ 242713 h 606761"/>
                  <a:gd name="connsiteX113" fmla="*/ 465547 w 536216"/>
                  <a:gd name="connsiteY113" fmla="*/ 252573 h 606761"/>
                  <a:gd name="connsiteX114" fmla="*/ 252941 w 536216"/>
                  <a:gd name="connsiteY114" fmla="*/ 252573 h 606761"/>
                  <a:gd name="connsiteX115" fmla="*/ 243070 w 536216"/>
                  <a:gd name="connsiteY115" fmla="*/ 242713 h 606761"/>
                  <a:gd name="connsiteX116" fmla="*/ 243070 w 536216"/>
                  <a:gd name="connsiteY116" fmla="*/ 70536 h 606761"/>
                  <a:gd name="connsiteX117" fmla="*/ 252941 w 536216"/>
                  <a:gd name="connsiteY117" fmla="*/ 60676 h 606761"/>
                  <a:gd name="connsiteX118" fmla="*/ 70671 w 536216"/>
                  <a:gd name="connsiteY118" fmla="*/ 0 h 606761"/>
                  <a:gd name="connsiteX119" fmla="*/ 526343 w 536216"/>
                  <a:gd name="connsiteY119" fmla="*/ 0 h 606761"/>
                  <a:gd name="connsiteX120" fmla="*/ 536216 w 536216"/>
                  <a:gd name="connsiteY120" fmla="*/ 9860 h 606761"/>
                  <a:gd name="connsiteX121" fmla="*/ 536216 w 536216"/>
                  <a:gd name="connsiteY121" fmla="*/ 495269 h 606761"/>
                  <a:gd name="connsiteX122" fmla="*/ 535457 w 536216"/>
                  <a:gd name="connsiteY122" fmla="*/ 498302 h 606761"/>
                  <a:gd name="connsiteX123" fmla="*/ 535457 w 536216"/>
                  <a:gd name="connsiteY123" fmla="*/ 499819 h 606761"/>
                  <a:gd name="connsiteX124" fmla="*/ 533178 w 536216"/>
                  <a:gd name="connsiteY124" fmla="*/ 502853 h 606761"/>
                  <a:gd name="connsiteX125" fmla="*/ 432171 w 536216"/>
                  <a:gd name="connsiteY125" fmla="*/ 603727 h 606761"/>
                  <a:gd name="connsiteX126" fmla="*/ 425336 w 536216"/>
                  <a:gd name="connsiteY126" fmla="*/ 606761 h 606761"/>
                  <a:gd name="connsiteX127" fmla="*/ 70671 w 536216"/>
                  <a:gd name="connsiteY127" fmla="*/ 606761 h 606761"/>
                  <a:gd name="connsiteX128" fmla="*/ 60798 w 536216"/>
                  <a:gd name="connsiteY128" fmla="*/ 596901 h 606761"/>
                  <a:gd name="connsiteX129" fmla="*/ 60798 w 536216"/>
                  <a:gd name="connsiteY129" fmla="*/ 434593 h 606761"/>
                  <a:gd name="connsiteX130" fmla="*/ 80544 w 536216"/>
                  <a:gd name="connsiteY130" fmla="*/ 434593 h 606761"/>
                  <a:gd name="connsiteX131" fmla="*/ 80544 w 536216"/>
                  <a:gd name="connsiteY131" fmla="*/ 586283 h 606761"/>
                  <a:gd name="connsiteX132" fmla="*/ 414703 w 536216"/>
                  <a:gd name="connsiteY132" fmla="*/ 586283 h 606761"/>
                  <a:gd name="connsiteX133" fmla="*/ 414703 w 536216"/>
                  <a:gd name="connsiteY133" fmla="*/ 495269 h 606761"/>
                  <a:gd name="connsiteX134" fmla="*/ 425336 w 536216"/>
                  <a:gd name="connsiteY134" fmla="*/ 485409 h 606761"/>
                  <a:gd name="connsiteX135" fmla="*/ 516470 w 536216"/>
                  <a:gd name="connsiteY135" fmla="*/ 485409 h 606761"/>
                  <a:gd name="connsiteX136" fmla="*/ 516470 w 536216"/>
                  <a:gd name="connsiteY136" fmla="*/ 20478 h 606761"/>
                  <a:gd name="connsiteX137" fmla="*/ 80544 w 536216"/>
                  <a:gd name="connsiteY137" fmla="*/ 20478 h 606761"/>
                  <a:gd name="connsiteX138" fmla="*/ 80544 w 536216"/>
                  <a:gd name="connsiteY138" fmla="*/ 151690 h 606761"/>
                  <a:gd name="connsiteX139" fmla="*/ 60798 w 536216"/>
                  <a:gd name="connsiteY139" fmla="*/ 151690 h 606761"/>
                  <a:gd name="connsiteX140" fmla="*/ 60798 w 536216"/>
                  <a:gd name="connsiteY140" fmla="*/ 9860 h 606761"/>
                  <a:gd name="connsiteX141" fmla="*/ 70671 w 536216"/>
                  <a:gd name="connsiteY141" fmla="*/ 0 h 60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536216" h="606761">
                    <a:moveTo>
                      <a:pt x="313737" y="536216"/>
                    </a:moveTo>
                    <a:lnTo>
                      <a:pt x="384282" y="536216"/>
                    </a:lnTo>
                    <a:lnTo>
                      <a:pt x="384282" y="555954"/>
                    </a:lnTo>
                    <a:lnTo>
                      <a:pt x="313737" y="555954"/>
                    </a:lnTo>
                    <a:close/>
                    <a:moveTo>
                      <a:pt x="212732" y="536216"/>
                    </a:moveTo>
                    <a:lnTo>
                      <a:pt x="283277" y="536216"/>
                    </a:lnTo>
                    <a:lnTo>
                      <a:pt x="283277" y="555954"/>
                    </a:lnTo>
                    <a:lnTo>
                      <a:pt x="212732" y="555954"/>
                    </a:lnTo>
                    <a:close/>
                    <a:moveTo>
                      <a:pt x="110874" y="536216"/>
                    </a:moveTo>
                    <a:lnTo>
                      <a:pt x="182272" y="536216"/>
                    </a:lnTo>
                    <a:lnTo>
                      <a:pt x="182272" y="555954"/>
                    </a:lnTo>
                    <a:lnTo>
                      <a:pt x="110874" y="555954"/>
                    </a:lnTo>
                    <a:close/>
                    <a:moveTo>
                      <a:pt x="435209" y="505887"/>
                    </a:moveTo>
                    <a:lnTo>
                      <a:pt x="435209" y="572631"/>
                    </a:lnTo>
                    <a:lnTo>
                      <a:pt x="468625" y="539259"/>
                    </a:lnTo>
                    <a:lnTo>
                      <a:pt x="502041" y="505887"/>
                    </a:lnTo>
                    <a:close/>
                    <a:moveTo>
                      <a:pt x="313737" y="485409"/>
                    </a:moveTo>
                    <a:lnTo>
                      <a:pt x="384282" y="485409"/>
                    </a:lnTo>
                    <a:lnTo>
                      <a:pt x="384282" y="505878"/>
                    </a:lnTo>
                    <a:lnTo>
                      <a:pt x="313737" y="505878"/>
                    </a:lnTo>
                    <a:close/>
                    <a:moveTo>
                      <a:pt x="212732" y="485409"/>
                    </a:moveTo>
                    <a:lnTo>
                      <a:pt x="283277" y="485409"/>
                    </a:lnTo>
                    <a:lnTo>
                      <a:pt x="283277" y="505878"/>
                    </a:lnTo>
                    <a:lnTo>
                      <a:pt x="212732" y="505878"/>
                    </a:lnTo>
                    <a:close/>
                    <a:moveTo>
                      <a:pt x="110874" y="485409"/>
                    </a:moveTo>
                    <a:lnTo>
                      <a:pt x="182272" y="485409"/>
                    </a:lnTo>
                    <a:lnTo>
                      <a:pt x="182272" y="505878"/>
                    </a:lnTo>
                    <a:lnTo>
                      <a:pt x="110874" y="505878"/>
                    </a:lnTo>
                    <a:close/>
                    <a:moveTo>
                      <a:pt x="313737" y="434602"/>
                    </a:moveTo>
                    <a:lnTo>
                      <a:pt x="384282" y="434602"/>
                    </a:lnTo>
                    <a:lnTo>
                      <a:pt x="384282" y="455071"/>
                    </a:lnTo>
                    <a:lnTo>
                      <a:pt x="313737" y="455071"/>
                    </a:lnTo>
                    <a:close/>
                    <a:moveTo>
                      <a:pt x="212732" y="434602"/>
                    </a:moveTo>
                    <a:lnTo>
                      <a:pt x="283277" y="434602"/>
                    </a:lnTo>
                    <a:lnTo>
                      <a:pt x="283277" y="455071"/>
                    </a:lnTo>
                    <a:lnTo>
                      <a:pt x="212732" y="455071"/>
                    </a:lnTo>
                    <a:close/>
                    <a:moveTo>
                      <a:pt x="110874" y="434602"/>
                    </a:moveTo>
                    <a:lnTo>
                      <a:pt x="182272" y="434602"/>
                    </a:lnTo>
                    <a:lnTo>
                      <a:pt x="182272" y="455071"/>
                    </a:lnTo>
                    <a:lnTo>
                      <a:pt x="110874" y="455071"/>
                    </a:lnTo>
                    <a:close/>
                    <a:moveTo>
                      <a:pt x="252939" y="384526"/>
                    </a:moveTo>
                    <a:lnTo>
                      <a:pt x="465549" y="384526"/>
                    </a:lnTo>
                    <a:lnTo>
                      <a:pt x="465549" y="404264"/>
                    </a:lnTo>
                    <a:lnTo>
                      <a:pt x="252939" y="404264"/>
                    </a:lnTo>
                    <a:close/>
                    <a:moveTo>
                      <a:pt x="252939" y="333719"/>
                    </a:moveTo>
                    <a:lnTo>
                      <a:pt x="465549" y="333719"/>
                    </a:lnTo>
                    <a:lnTo>
                      <a:pt x="465549" y="354188"/>
                    </a:lnTo>
                    <a:lnTo>
                      <a:pt x="252939" y="354188"/>
                    </a:lnTo>
                    <a:close/>
                    <a:moveTo>
                      <a:pt x="19752" y="303377"/>
                    </a:moveTo>
                    <a:lnTo>
                      <a:pt x="19752" y="364049"/>
                    </a:lnTo>
                    <a:lnTo>
                      <a:pt x="60776" y="364049"/>
                    </a:lnTo>
                    <a:lnTo>
                      <a:pt x="60776" y="303377"/>
                    </a:lnTo>
                    <a:close/>
                    <a:moveTo>
                      <a:pt x="252939" y="282911"/>
                    </a:moveTo>
                    <a:lnTo>
                      <a:pt x="465549" y="282911"/>
                    </a:lnTo>
                    <a:lnTo>
                      <a:pt x="465549" y="303380"/>
                    </a:lnTo>
                    <a:lnTo>
                      <a:pt x="252939" y="303380"/>
                    </a:lnTo>
                    <a:close/>
                    <a:moveTo>
                      <a:pt x="80529" y="252566"/>
                    </a:moveTo>
                    <a:lnTo>
                      <a:pt x="80529" y="293518"/>
                    </a:lnTo>
                    <a:lnTo>
                      <a:pt x="80529" y="364049"/>
                    </a:lnTo>
                    <a:lnTo>
                      <a:pt x="121553" y="364049"/>
                    </a:lnTo>
                    <a:lnTo>
                      <a:pt x="121553" y="252566"/>
                    </a:lnTo>
                    <a:close/>
                    <a:moveTo>
                      <a:pt x="141305" y="182035"/>
                    </a:moveTo>
                    <a:lnTo>
                      <a:pt x="141305" y="242707"/>
                    </a:lnTo>
                    <a:lnTo>
                      <a:pt x="141305" y="364049"/>
                    </a:lnTo>
                    <a:lnTo>
                      <a:pt x="182329" y="364049"/>
                    </a:lnTo>
                    <a:lnTo>
                      <a:pt x="182329" y="182035"/>
                    </a:lnTo>
                    <a:close/>
                    <a:moveTo>
                      <a:pt x="131429" y="161559"/>
                    </a:moveTo>
                    <a:lnTo>
                      <a:pt x="192206" y="161559"/>
                    </a:lnTo>
                    <a:cubicBezTo>
                      <a:pt x="198283" y="161559"/>
                      <a:pt x="202082" y="166109"/>
                      <a:pt x="202082" y="172176"/>
                    </a:cubicBezTo>
                    <a:lnTo>
                      <a:pt x="202082" y="364049"/>
                    </a:lnTo>
                    <a:lnTo>
                      <a:pt x="232470" y="364049"/>
                    </a:lnTo>
                    <a:lnTo>
                      <a:pt x="232470" y="384525"/>
                    </a:lnTo>
                    <a:lnTo>
                      <a:pt x="192206" y="384525"/>
                    </a:lnTo>
                    <a:lnTo>
                      <a:pt x="131429" y="384525"/>
                    </a:lnTo>
                    <a:lnTo>
                      <a:pt x="70653" y="384525"/>
                    </a:lnTo>
                    <a:lnTo>
                      <a:pt x="9876" y="384525"/>
                    </a:lnTo>
                    <a:cubicBezTo>
                      <a:pt x="3799" y="384525"/>
                      <a:pt x="0" y="379975"/>
                      <a:pt x="0" y="373908"/>
                    </a:cubicBezTo>
                    <a:lnTo>
                      <a:pt x="0" y="293518"/>
                    </a:lnTo>
                    <a:cubicBezTo>
                      <a:pt x="0" y="287451"/>
                      <a:pt x="3799" y="282901"/>
                      <a:pt x="9876" y="282901"/>
                    </a:cubicBezTo>
                    <a:lnTo>
                      <a:pt x="60776" y="282901"/>
                    </a:lnTo>
                    <a:lnTo>
                      <a:pt x="60776" y="242707"/>
                    </a:lnTo>
                    <a:cubicBezTo>
                      <a:pt x="60776" y="236639"/>
                      <a:pt x="64575" y="232847"/>
                      <a:pt x="70653" y="232847"/>
                    </a:cubicBezTo>
                    <a:lnTo>
                      <a:pt x="121553" y="232847"/>
                    </a:lnTo>
                    <a:lnTo>
                      <a:pt x="121553" y="172176"/>
                    </a:lnTo>
                    <a:cubicBezTo>
                      <a:pt x="121553" y="166109"/>
                      <a:pt x="125351" y="161559"/>
                      <a:pt x="131429" y="161559"/>
                    </a:cubicBezTo>
                    <a:close/>
                    <a:moveTo>
                      <a:pt x="334187" y="141834"/>
                    </a:moveTo>
                    <a:lnTo>
                      <a:pt x="334187" y="232852"/>
                    </a:lnTo>
                    <a:lnTo>
                      <a:pt x="455676" y="232852"/>
                    </a:lnTo>
                    <a:lnTo>
                      <a:pt x="455676" y="141834"/>
                    </a:lnTo>
                    <a:close/>
                    <a:moveTo>
                      <a:pt x="262812" y="141834"/>
                    </a:moveTo>
                    <a:lnTo>
                      <a:pt x="262812" y="232852"/>
                    </a:lnTo>
                    <a:lnTo>
                      <a:pt x="313686" y="232852"/>
                    </a:lnTo>
                    <a:lnTo>
                      <a:pt x="313686" y="141834"/>
                    </a:lnTo>
                    <a:close/>
                    <a:moveTo>
                      <a:pt x="110874" y="111483"/>
                    </a:moveTo>
                    <a:lnTo>
                      <a:pt x="202010" y="111483"/>
                    </a:lnTo>
                    <a:lnTo>
                      <a:pt x="202010" y="131221"/>
                    </a:lnTo>
                    <a:lnTo>
                      <a:pt x="110874" y="131221"/>
                    </a:lnTo>
                    <a:close/>
                    <a:moveTo>
                      <a:pt x="334187" y="81155"/>
                    </a:moveTo>
                    <a:lnTo>
                      <a:pt x="334187" y="121355"/>
                    </a:lnTo>
                    <a:lnTo>
                      <a:pt x="455676" y="121355"/>
                    </a:lnTo>
                    <a:lnTo>
                      <a:pt x="455676" y="81155"/>
                    </a:lnTo>
                    <a:close/>
                    <a:moveTo>
                      <a:pt x="262812" y="81155"/>
                    </a:moveTo>
                    <a:lnTo>
                      <a:pt x="262812" y="121355"/>
                    </a:lnTo>
                    <a:lnTo>
                      <a:pt x="313686" y="121355"/>
                    </a:lnTo>
                    <a:lnTo>
                      <a:pt x="313686" y="81155"/>
                    </a:lnTo>
                    <a:close/>
                    <a:moveTo>
                      <a:pt x="110874" y="60676"/>
                    </a:moveTo>
                    <a:lnTo>
                      <a:pt x="171672" y="60676"/>
                    </a:lnTo>
                    <a:lnTo>
                      <a:pt x="171672" y="81145"/>
                    </a:lnTo>
                    <a:lnTo>
                      <a:pt x="110874" y="81145"/>
                    </a:lnTo>
                    <a:close/>
                    <a:moveTo>
                      <a:pt x="252941" y="60676"/>
                    </a:moveTo>
                    <a:lnTo>
                      <a:pt x="465547" y="60676"/>
                    </a:lnTo>
                    <a:cubicBezTo>
                      <a:pt x="471621" y="60676"/>
                      <a:pt x="475418" y="64468"/>
                      <a:pt x="475418" y="70536"/>
                    </a:cubicBezTo>
                    <a:lnTo>
                      <a:pt x="475418" y="242713"/>
                    </a:lnTo>
                    <a:cubicBezTo>
                      <a:pt x="475418" y="248781"/>
                      <a:pt x="471621" y="252573"/>
                      <a:pt x="465547" y="252573"/>
                    </a:cubicBezTo>
                    <a:lnTo>
                      <a:pt x="252941" y="252573"/>
                    </a:lnTo>
                    <a:cubicBezTo>
                      <a:pt x="246867" y="252573"/>
                      <a:pt x="243070" y="248781"/>
                      <a:pt x="243070" y="242713"/>
                    </a:cubicBezTo>
                    <a:lnTo>
                      <a:pt x="243070" y="70536"/>
                    </a:lnTo>
                    <a:cubicBezTo>
                      <a:pt x="243070" y="64468"/>
                      <a:pt x="246867" y="60676"/>
                      <a:pt x="252941" y="60676"/>
                    </a:cubicBezTo>
                    <a:close/>
                    <a:moveTo>
                      <a:pt x="70671" y="0"/>
                    </a:moveTo>
                    <a:lnTo>
                      <a:pt x="526343" y="0"/>
                    </a:lnTo>
                    <a:cubicBezTo>
                      <a:pt x="532419" y="0"/>
                      <a:pt x="536216" y="3792"/>
                      <a:pt x="536216" y="9860"/>
                    </a:cubicBezTo>
                    <a:lnTo>
                      <a:pt x="536216" y="495269"/>
                    </a:lnTo>
                    <a:cubicBezTo>
                      <a:pt x="536216" y="496786"/>
                      <a:pt x="536216" y="497544"/>
                      <a:pt x="535457" y="498302"/>
                    </a:cubicBezTo>
                    <a:lnTo>
                      <a:pt x="535457" y="499819"/>
                    </a:lnTo>
                    <a:cubicBezTo>
                      <a:pt x="534697" y="500578"/>
                      <a:pt x="534697" y="501336"/>
                      <a:pt x="533178" y="502853"/>
                    </a:cubicBezTo>
                    <a:lnTo>
                      <a:pt x="432171" y="603727"/>
                    </a:lnTo>
                    <a:cubicBezTo>
                      <a:pt x="429893" y="606003"/>
                      <a:pt x="428374" y="606761"/>
                      <a:pt x="425336" y="606761"/>
                    </a:cubicBezTo>
                    <a:lnTo>
                      <a:pt x="70671" y="606761"/>
                    </a:lnTo>
                    <a:cubicBezTo>
                      <a:pt x="64595" y="606761"/>
                      <a:pt x="60798" y="602969"/>
                      <a:pt x="60798" y="596901"/>
                    </a:cubicBezTo>
                    <a:lnTo>
                      <a:pt x="60798" y="434593"/>
                    </a:lnTo>
                    <a:lnTo>
                      <a:pt x="80544" y="434593"/>
                    </a:lnTo>
                    <a:lnTo>
                      <a:pt x="80544" y="586283"/>
                    </a:lnTo>
                    <a:lnTo>
                      <a:pt x="414703" y="586283"/>
                    </a:lnTo>
                    <a:lnTo>
                      <a:pt x="414703" y="495269"/>
                    </a:lnTo>
                    <a:cubicBezTo>
                      <a:pt x="414703" y="489201"/>
                      <a:pt x="419260" y="485409"/>
                      <a:pt x="425336" y="485409"/>
                    </a:cubicBezTo>
                    <a:lnTo>
                      <a:pt x="516470" y="485409"/>
                    </a:lnTo>
                    <a:lnTo>
                      <a:pt x="516470" y="20478"/>
                    </a:lnTo>
                    <a:lnTo>
                      <a:pt x="80544" y="20478"/>
                    </a:lnTo>
                    <a:lnTo>
                      <a:pt x="80544" y="151690"/>
                    </a:lnTo>
                    <a:lnTo>
                      <a:pt x="60798" y="151690"/>
                    </a:lnTo>
                    <a:lnTo>
                      <a:pt x="60798" y="9860"/>
                    </a:lnTo>
                    <a:cubicBezTo>
                      <a:pt x="60798" y="3792"/>
                      <a:pt x="64595" y="0"/>
                      <a:pt x="70671" y="0"/>
                    </a:cubicBezTo>
                    <a:close/>
                  </a:path>
                </a:pathLst>
              </a:custGeom>
              <a:solidFill>
                <a:schemeClr val="bg1"/>
              </a:solidFill>
              <a:ln>
                <a:noFill/>
              </a:ln>
            </p:spPr>
          </p:sp>
        </p:grpSp>
      </p:grpSp>
      <p:grpSp>
        <p:nvGrpSpPr>
          <p:cNvPr id="52" name="组合 51"/>
          <p:cNvGrpSpPr/>
          <p:nvPr/>
        </p:nvGrpSpPr>
        <p:grpSpPr>
          <a:xfrm>
            <a:off x="6055995" y="1303020"/>
            <a:ext cx="4361180" cy="5203825"/>
            <a:chOff x="12972" y="1932"/>
            <a:chExt cx="6868" cy="8195"/>
          </a:xfrm>
        </p:grpSpPr>
        <p:grpSp>
          <p:nvGrpSpPr>
            <p:cNvPr id="51" name="组合 50"/>
            <p:cNvGrpSpPr/>
            <p:nvPr/>
          </p:nvGrpSpPr>
          <p:grpSpPr>
            <a:xfrm>
              <a:off x="12972" y="1932"/>
              <a:ext cx="6868" cy="3707"/>
              <a:chOff x="12972" y="1932"/>
              <a:chExt cx="6868" cy="3707"/>
            </a:xfrm>
          </p:grpSpPr>
          <p:sp>
            <p:nvSpPr>
              <p:cNvPr id="9" name="矩形 4"/>
              <p:cNvSpPr txBox="1"/>
              <p:nvPr/>
            </p:nvSpPr>
            <p:spPr>
              <a:xfrm>
                <a:off x="13924" y="2587"/>
                <a:ext cx="5916" cy="1740"/>
              </a:xfrm>
              <a:prstGeom prst="rect">
                <a:avLst/>
              </a:prstGeom>
              <a:noFill/>
              <a:ln w="12700" cap="flat">
                <a:noFill/>
                <a:miter lim="400000"/>
              </a:ln>
              <a:effectLst/>
            </p:spPr>
            <p:txBody>
              <a:bodyPr wrap="square" lIns="91439" tIns="91439" rIns="91439" bIns="91439" numCol="1" anchor="t">
                <a:spAutoFit/>
              </a:bodyPr>
              <a:lstStyle/>
              <a:p>
                <a:pPr algn="l" defTabSz="1828800">
                  <a:lnSpc>
                    <a:spcPct val="150000"/>
                  </a:lnSpc>
                  <a:defRPr sz="2400" b="0"/>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依托强大数据体系，深度挖掘行业发展规律</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l" defTabSz="1828800">
                  <a:lnSpc>
                    <a:spcPct val="150000"/>
                  </a:lnSpc>
                  <a:defRPr sz="2400" b="0"/>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全网覆盖，全方位多角度深度剖析</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l" defTabSz="1828800">
                  <a:lnSpc>
                    <a:spcPct val="150000"/>
                  </a:lnSpc>
                  <a:defRPr sz="2400" b="0"/>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打通聚合，为平台</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品牌</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行业从业者价值赋能</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l" defTabSz="1828800">
                  <a:lnSpc>
                    <a:spcPct val="150000"/>
                  </a:lnSpc>
                  <a:defRPr sz="2400" b="0"/>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促进行业信息高效流通，构建高品质圈层</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3924" y="2120"/>
                <a:ext cx="2808" cy="580"/>
              </a:xfrm>
              <a:prstGeom prst="rect">
                <a:avLst/>
              </a:prstGeom>
              <a:noFill/>
            </p:spPr>
            <p:txBody>
              <a:bodyPr wrap="none" rtlCol="0" anchor="t">
                <a:spAutoFit/>
              </a:bodyPr>
              <a:lstStyle/>
              <a:p>
                <a:pPr algn="l"/>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mn-ea"/>
                  </a:rPr>
                  <a:t>自媒体行业报告</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sp>
            <p:nvSpPr>
              <p:cNvPr id="22" name="文本框 21"/>
              <p:cNvSpPr txBox="1"/>
              <p:nvPr/>
            </p:nvSpPr>
            <p:spPr>
              <a:xfrm>
                <a:off x="14037" y="4304"/>
                <a:ext cx="3111" cy="1335"/>
              </a:xfrm>
              <a:prstGeom prst="rect">
                <a:avLst/>
              </a:prstGeom>
              <a:noFill/>
            </p:spPr>
            <p:txBody>
              <a:bodyPr wrap="none" rtlCol="0" anchor="t">
                <a:spAutoFit/>
              </a:bodyPr>
              <a:lstStyle/>
              <a:p>
                <a:pPr algn="l"/>
                <a:r>
                  <a:rPr lang="zh-CN" altLang="en-US" sz="1200" dirty="0">
                    <a:solidFill>
                      <a:srgbClr val="FFBE00"/>
                    </a:solidFill>
                    <a:latin typeface="Microsoft YaHei Regular" panose="020B0502040204020203" charset="-122"/>
                    <a:ea typeface="Microsoft YaHei Regular" panose="020B0502040204020203" charset="-122"/>
                    <a:cs typeface="Microsoft YaHei Regular" panose="020B0502040204020203" charset="-122"/>
                    <a:sym typeface="+mn-ea"/>
                  </a:rPr>
                  <a:t>超过</a:t>
                </a:r>
                <a:r>
                  <a:rPr lang="en-US" altLang="zh-CN" sz="1200" dirty="0">
                    <a:solidFill>
                      <a:srgbClr val="FFBE00"/>
                    </a:solidFill>
                    <a:latin typeface="Microsoft YaHei Regular" panose="020B0502040204020203" charset="-122"/>
                    <a:ea typeface="Microsoft YaHei Regular" panose="020B0502040204020203" charset="-122"/>
                    <a:cs typeface="Microsoft YaHei Regular" panose="020B0502040204020203" charset="-122"/>
                    <a:sym typeface="+mn-ea"/>
                  </a:rPr>
                  <a:t>100</a:t>
                </a:r>
                <a:r>
                  <a:rPr lang="zh-CN" altLang="en-US" sz="1200" dirty="0">
                    <a:solidFill>
                      <a:srgbClr val="FFBE00"/>
                    </a:solidFill>
                    <a:latin typeface="Microsoft YaHei Regular" panose="020B0502040204020203" charset="-122"/>
                    <a:ea typeface="Microsoft YaHei Regular" panose="020B0502040204020203" charset="-122"/>
                    <a:cs typeface="Microsoft YaHei Regular" panose="020B0502040204020203" charset="-122"/>
                    <a:sym typeface="+mn-ea"/>
                  </a:rPr>
                  <a:t>个维度的深度分析</a:t>
                </a:r>
                <a:endParaRPr lang="en-US" altLang="zh-CN" sz="1200" dirty="0">
                  <a:solidFill>
                    <a:srgbClr val="FFBE00"/>
                  </a:solidFill>
                  <a:latin typeface="Microsoft YaHei Regular" panose="020B0502040204020203" charset="-122"/>
                  <a:ea typeface="Microsoft YaHei Regular" panose="020B0502040204020203" charset="-122"/>
                  <a:cs typeface="Microsoft YaHei Regular" panose="020B0502040204020203" charset="-122"/>
                  <a:sym typeface="+mn-ea"/>
                </a:endParaRPr>
              </a:p>
              <a:p>
                <a:pPr algn="l"/>
                <a:r>
                  <a:rPr lang="zh-CN" altLang="en-US" sz="1200" dirty="0">
                    <a:solidFill>
                      <a:srgbClr val="FFBE00"/>
                    </a:solidFill>
                    <a:latin typeface="Microsoft YaHei Regular" panose="020B0502040204020203" charset="-122"/>
                    <a:ea typeface="Microsoft YaHei Regular" panose="020B0502040204020203" charset="-122"/>
                    <a:cs typeface="Microsoft YaHei Regular" panose="020B0502040204020203" charset="-122"/>
                    <a:sym typeface="+mn-ea"/>
                  </a:rPr>
                  <a:t>每年报告阅读量超3</a:t>
                </a:r>
                <a:r>
                  <a:rPr lang="en-US" altLang="zh-CN" sz="1200" dirty="0">
                    <a:solidFill>
                      <a:srgbClr val="FFBE00"/>
                    </a:solidFill>
                    <a:latin typeface="Microsoft YaHei Regular" panose="020B0502040204020203" charset="-122"/>
                    <a:ea typeface="Microsoft YaHei Regular" panose="020B0502040204020203" charset="-122"/>
                    <a:cs typeface="Microsoft YaHei Regular" panose="020B0502040204020203" charset="-122"/>
                    <a:sym typeface="+mn-ea"/>
                  </a:rPr>
                  <a:t>5</a:t>
                </a:r>
                <a:r>
                  <a:rPr lang="zh-CN" altLang="en-US" sz="1200" dirty="0">
                    <a:solidFill>
                      <a:srgbClr val="FFBE00"/>
                    </a:solidFill>
                    <a:latin typeface="Microsoft YaHei Regular" panose="020B0502040204020203" charset="-122"/>
                    <a:ea typeface="Microsoft YaHei Regular" panose="020B0502040204020203" charset="-122"/>
                    <a:cs typeface="Microsoft YaHei Regular" panose="020B0502040204020203" charset="-122"/>
                    <a:sym typeface="+mn-ea"/>
                  </a:rPr>
                  <a:t>0W+</a:t>
                </a:r>
                <a:endParaRPr lang="zh-CN" altLang="en-US" sz="1200" dirty="0">
                  <a:solidFill>
                    <a:srgbClr val="FFBE00"/>
                  </a:solidFill>
                  <a:latin typeface="Microsoft YaHei Regular" panose="020B0502040204020203" charset="-122"/>
                  <a:ea typeface="Microsoft YaHei Regular" panose="020B0502040204020203" charset="-122"/>
                  <a:cs typeface="Microsoft YaHei Regular" panose="020B0502040204020203" charset="-122"/>
                  <a:sym typeface="+mn-ea"/>
                </a:endParaRPr>
              </a:p>
              <a:p>
                <a:pPr algn="l"/>
                <a:r>
                  <a:rPr lang="zh-CN" altLang="en-US" sz="1200" dirty="0">
                    <a:solidFill>
                      <a:srgbClr val="FFBE00"/>
                    </a:solidFill>
                    <a:latin typeface="Microsoft YaHei Regular" panose="020B0502040204020203" charset="-122"/>
                    <a:ea typeface="Microsoft YaHei Regular" panose="020B0502040204020203" charset="-122"/>
                    <a:cs typeface="Microsoft YaHei Regular" panose="020B0502040204020203" charset="-122"/>
                    <a:sym typeface="+mn-ea"/>
                  </a:rPr>
                  <a:t>报告数据引用达</a:t>
                </a:r>
                <a:r>
                  <a:rPr lang="zh-CN" altLang="en-US" sz="2800" b="1" dirty="0">
                    <a:solidFill>
                      <a:srgbClr val="FFBE00"/>
                    </a:solidFill>
                    <a:latin typeface="微软雅黑" panose="020B0503020204020204" pitchFamily="34" charset="-122"/>
                    <a:ea typeface="微软雅黑" panose="020B0503020204020204" pitchFamily="34" charset="-122"/>
                    <a:cs typeface="微软雅黑" panose="020B0503020204020204" pitchFamily="34" charset="-122"/>
                    <a:sym typeface="+mn-ea"/>
                  </a:rPr>
                  <a:t>万次</a:t>
                </a:r>
                <a:endParaRPr lang="zh-CN" altLang="en-US" sz="2800" b="1" dirty="0">
                  <a:solidFill>
                    <a:srgbClr val="FFBE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41" name="组合 40"/>
              <p:cNvGrpSpPr/>
              <p:nvPr/>
            </p:nvGrpSpPr>
            <p:grpSpPr>
              <a:xfrm>
                <a:off x="12972" y="1932"/>
                <a:ext cx="847" cy="847"/>
                <a:chOff x="13687" y="1912"/>
                <a:chExt cx="930" cy="930"/>
              </a:xfrm>
            </p:grpSpPr>
            <p:sp>
              <p:nvSpPr>
                <p:cNvPr id="3" name="椭圆 2"/>
                <p:cNvSpPr/>
                <p:nvPr/>
              </p:nvSpPr>
              <p:spPr>
                <a:xfrm>
                  <a:off x="13687" y="1912"/>
                  <a:ext cx="930" cy="930"/>
                </a:xfrm>
                <a:prstGeom prst="ellipse">
                  <a:avLst/>
                </a:prstGeom>
                <a:gradFill>
                  <a:gsLst>
                    <a:gs pos="16000">
                      <a:srgbClr val="FF7400"/>
                    </a:gs>
                    <a:gs pos="80000">
                      <a:srgbClr val="FF0000"/>
                    </a:gs>
                  </a:gsLst>
                  <a:lin ang="2700000" scaled="0"/>
                </a:gradFill>
                <a:ln>
                  <a:noFill/>
                </a:ln>
                <a:effectLst>
                  <a:outerShdw blurRad="6477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正文宋楷" panose="02000000000000000000" charset="-122"/>
                    <a:ea typeface="字魂36号-正文宋楷" panose="02000000000000000000" charset="-122"/>
                  </a:endParaRPr>
                </a:p>
              </p:txBody>
            </p:sp>
            <p:sp>
              <p:nvSpPr>
                <p:cNvPr id="16" name="statistics-going-up_63880"/>
                <p:cNvSpPr>
                  <a:spLocks noChangeAspect="1"/>
                </p:cNvSpPr>
                <p:nvPr/>
              </p:nvSpPr>
              <p:spPr bwMode="auto">
                <a:xfrm>
                  <a:off x="13938" y="2164"/>
                  <a:ext cx="428" cy="426"/>
                </a:xfrm>
                <a:custGeom>
                  <a:avLst/>
                  <a:gdLst>
                    <a:gd name="connsiteX0" fmla="*/ 152963 w 606977"/>
                    <a:gd name="connsiteY0" fmla="*/ 408943 h 603303"/>
                    <a:gd name="connsiteX1" fmla="*/ 163889 w 606977"/>
                    <a:gd name="connsiteY1" fmla="*/ 425801 h 603303"/>
                    <a:gd name="connsiteX2" fmla="*/ 163889 w 606977"/>
                    <a:gd name="connsiteY2" fmla="*/ 579504 h 603303"/>
                    <a:gd name="connsiteX3" fmla="*/ 141044 w 606977"/>
                    <a:gd name="connsiteY3" fmla="*/ 603303 h 603303"/>
                    <a:gd name="connsiteX4" fmla="*/ 26818 w 606977"/>
                    <a:gd name="connsiteY4" fmla="*/ 603303 h 603303"/>
                    <a:gd name="connsiteX5" fmla="*/ 0 w 606977"/>
                    <a:gd name="connsiteY5" fmla="*/ 576529 h 603303"/>
                    <a:gd name="connsiteX6" fmla="*/ 0 w 606977"/>
                    <a:gd name="connsiteY6" fmla="*/ 523972 h 603303"/>
                    <a:gd name="connsiteX7" fmla="*/ 10926 w 606977"/>
                    <a:gd name="connsiteY7" fmla="*/ 503148 h 603303"/>
                    <a:gd name="connsiteX8" fmla="*/ 133097 w 606977"/>
                    <a:gd name="connsiteY8" fmla="*/ 410926 h 603303"/>
                    <a:gd name="connsiteX9" fmla="*/ 152963 w 606977"/>
                    <a:gd name="connsiteY9" fmla="*/ 408943 h 603303"/>
                    <a:gd name="connsiteX10" fmla="*/ 372476 w 606977"/>
                    <a:gd name="connsiteY10" fmla="*/ 249196 h 603303"/>
                    <a:gd name="connsiteX11" fmla="*/ 382406 w 606977"/>
                    <a:gd name="connsiteY11" fmla="*/ 266058 h 603303"/>
                    <a:gd name="connsiteX12" fmla="*/ 382406 w 606977"/>
                    <a:gd name="connsiteY12" fmla="*/ 579498 h 603303"/>
                    <a:gd name="connsiteX13" fmla="*/ 359567 w 606977"/>
                    <a:gd name="connsiteY13" fmla="*/ 603303 h 603303"/>
                    <a:gd name="connsiteX14" fmla="*/ 244382 w 606977"/>
                    <a:gd name="connsiteY14" fmla="*/ 603303 h 603303"/>
                    <a:gd name="connsiteX15" fmla="*/ 221544 w 606977"/>
                    <a:gd name="connsiteY15" fmla="*/ 579498 h 603303"/>
                    <a:gd name="connsiteX16" fmla="*/ 221544 w 606977"/>
                    <a:gd name="connsiteY16" fmla="*/ 357313 h 603303"/>
                    <a:gd name="connsiteX17" fmla="*/ 228495 w 606977"/>
                    <a:gd name="connsiteY17" fmla="*/ 341442 h 603303"/>
                    <a:gd name="connsiteX18" fmla="*/ 352616 w 606977"/>
                    <a:gd name="connsiteY18" fmla="*/ 251180 h 603303"/>
                    <a:gd name="connsiteX19" fmla="*/ 372476 w 606977"/>
                    <a:gd name="connsiteY19" fmla="*/ 249196 h 603303"/>
                    <a:gd name="connsiteX20" fmla="*/ 577807 w 606977"/>
                    <a:gd name="connsiteY20" fmla="*/ 89448 h 603303"/>
                    <a:gd name="connsiteX21" fmla="*/ 592082 w 606977"/>
                    <a:gd name="connsiteY21" fmla="*/ 92547 h 603303"/>
                    <a:gd name="connsiteX22" fmla="*/ 606977 w 606977"/>
                    <a:gd name="connsiteY22" fmla="*/ 116349 h 603303"/>
                    <a:gd name="connsiteX23" fmla="*/ 606977 w 606977"/>
                    <a:gd name="connsiteY23" fmla="*/ 576526 h 603303"/>
                    <a:gd name="connsiteX24" fmla="*/ 580165 w 606977"/>
                    <a:gd name="connsiteY24" fmla="*/ 603303 h 603303"/>
                    <a:gd name="connsiteX25" fmla="*/ 464973 w 606977"/>
                    <a:gd name="connsiteY25" fmla="*/ 603303 h 603303"/>
                    <a:gd name="connsiteX26" fmla="*/ 442133 w 606977"/>
                    <a:gd name="connsiteY26" fmla="*/ 579501 h 603303"/>
                    <a:gd name="connsiteX27" fmla="*/ 442133 w 606977"/>
                    <a:gd name="connsiteY27" fmla="*/ 200649 h 603303"/>
                    <a:gd name="connsiteX28" fmla="*/ 455043 w 606977"/>
                    <a:gd name="connsiteY28" fmla="*/ 175855 h 603303"/>
                    <a:gd name="connsiteX29" fmla="*/ 564277 w 606977"/>
                    <a:gd name="connsiteY29" fmla="*/ 94530 h 603303"/>
                    <a:gd name="connsiteX30" fmla="*/ 577807 w 606977"/>
                    <a:gd name="connsiteY30" fmla="*/ 89448 h 603303"/>
                    <a:gd name="connsiteX31" fmla="*/ 221564 w 606977"/>
                    <a:gd name="connsiteY31" fmla="*/ 185 h 603303"/>
                    <a:gd name="connsiteX32" fmla="*/ 377580 w 606977"/>
                    <a:gd name="connsiteY32" fmla="*/ 22013 h 603303"/>
                    <a:gd name="connsiteX33" fmla="*/ 390498 w 606977"/>
                    <a:gd name="connsiteY33" fmla="*/ 29950 h 603303"/>
                    <a:gd name="connsiteX34" fmla="*/ 394473 w 606977"/>
                    <a:gd name="connsiteY34" fmla="*/ 43840 h 603303"/>
                    <a:gd name="connsiteX35" fmla="*/ 371617 w 606977"/>
                    <a:gd name="connsiteY35" fmla="*/ 199610 h 603303"/>
                    <a:gd name="connsiteX36" fmla="*/ 357705 w 606977"/>
                    <a:gd name="connsiteY36" fmla="*/ 215485 h 603303"/>
                    <a:gd name="connsiteX37" fmla="*/ 337830 w 606977"/>
                    <a:gd name="connsiteY37" fmla="*/ 208540 h 603303"/>
                    <a:gd name="connsiteX38" fmla="*/ 316962 w 606977"/>
                    <a:gd name="connsiteY38" fmla="*/ 180759 h 603303"/>
                    <a:gd name="connsiteX39" fmla="*/ 105297 w 606977"/>
                    <a:gd name="connsiteY39" fmla="*/ 339505 h 603303"/>
                    <a:gd name="connsiteX40" fmla="*/ 64555 w 606977"/>
                    <a:gd name="connsiteY40" fmla="*/ 334545 h 603303"/>
                    <a:gd name="connsiteX41" fmla="*/ 6918 w 606977"/>
                    <a:gd name="connsiteY41" fmla="*/ 257156 h 603303"/>
                    <a:gd name="connsiteX42" fmla="*/ 1949 w 606977"/>
                    <a:gd name="connsiteY42" fmla="*/ 235328 h 603303"/>
                    <a:gd name="connsiteX43" fmla="*/ 12881 w 606977"/>
                    <a:gd name="connsiteY43" fmla="*/ 217469 h 603303"/>
                    <a:gd name="connsiteX44" fmla="*/ 224545 w 606977"/>
                    <a:gd name="connsiteY44" fmla="*/ 57731 h 603303"/>
                    <a:gd name="connsiteX45" fmla="*/ 203677 w 606977"/>
                    <a:gd name="connsiteY45" fmla="*/ 29950 h 603303"/>
                    <a:gd name="connsiteX46" fmla="*/ 202683 w 606977"/>
                    <a:gd name="connsiteY46" fmla="*/ 9115 h 603303"/>
                    <a:gd name="connsiteX47" fmla="*/ 221564 w 606977"/>
                    <a:gd name="connsiteY47" fmla="*/ 185 h 60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06977" h="603303">
                      <a:moveTo>
                        <a:pt x="152963" y="408943"/>
                      </a:moveTo>
                      <a:cubicBezTo>
                        <a:pt x="159916" y="411918"/>
                        <a:pt x="163889" y="418859"/>
                        <a:pt x="163889" y="425801"/>
                      </a:cubicBezTo>
                      <a:lnTo>
                        <a:pt x="163889" y="579504"/>
                      </a:lnTo>
                      <a:cubicBezTo>
                        <a:pt x="163889" y="592395"/>
                        <a:pt x="152963" y="603303"/>
                        <a:pt x="141044" y="603303"/>
                      </a:cubicBezTo>
                      <a:lnTo>
                        <a:pt x="26818" y="603303"/>
                      </a:lnTo>
                      <a:cubicBezTo>
                        <a:pt x="11919" y="603303"/>
                        <a:pt x="0" y="590412"/>
                        <a:pt x="0" y="576529"/>
                      </a:cubicBezTo>
                      <a:lnTo>
                        <a:pt x="0" y="523972"/>
                      </a:lnTo>
                      <a:cubicBezTo>
                        <a:pt x="0" y="516039"/>
                        <a:pt x="3973" y="508106"/>
                        <a:pt x="10926" y="503148"/>
                      </a:cubicBezTo>
                      <a:lnTo>
                        <a:pt x="133097" y="410926"/>
                      </a:lnTo>
                      <a:cubicBezTo>
                        <a:pt x="139057" y="405968"/>
                        <a:pt x="147003" y="405968"/>
                        <a:pt x="152963" y="408943"/>
                      </a:cubicBezTo>
                      <a:close/>
                      <a:moveTo>
                        <a:pt x="372476" y="249196"/>
                      </a:moveTo>
                      <a:cubicBezTo>
                        <a:pt x="378434" y="252171"/>
                        <a:pt x="382406" y="259115"/>
                        <a:pt x="382406" y="266058"/>
                      </a:cubicBezTo>
                      <a:lnTo>
                        <a:pt x="382406" y="579498"/>
                      </a:lnTo>
                      <a:cubicBezTo>
                        <a:pt x="382406" y="592392"/>
                        <a:pt x="372476" y="603303"/>
                        <a:pt x="359567" y="603303"/>
                      </a:cubicBezTo>
                      <a:lnTo>
                        <a:pt x="244382" y="603303"/>
                      </a:lnTo>
                      <a:cubicBezTo>
                        <a:pt x="231474" y="603303"/>
                        <a:pt x="221544" y="592392"/>
                        <a:pt x="221544" y="579498"/>
                      </a:cubicBezTo>
                      <a:lnTo>
                        <a:pt x="221544" y="357313"/>
                      </a:lnTo>
                      <a:cubicBezTo>
                        <a:pt x="221544" y="351361"/>
                        <a:pt x="224523" y="345410"/>
                        <a:pt x="228495" y="341442"/>
                      </a:cubicBezTo>
                      <a:lnTo>
                        <a:pt x="352616" y="251180"/>
                      </a:lnTo>
                      <a:cubicBezTo>
                        <a:pt x="358574" y="246220"/>
                        <a:pt x="365525" y="246220"/>
                        <a:pt x="372476" y="249196"/>
                      </a:cubicBezTo>
                      <a:close/>
                      <a:moveTo>
                        <a:pt x="577807" y="89448"/>
                      </a:moveTo>
                      <a:cubicBezTo>
                        <a:pt x="582648" y="89076"/>
                        <a:pt x="587613" y="90067"/>
                        <a:pt x="592082" y="92547"/>
                      </a:cubicBezTo>
                      <a:cubicBezTo>
                        <a:pt x="601019" y="97506"/>
                        <a:pt x="606977" y="106431"/>
                        <a:pt x="606977" y="116349"/>
                      </a:cubicBezTo>
                      <a:lnTo>
                        <a:pt x="606977" y="576526"/>
                      </a:lnTo>
                      <a:cubicBezTo>
                        <a:pt x="606977" y="590410"/>
                        <a:pt x="595061" y="603303"/>
                        <a:pt x="580165" y="603303"/>
                      </a:cubicBezTo>
                      <a:lnTo>
                        <a:pt x="464973" y="603303"/>
                      </a:lnTo>
                      <a:cubicBezTo>
                        <a:pt x="453057" y="603303"/>
                        <a:pt x="442133" y="592394"/>
                        <a:pt x="442133" y="579501"/>
                      </a:cubicBezTo>
                      <a:lnTo>
                        <a:pt x="442133" y="200649"/>
                      </a:lnTo>
                      <a:cubicBezTo>
                        <a:pt x="442133" y="190731"/>
                        <a:pt x="447098" y="181805"/>
                        <a:pt x="455043" y="175855"/>
                      </a:cubicBezTo>
                      <a:lnTo>
                        <a:pt x="564277" y="94530"/>
                      </a:lnTo>
                      <a:cubicBezTo>
                        <a:pt x="568249" y="91555"/>
                        <a:pt x="572966" y="89819"/>
                        <a:pt x="577807" y="89448"/>
                      </a:cubicBezTo>
                      <a:close/>
                      <a:moveTo>
                        <a:pt x="221564" y="185"/>
                      </a:moveTo>
                      <a:lnTo>
                        <a:pt x="377580" y="22013"/>
                      </a:lnTo>
                      <a:cubicBezTo>
                        <a:pt x="383542" y="23005"/>
                        <a:pt x="387517" y="24989"/>
                        <a:pt x="390498" y="29950"/>
                      </a:cubicBezTo>
                      <a:cubicBezTo>
                        <a:pt x="393479" y="33919"/>
                        <a:pt x="395467" y="38880"/>
                        <a:pt x="394473" y="43840"/>
                      </a:cubicBezTo>
                      <a:lnTo>
                        <a:pt x="371617" y="199610"/>
                      </a:lnTo>
                      <a:cubicBezTo>
                        <a:pt x="370624" y="207548"/>
                        <a:pt x="365655" y="213501"/>
                        <a:pt x="357705" y="215485"/>
                      </a:cubicBezTo>
                      <a:cubicBezTo>
                        <a:pt x="350749" y="217469"/>
                        <a:pt x="342799" y="214493"/>
                        <a:pt x="337830" y="208540"/>
                      </a:cubicBezTo>
                      <a:lnTo>
                        <a:pt x="316962" y="180759"/>
                      </a:lnTo>
                      <a:lnTo>
                        <a:pt x="105297" y="339505"/>
                      </a:lnTo>
                      <a:cubicBezTo>
                        <a:pt x="92379" y="349427"/>
                        <a:pt x="74492" y="346451"/>
                        <a:pt x="64555" y="334545"/>
                      </a:cubicBezTo>
                      <a:lnTo>
                        <a:pt x="6918" y="257156"/>
                      </a:lnTo>
                      <a:cubicBezTo>
                        <a:pt x="1949" y="251203"/>
                        <a:pt x="956" y="243265"/>
                        <a:pt x="1949" y="235328"/>
                      </a:cubicBezTo>
                      <a:cubicBezTo>
                        <a:pt x="2943" y="228383"/>
                        <a:pt x="6918" y="221438"/>
                        <a:pt x="12881" y="217469"/>
                      </a:cubicBezTo>
                      <a:lnTo>
                        <a:pt x="224545" y="57731"/>
                      </a:lnTo>
                      <a:lnTo>
                        <a:pt x="203677" y="29950"/>
                      </a:lnTo>
                      <a:cubicBezTo>
                        <a:pt x="198708" y="23997"/>
                        <a:pt x="198708" y="16060"/>
                        <a:pt x="202683" y="9115"/>
                      </a:cubicBezTo>
                      <a:cubicBezTo>
                        <a:pt x="206658" y="2170"/>
                        <a:pt x="213614" y="-807"/>
                        <a:pt x="221564" y="185"/>
                      </a:cubicBezTo>
                      <a:close/>
                    </a:path>
                  </a:pathLst>
                </a:custGeom>
                <a:solidFill>
                  <a:schemeClr val="bg1"/>
                </a:solidFill>
                <a:ln>
                  <a:noFill/>
                </a:ln>
              </p:spPr>
            </p:sp>
          </p:grpSp>
        </p:grpSp>
        <p:grpSp>
          <p:nvGrpSpPr>
            <p:cNvPr id="50" name="组合 49"/>
            <p:cNvGrpSpPr/>
            <p:nvPr/>
          </p:nvGrpSpPr>
          <p:grpSpPr>
            <a:xfrm>
              <a:off x="12972" y="6718"/>
              <a:ext cx="6823" cy="3409"/>
              <a:chOff x="12972" y="6718"/>
              <a:chExt cx="6823" cy="3409"/>
            </a:xfrm>
          </p:grpSpPr>
          <p:sp>
            <p:nvSpPr>
              <p:cNvPr id="13" name="îşḻíḋê"/>
              <p:cNvSpPr txBox="1"/>
              <p:nvPr/>
            </p:nvSpPr>
            <p:spPr bwMode="auto">
              <a:xfrm>
                <a:off x="13992" y="6950"/>
                <a:ext cx="3302" cy="535"/>
              </a:xfrm>
              <a:prstGeom prst="rect">
                <a:avLst/>
              </a:prstGeom>
              <a:noFill/>
              <a:ln>
                <a:noFill/>
              </a:ln>
            </p:spPr>
            <p:txBody>
              <a:bodyPr wrap="none" lIns="0" tIns="0" rIns="0" bIns="0">
                <a:normAutofit/>
              </a:bodyPr>
              <a:lstStyle/>
              <a:p>
                <a:pPr algn="l">
                  <a:lnSpc>
                    <a:spcPct val="110000"/>
                  </a:lnSpc>
                  <a:spcBef>
                    <a:spcPct val="0"/>
                  </a:spcBef>
                  <a:buNone/>
                </a:pP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行业趋势峰会</a:t>
                </a:r>
                <a:endParaRPr lang="zh-CN" altLang="en-US" sz="1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4" name="矩形 4"/>
              <p:cNvSpPr txBox="1"/>
              <p:nvPr/>
            </p:nvSpPr>
            <p:spPr>
              <a:xfrm>
                <a:off x="13879" y="7361"/>
                <a:ext cx="5916" cy="1740"/>
              </a:xfrm>
              <a:prstGeom prst="rect">
                <a:avLst/>
              </a:prstGeom>
              <a:noFill/>
              <a:ln w="12700" cap="flat">
                <a:noFill/>
                <a:miter lim="400000"/>
              </a:ln>
              <a:effectLst/>
            </p:spPr>
            <p:txBody>
              <a:bodyPr wrap="square" lIns="91439" tIns="91439" rIns="91439" bIns="91439" numCol="1" anchor="t">
                <a:spAutoFit/>
              </a:bodyPr>
              <a:lstStyle/>
              <a:p>
                <a:pPr algn="just" defTabSz="1828800">
                  <a:lnSpc>
                    <a:spcPct val="150000"/>
                  </a:lnSpc>
                  <a:defRPr sz="2400" b="0"/>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平台品牌专项峰会，自媒体界“奥斯卡”</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defTabSz="1828800">
                  <a:lnSpc>
                    <a:spcPct val="150000"/>
                  </a:lnSpc>
                  <a:buClrTx/>
                  <a:buSzTx/>
                  <a:buFontTx/>
                  <a:defRPr sz="2400" b="0"/>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sym typeface="+mn-ea"/>
                  </a:rPr>
                  <a:t>• </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TOPKLOUT AWARDS年度颁奖盛典</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l" defTabSz="1828800">
                  <a:lnSpc>
                    <a:spcPct val="150000"/>
                  </a:lnSpc>
                  <a:defRPr sz="2400" b="0"/>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精英领袖干货分享、深度洞察行业新风向</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defTabSz="1828800">
                  <a:lnSpc>
                    <a:spcPct val="150000"/>
                  </a:lnSpc>
                  <a:defRPr sz="2400" b="0"/>
                </a:pP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影响全国</a:t>
                </a:r>
                <a:r>
                  <a:rPr lang="en-US" altLang="zh-CN" sz="1000" dirty="0" err="1">
                    <a:solidFill>
                      <a:schemeClr val="tx1">
                        <a:lumMod val="65000"/>
                        <a:lumOff val="35000"/>
                      </a:schemeClr>
                    </a:solidFill>
                    <a:latin typeface="微软雅黑" panose="020B0503020204020204" pitchFamily="34" charset="-122"/>
                    <a:ea typeface="微软雅黑" panose="020B0503020204020204" pitchFamily="34" charset="-122"/>
                  </a:rPr>
                  <a:t>900W</a:t>
                </a:r>
                <a:r>
                  <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rPr>
                  <a:t>新媒体从业者</a:t>
                </a:r>
                <a:endPar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13992" y="8820"/>
                <a:ext cx="4717" cy="1307"/>
              </a:xfrm>
              <a:prstGeom prst="rect">
                <a:avLst/>
              </a:prstGeom>
              <a:noFill/>
            </p:spPr>
            <p:txBody>
              <a:bodyPr wrap="none" rtlCol="0" anchor="t">
                <a:spAutoFit/>
              </a:bodyPr>
              <a:lstStyle/>
              <a:p>
                <a:pPr algn="l">
                  <a:lnSpc>
                    <a:spcPct val="100000"/>
                  </a:lnSpc>
                </a:pPr>
                <a:r>
                  <a:rPr lang="zh-CN" altLang="en-US" sz="1200" dirty="0">
                    <a:solidFill>
                      <a:srgbClr val="FFBE00"/>
                    </a:solidFill>
                    <a:latin typeface="Microsoft YaHei Regular" panose="020B0502040204020203" charset="-122"/>
                    <a:ea typeface="Microsoft YaHei Regular" panose="020B0502040204020203" charset="-122"/>
                    <a:cs typeface="微软雅黑" panose="020B0503020204020204" pitchFamily="34" charset="-122"/>
                    <a:sym typeface="+mn-ea"/>
                  </a:rPr>
                  <a:t>红人、品牌累计参会</a:t>
                </a:r>
                <a:r>
                  <a:rPr lang="zh-CN" altLang="en-US" sz="2400" b="1" dirty="0">
                    <a:solidFill>
                      <a:srgbClr val="FFBE00"/>
                    </a:solidFill>
                    <a:latin typeface="微软雅黑" panose="020B0503020204020204" pitchFamily="34" charset="-122"/>
                    <a:ea typeface="微软雅黑" panose="020B0503020204020204" pitchFamily="34" charset="-122"/>
                    <a:cs typeface="微软雅黑" panose="020B0503020204020204" pitchFamily="34" charset="-122"/>
                    <a:sym typeface="+mn-ea"/>
                  </a:rPr>
                  <a:t>2000</a:t>
                </a:r>
                <a:r>
                  <a:rPr lang="en-US" altLang="zh-CN" sz="2400" b="1" dirty="0">
                    <a:solidFill>
                      <a:srgbClr val="FFBE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solidFill>
                      <a:srgbClr val="FFBE00"/>
                    </a:solidFill>
                    <a:latin typeface="微软雅黑" panose="020B0503020204020204" pitchFamily="34" charset="-122"/>
                    <a:ea typeface="微软雅黑" panose="020B0503020204020204" pitchFamily="34" charset="-122"/>
                    <a:cs typeface="微软雅黑" panose="020B0503020204020204" pitchFamily="34" charset="-122"/>
                    <a:sym typeface="+mn-ea"/>
                  </a:rPr>
                  <a:t>人次</a:t>
                </a:r>
                <a:endParaRPr lang="zh-CN" altLang="en-US" dirty="0">
                  <a:solidFill>
                    <a:srgbClr val="FFBE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00000"/>
                  </a:lnSpc>
                </a:pPr>
                <a:r>
                  <a:rPr lang="zh-CN" altLang="en-US" sz="1200" dirty="0">
                    <a:solidFill>
                      <a:srgbClr val="FFBE00"/>
                    </a:solidFill>
                    <a:latin typeface="微软雅黑" panose="020B0503020204020204" pitchFamily="34" charset="-122"/>
                    <a:ea typeface="微软雅黑" panose="020B0503020204020204" pitchFamily="34" charset="-122"/>
                    <a:cs typeface="微软雅黑" panose="020B0503020204020204" pitchFamily="34" charset="-122"/>
                    <a:sym typeface="+mn-ea"/>
                  </a:rPr>
                  <a:t>曝光超</a:t>
                </a:r>
                <a:r>
                  <a:rPr lang="zh-CN" altLang="en-US" sz="2400" b="1" dirty="0">
                    <a:solidFill>
                      <a:srgbClr val="FFBE00"/>
                    </a:solidFill>
                    <a:latin typeface="微软雅黑" panose="020B0503020204020204" pitchFamily="34" charset="-122"/>
                    <a:ea typeface="微软雅黑" panose="020B0503020204020204" pitchFamily="34" charset="-122"/>
                    <a:cs typeface="微软雅黑" panose="020B0503020204020204" pitchFamily="34" charset="-122"/>
                    <a:sym typeface="+mn-ea"/>
                  </a:rPr>
                  <a:t>6亿+</a:t>
                </a:r>
                <a:endParaRPr lang="zh-CN" altLang="en-US" sz="2400" b="1" dirty="0">
                  <a:solidFill>
                    <a:srgbClr val="FFBE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40" name="组合 39"/>
              <p:cNvGrpSpPr/>
              <p:nvPr/>
            </p:nvGrpSpPr>
            <p:grpSpPr>
              <a:xfrm>
                <a:off x="12972" y="6718"/>
                <a:ext cx="847" cy="847"/>
                <a:chOff x="13702" y="6398"/>
                <a:chExt cx="930" cy="930"/>
              </a:xfrm>
            </p:grpSpPr>
            <p:sp>
              <p:nvSpPr>
                <p:cNvPr id="4" name="椭圆 3"/>
                <p:cNvSpPr/>
                <p:nvPr/>
              </p:nvSpPr>
              <p:spPr>
                <a:xfrm>
                  <a:off x="13702" y="6398"/>
                  <a:ext cx="930" cy="930"/>
                </a:xfrm>
                <a:prstGeom prst="ellipse">
                  <a:avLst/>
                </a:prstGeom>
                <a:gradFill>
                  <a:gsLst>
                    <a:gs pos="16000">
                      <a:srgbClr val="FF7400"/>
                    </a:gs>
                    <a:gs pos="80000">
                      <a:srgbClr val="FF0000"/>
                    </a:gs>
                  </a:gsLst>
                  <a:lin ang="2700000" scaled="0"/>
                </a:gradFill>
                <a:ln>
                  <a:noFill/>
                </a:ln>
                <a:effectLst>
                  <a:outerShdw blurRad="6477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正文宋楷" panose="02000000000000000000" charset="-122"/>
                    <a:ea typeface="字魂36号-正文宋楷" panose="02000000000000000000" charset="-122"/>
                  </a:endParaRPr>
                </a:p>
              </p:txBody>
            </p:sp>
            <p:sp>
              <p:nvSpPr>
                <p:cNvPr id="20" name="weight-balance_69923"/>
                <p:cNvSpPr>
                  <a:spLocks noChangeAspect="1"/>
                </p:cNvSpPr>
                <p:nvPr/>
              </p:nvSpPr>
              <p:spPr bwMode="auto">
                <a:xfrm>
                  <a:off x="13914" y="6616"/>
                  <a:ext cx="507" cy="494"/>
                </a:xfrm>
                <a:custGeom>
                  <a:avLst/>
                  <a:gdLst>
                    <a:gd name="connsiteX0" fmla="*/ 125237 w 606351"/>
                    <a:gd name="connsiteY0" fmla="*/ 198107 h 590067"/>
                    <a:gd name="connsiteX1" fmla="*/ 121787 w 606351"/>
                    <a:gd name="connsiteY1" fmla="*/ 201297 h 590067"/>
                    <a:gd name="connsiteX2" fmla="*/ 47422 w 606351"/>
                    <a:gd name="connsiteY2" fmla="*/ 349674 h 590067"/>
                    <a:gd name="connsiteX3" fmla="*/ 52533 w 606351"/>
                    <a:gd name="connsiteY3" fmla="*/ 356053 h 590067"/>
                    <a:gd name="connsiteX4" fmla="*/ 125237 w 606351"/>
                    <a:gd name="connsiteY4" fmla="*/ 348526 h 590067"/>
                    <a:gd name="connsiteX5" fmla="*/ 198707 w 606351"/>
                    <a:gd name="connsiteY5" fmla="*/ 356180 h 590067"/>
                    <a:gd name="connsiteX6" fmla="*/ 203052 w 606351"/>
                    <a:gd name="connsiteY6" fmla="*/ 349674 h 590067"/>
                    <a:gd name="connsiteX7" fmla="*/ 128559 w 606351"/>
                    <a:gd name="connsiteY7" fmla="*/ 201042 h 590067"/>
                    <a:gd name="connsiteX8" fmla="*/ 125237 w 606351"/>
                    <a:gd name="connsiteY8" fmla="*/ 198107 h 590067"/>
                    <a:gd name="connsiteX9" fmla="*/ 125237 w 606351"/>
                    <a:gd name="connsiteY9" fmla="*/ 159195 h 590067"/>
                    <a:gd name="connsiteX10" fmla="*/ 142742 w 606351"/>
                    <a:gd name="connsiteY10" fmla="*/ 171315 h 590067"/>
                    <a:gd name="connsiteX11" fmla="*/ 247773 w 606351"/>
                    <a:gd name="connsiteY11" fmla="*/ 381059 h 590067"/>
                    <a:gd name="connsiteX12" fmla="*/ 247517 w 606351"/>
                    <a:gd name="connsiteY12" fmla="*/ 401982 h 590067"/>
                    <a:gd name="connsiteX13" fmla="*/ 228862 w 606351"/>
                    <a:gd name="connsiteY13" fmla="*/ 411678 h 590067"/>
                    <a:gd name="connsiteX14" fmla="*/ 21611 w 606351"/>
                    <a:gd name="connsiteY14" fmla="*/ 411678 h 590067"/>
                    <a:gd name="connsiteX15" fmla="*/ 2956 w 606351"/>
                    <a:gd name="connsiteY15" fmla="*/ 401982 h 590067"/>
                    <a:gd name="connsiteX16" fmla="*/ 2700 w 606351"/>
                    <a:gd name="connsiteY16" fmla="*/ 381059 h 590067"/>
                    <a:gd name="connsiteX17" fmla="*/ 107732 w 606351"/>
                    <a:gd name="connsiteY17" fmla="*/ 171315 h 590067"/>
                    <a:gd name="connsiteX18" fmla="*/ 125237 w 606351"/>
                    <a:gd name="connsiteY18" fmla="*/ 159195 h 590067"/>
                    <a:gd name="connsiteX19" fmla="*/ 481069 w 606351"/>
                    <a:gd name="connsiteY19" fmla="*/ 130105 h 590067"/>
                    <a:gd name="connsiteX20" fmla="*/ 475829 w 606351"/>
                    <a:gd name="connsiteY20" fmla="*/ 134953 h 590067"/>
                    <a:gd name="connsiteX21" fmla="*/ 405282 w 606351"/>
                    <a:gd name="connsiteY21" fmla="*/ 275930 h 590067"/>
                    <a:gd name="connsiteX22" fmla="*/ 408988 w 606351"/>
                    <a:gd name="connsiteY22" fmla="*/ 286136 h 590067"/>
                    <a:gd name="connsiteX23" fmla="*/ 481069 w 606351"/>
                    <a:gd name="connsiteY23" fmla="*/ 278737 h 590067"/>
                    <a:gd name="connsiteX24" fmla="*/ 551617 w 606351"/>
                    <a:gd name="connsiteY24" fmla="*/ 285754 h 590067"/>
                    <a:gd name="connsiteX25" fmla="*/ 558007 w 606351"/>
                    <a:gd name="connsiteY25" fmla="*/ 277971 h 590067"/>
                    <a:gd name="connsiteX26" fmla="*/ 486054 w 606351"/>
                    <a:gd name="connsiteY26" fmla="*/ 134570 h 590067"/>
                    <a:gd name="connsiteX27" fmla="*/ 481069 w 606351"/>
                    <a:gd name="connsiteY27" fmla="*/ 130105 h 590067"/>
                    <a:gd name="connsiteX28" fmla="*/ 303231 w 606351"/>
                    <a:gd name="connsiteY28" fmla="*/ 112269 h 590067"/>
                    <a:gd name="connsiteX29" fmla="*/ 321886 w 606351"/>
                    <a:gd name="connsiteY29" fmla="*/ 131024 h 590067"/>
                    <a:gd name="connsiteX30" fmla="*/ 321886 w 606351"/>
                    <a:gd name="connsiteY30" fmla="*/ 473839 h 590067"/>
                    <a:gd name="connsiteX31" fmla="*/ 331980 w 606351"/>
                    <a:gd name="connsiteY31" fmla="*/ 481877 h 590067"/>
                    <a:gd name="connsiteX32" fmla="*/ 552140 w 606351"/>
                    <a:gd name="connsiteY32" fmla="*/ 573354 h 590067"/>
                    <a:gd name="connsiteX33" fmla="*/ 536551 w 606351"/>
                    <a:gd name="connsiteY33" fmla="*/ 590067 h 590067"/>
                    <a:gd name="connsiteX34" fmla="*/ 69783 w 606351"/>
                    <a:gd name="connsiteY34" fmla="*/ 590067 h 590067"/>
                    <a:gd name="connsiteX35" fmla="*/ 55599 w 606351"/>
                    <a:gd name="connsiteY35" fmla="*/ 571568 h 590067"/>
                    <a:gd name="connsiteX36" fmla="*/ 274992 w 606351"/>
                    <a:gd name="connsiteY36" fmla="*/ 481877 h 590067"/>
                    <a:gd name="connsiteX37" fmla="*/ 284447 w 606351"/>
                    <a:gd name="connsiteY37" fmla="*/ 473839 h 590067"/>
                    <a:gd name="connsiteX38" fmla="*/ 284447 w 606351"/>
                    <a:gd name="connsiteY38" fmla="*/ 131024 h 590067"/>
                    <a:gd name="connsiteX39" fmla="*/ 303231 w 606351"/>
                    <a:gd name="connsiteY39" fmla="*/ 112269 h 590067"/>
                    <a:gd name="connsiteX40" fmla="*/ 481069 w 606351"/>
                    <a:gd name="connsiteY40" fmla="*/ 89406 h 590067"/>
                    <a:gd name="connsiteX41" fmla="*/ 498706 w 606351"/>
                    <a:gd name="connsiteY41" fmla="*/ 101526 h 590067"/>
                    <a:gd name="connsiteX42" fmla="*/ 603761 w 606351"/>
                    <a:gd name="connsiteY42" fmla="*/ 311270 h 590067"/>
                    <a:gd name="connsiteX43" fmla="*/ 603377 w 606351"/>
                    <a:gd name="connsiteY43" fmla="*/ 332193 h 590067"/>
                    <a:gd name="connsiteX44" fmla="*/ 584718 w 606351"/>
                    <a:gd name="connsiteY44" fmla="*/ 341889 h 590067"/>
                    <a:gd name="connsiteX45" fmla="*/ 377421 w 606351"/>
                    <a:gd name="connsiteY45" fmla="*/ 341889 h 590067"/>
                    <a:gd name="connsiteX46" fmla="*/ 358761 w 606351"/>
                    <a:gd name="connsiteY46" fmla="*/ 332193 h 590067"/>
                    <a:gd name="connsiteX47" fmla="*/ 358506 w 606351"/>
                    <a:gd name="connsiteY47" fmla="*/ 311270 h 590067"/>
                    <a:gd name="connsiteX48" fmla="*/ 463560 w 606351"/>
                    <a:gd name="connsiteY48" fmla="*/ 101526 h 590067"/>
                    <a:gd name="connsiteX49" fmla="*/ 481069 w 606351"/>
                    <a:gd name="connsiteY49" fmla="*/ 89406 h 590067"/>
                    <a:gd name="connsiteX50" fmla="*/ 303202 w 606351"/>
                    <a:gd name="connsiteY50" fmla="*/ 246 h 590067"/>
                    <a:gd name="connsiteX51" fmla="*/ 344600 w 606351"/>
                    <a:gd name="connsiteY51" fmla="*/ 30089 h 590067"/>
                    <a:gd name="connsiteX52" fmla="*/ 352138 w 606351"/>
                    <a:gd name="connsiteY52" fmla="*/ 36848 h 590067"/>
                    <a:gd name="connsiteX53" fmla="*/ 576887 w 606351"/>
                    <a:gd name="connsiteY53" fmla="*/ 246 h 590067"/>
                    <a:gd name="connsiteX54" fmla="*/ 598480 w 606351"/>
                    <a:gd name="connsiteY54" fmla="*/ 15677 h 590067"/>
                    <a:gd name="connsiteX55" fmla="*/ 582892 w 606351"/>
                    <a:gd name="connsiteY55" fmla="*/ 37230 h 590067"/>
                    <a:gd name="connsiteX56" fmla="*/ 29389 w 606351"/>
                    <a:gd name="connsiteY56" fmla="*/ 127397 h 590067"/>
                    <a:gd name="connsiteX57" fmla="*/ 26323 w 606351"/>
                    <a:gd name="connsiteY57" fmla="*/ 127652 h 590067"/>
                    <a:gd name="connsiteX58" fmla="*/ 7924 w 606351"/>
                    <a:gd name="connsiteY58" fmla="*/ 111965 h 590067"/>
                    <a:gd name="connsiteX59" fmla="*/ 23384 w 606351"/>
                    <a:gd name="connsiteY59" fmla="*/ 90412 h 590067"/>
                    <a:gd name="connsiteX60" fmla="*/ 255544 w 606351"/>
                    <a:gd name="connsiteY60" fmla="*/ 52662 h 590067"/>
                    <a:gd name="connsiteX61" fmla="*/ 259377 w 606351"/>
                    <a:gd name="connsiteY61" fmla="*/ 43862 h 590067"/>
                    <a:gd name="connsiteX62" fmla="*/ 303202 w 606351"/>
                    <a:gd name="connsiteY62" fmla="*/ 246 h 590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06351" h="590067">
                      <a:moveTo>
                        <a:pt x="125237" y="198107"/>
                      </a:moveTo>
                      <a:cubicBezTo>
                        <a:pt x="123320" y="198107"/>
                        <a:pt x="121787" y="201297"/>
                        <a:pt x="121787" y="201297"/>
                      </a:cubicBezTo>
                      <a:lnTo>
                        <a:pt x="47422" y="349674"/>
                      </a:lnTo>
                      <a:cubicBezTo>
                        <a:pt x="41544" y="359753"/>
                        <a:pt x="49211" y="356818"/>
                        <a:pt x="52533" y="356053"/>
                      </a:cubicBezTo>
                      <a:cubicBezTo>
                        <a:pt x="72721" y="351332"/>
                        <a:pt x="97893" y="348526"/>
                        <a:pt x="125237" y="348526"/>
                      </a:cubicBezTo>
                      <a:cubicBezTo>
                        <a:pt x="152836" y="348526"/>
                        <a:pt x="178391" y="351332"/>
                        <a:pt x="198707" y="356180"/>
                      </a:cubicBezTo>
                      <a:cubicBezTo>
                        <a:pt x="201646" y="356946"/>
                        <a:pt x="208290" y="359753"/>
                        <a:pt x="203052" y="349674"/>
                      </a:cubicBezTo>
                      <a:lnTo>
                        <a:pt x="128559" y="201042"/>
                      </a:lnTo>
                      <a:cubicBezTo>
                        <a:pt x="128559" y="201042"/>
                        <a:pt x="127281" y="198107"/>
                        <a:pt x="125237" y="198107"/>
                      </a:cubicBezTo>
                      <a:close/>
                      <a:moveTo>
                        <a:pt x="125237" y="159195"/>
                      </a:moveTo>
                      <a:cubicBezTo>
                        <a:pt x="132520" y="159195"/>
                        <a:pt x="138909" y="163661"/>
                        <a:pt x="142742" y="171315"/>
                      </a:cubicBezTo>
                      <a:lnTo>
                        <a:pt x="247773" y="381059"/>
                      </a:lnTo>
                      <a:cubicBezTo>
                        <a:pt x="251478" y="388203"/>
                        <a:pt x="251350" y="395858"/>
                        <a:pt x="247517" y="401982"/>
                      </a:cubicBezTo>
                      <a:cubicBezTo>
                        <a:pt x="243812" y="408106"/>
                        <a:pt x="236912" y="411678"/>
                        <a:pt x="228862" y="411678"/>
                      </a:cubicBezTo>
                      <a:lnTo>
                        <a:pt x="21611" y="411678"/>
                      </a:lnTo>
                      <a:cubicBezTo>
                        <a:pt x="13561" y="411678"/>
                        <a:pt x="6661" y="408106"/>
                        <a:pt x="2956" y="401982"/>
                      </a:cubicBezTo>
                      <a:cubicBezTo>
                        <a:pt x="-877" y="395858"/>
                        <a:pt x="-1005" y="388203"/>
                        <a:pt x="2700" y="381059"/>
                      </a:cubicBezTo>
                      <a:lnTo>
                        <a:pt x="107732" y="171315"/>
                      </a:lnTo>
                      <a:cubicBezTo>
                        <a:pt x="111565" y="163661"/>
                        <a:pt x="117954" y="159195"/>
                        <a:pt x="125237" y="159195"/>
                      </a:cubicBezTo>
                      <a:close/>
                      <a:moveTo>
                        <a:pt x="481069" y="130105"/>
                      </a:moveTo>
                      <a:cubicBezTo>
                        <a:pt x="478130" y="130105"/>
                        <a:pt x="475829" y="134953"/>
                        <a:pt x="475829" y="134953"/>
                      </a:cubicBezTo>
                      <a:lnTo>
                        <a:pt x="405282" y="275930"/>
                      </a:lnTo>
                      <a:cubicBezTo>
                        <a:pt x="397997" y="287922"/>
                        <a:pt x="405410" y="286902"/>
                        <a:pt x="408988" y="286136"/>
                      </a:cubicBezTo>
                      <a:cubicBezTo>
                        <a:pt x="429053" y="281416"/>
                        <a:pt x="453975" y="278737"/>
                        <a:pt x="481069" y="278737"/>
                      </a:cubicBezTo>
                      <a:cubicBezTo>
                        <a:pt x="507397" y="278737"/>
                        <a:pt x="531807" y="281288"/>
                        <a:pt x="551617" y="285754"/>
                      </a:cubicBezTo>
                      <a:cubicBezTo>
                        <a:pt x="555707" y="286647"/>
                        <a:pt x="564014" y="288816"/>
                        <a:pt x="558007" y="277971"/>
                      </a:cubicBezTo>
                      <a:lnTo>
                        <a:pt x="486054" y="134570"/>
                      </a:lnTo>
                      <a:cubicBezTo>
                        <a:pt x="486054" y="134570"/>
                        <a:pt x="483881" y="130105"/>
                        <a:pt x="481069" y="130105"/>
                      </a:cubicBezTo>
                      <a:close/>
                      <a:moveTo>
                        <a:pt x="303231" y="112269"/>
                      </a:moveTo>
                      <a:cubicBezTo>
                        <a:pt x="313581" y="112269"/>
                        <a:pt x="321886" y="120690"/>
                        <a:pt x="321886" y="131024"/>
                      </a:cubicBezTo>
                      <a:lnTo>
                        <a:pt x="321886" y="473839"/>
                      </a:lnTo>
                      <a:cubicBezTo>
                        <a:pt x="321886" y="481877"/>
                        <a:pt x="328658" y="481622"/>
                        <a:pt x="331980" y="481877"/>
                      </a:cubicBezTo>
                      <a:cubicBezTo>
                        <a:pt x="438929" y="489149"/>
                        <a:pt x="526201" y="535844"/>
                        <a:pt x="552140" y="573354"/>
                      </a:cubicBezTo>
                      <a:cubicBezTo>
                        <a:pt x="556229" y="579223"/>
                        <a:pt x="562106" y="590067"/>
                        <a:pt x="536551" y="590067"/>
                      </a:cubicBezTo>
                      <a:lnTo>
                        <a:pt x="69783" y="590067"/>
                      </a:lnTo>
                      <a:cubicBezTo>
                        <a:pt x="44227" y="590067"/>
                        <a:pt x="50744" y="578074"/>
                        <a:pt x="55599" y="571568"/>
                      </a:cubicBezTo>
                      <a:cubicBezTo>
                        <a:pt x="83071" y="534186"/>
                        <a:pt x="169448" y="488894"/>
                        <a:pt x="274992" y="481877"/>
                      </a:cubicBezTo>
                      <a:cubicBezTo>
                        <a:pt x="278186" y="481622"/>
                        <a:pt x="284447" y="480984"/>
                        <a:pt x="284447" y="473839"/>
                      </a:cubicBezTo>
                      <a:lnTo>
                        <a:pt x="284447" y="131024"/>
                      </a:lnTo>
                      <a:cubicBezTo>
                        <a:pt x="284447" y="120690"/>
                        <a:pt x="292881" y="112269"/>
                        <a:pt x="303231" y="112269"/>
                      </a:cubicBezTo>
                      <a:close/>
                      <a:moveTo>
                        <a:pt x="481069" y="89406"/>
                      </a:moveTo>
                      <a:cubicBezTo>
                        <a:pt x="488354" y="89406"/>
                        <a:pt x="494872" y="93871"/>
                        <a:pt x="498706" y="101526"/>
                      </a:cubicBezTo>
                      <a:lnTo>
                        <a:pt x="603761" y="311270"/>
                      </a:lnTo>
                      <a:cubicBezTo>
                        <a:pt x="607339" y="318414"/>
                        <a:pt x="607211" y="326069"/>
                        <a:pt x="603377" y="332193"/>
                      </a:cubicBezTo>
                      <a:cubicBezTo>
                        <a:pt x="599671" y="338317"/>
                        <a:pt x="592770" y="341889"/>
                        <a:pt x="584718" y="341889"/>
                      </a:cubicBezTo>
                      <a:lnTo>
                        <a:pt x="377421" y="341889"/>
                      </a:lnTo>
                      <a:cubicBezTo>
                        <a:pt x="369369" y="341889"/>
                        <a:pt x="362595" y="338317"/>
                        <a:pt x="358761" y="332193"/>
                      </a:cubicBezTo>
                      <a:cubicBezTo>
                        <a:pt x="354927" y="326069"/>
                        <a:pt x="354927" y="318414"/>
                        <a:pt x="358506" y="311270"/>
                      </a:cubicBezTo>
                      <a:lnTo>
                        <a:pt x="463560" y="101526"/>
                      </a:lnTo>
                      <a:cubicBezTo>
                        <a:pt x="467394" y="93871"/>
                        <a:pt x="473785" y="89406"/>
                        <a:pt x="481069" y="89406"/>
                      </a:cubicBezTo>
                      <a:close/>
                      <a:moveTo>
                        <a:pt x="303202" y="246"/>
                      </a:moveTo>
                      <a:cubicBezTo>
                        <a:pt x="322496" y="246"/>
                        <a:pt x="338850" y="12744"/>
                        <a:pt x="344600" y="30089"/>
                      </a:cubicBezTo>
                      <a:cubicBezTo>
                        <a:pt x="345494" y="32639"/>
                        <a:pt x="346389" y="38378"/>
                        <a:pt x="352138" y="36848"/>
                      </a:cubicBezTo>
                      <a:lnTo>
                        <a:pt x="576887" y="246"/>
                      </a:lnTo>
                      <a:cubicBezTo>
                        <a:pt x="587109" y="-1412"/>
                        <a:pt x="596691" y="5475"/>
                        <a:pt x="598480" y="15677"/>
                      </a:cubicBezTo>
                      <a:cubicBezTo>
                        <a:pt x="600141" y="25880"/>
                        <a:pt x="593114" y="35572"/>
                        <a:pt x="582892" y="37230"/>
                      </a:cubicBezTo>
                      <a:lnTo>
                        <a:pt x="29389" y="127397"/>
                      </a:lnTo>
                      <a:cubicBezTo>
                        <a:pt x="28367" y="127525"/>
                        <a:pt x="27345" y="127652"/>
                        <a:pt x="26323" y="127652"/>
                      </a:cubicBezTo>
                      <a:cubicBezTo>
                        <a:pt x="17379" y="127652"/>
                        <a:pt x="9329" y="121148"/>
                        <a:pt x="7924" y="111965"/>
                      </a:cubicBezTo>
                      <a:cubicBezTo>
                        <a:pt x="6263" y="101762"/>
                        <a:pt x="13162" y="92070"/>
                        <a:pt x="23384" y="90412"/>
                      </a:cubicBezTo>
                      <a:lnTo>
                        <a:pt x="255544" y="52662"/>
                      </a:lnTo>
                      <a:cubicBezTo>
                        <a:pt x="260527" y="51769"/>
                        <a:pt x="259377" y="47051"/>
                        <a:pt x="259377" y="43862"/>
                      </a:cubicBezTo>
                      <a:cubicBezTo>
                        <a:pt x="259377" y="19758"/>
                        <a:pt x="279054" y="246"/>
                        <a:pt x="303202" y="246"/>
                      </a:cubicBezTo>
                      <a:close/>
                    </a:path>
                  </a:pathLst>
                </a:custGeom>
                <a:solidFill>
                  <a:schemeClr val="bg1"/>
                </a:solidFill>
                <a:ln>
                  <a:noFill/>
                </a:ln>
              </p:spPr>
            </p:sp>
          </p:grpSp>
        </p:grpSp>
      </p:gr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510" y="-13970"/>
            <a:ext cx="12211050" cy="6864350"/>
          </a:xfrm>
          <a:prstGeom prst="rect">
            <a:avLst/>
          </a:prstGeom>
          <a:gradFill>
            <a:gsLst>
              <a:gs pos="0">
                <a:srgbClr val="FF8700"/>
              </a:gs>
              <a:gs pos="100000">
                <a:srgbClr val="FF2F07"/>
              </a:gs>
            </a:gsLst>
            <a:lin ang="21594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9"/>
          <p:cNvSpPr/>
          <p:nvPr/>
        </p:nvSpPr>
        <p:spPr>
          <a:xfrm>
            <a:off x="442595" y="434340"/>
            <a:ext cx="11306810" cy="5989320"/>
          </a:xfrm>
          <a:prstGeom prst="roundRect">
            <a:avLst>
              <a:gd name="adj" fmla="val 52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文本框 46"/>
          <p:cNvSpPr txBox="1"/>
          <p:nvPr/>
        </p:nvSpPr>
        <p:spPr>
          <a:xfrm>
            <a:off x="753745" y="2617470"/>
            <a:ext cx="6685280" cy="977265"/>
          </a:xfrm>
          <a:prstGeom prst="rect">
            <a:avLst/>
          </a:prstGeom>
          <a:noFill/>
        </p:spPr>
        <p:txBody>
          <a:bodyPr wrap="none" rtlCol="0">
            <a:spAutoFit/>
          </a:bodyPr>
          <a:lstStyle/>
          <a:p>
            <a:pPr algn="l">
              <a:lnSpc>
                <a:spcPct val="120000"/>
              </a:lnSpc>
            </a:pPr>
            <a:r>
              <a:rPr kumimoji="1" lang="zh-CN" altLang="en-US" sz="2800" b="1" dirty="0">
                <a:solidFill>
                  <a:srgbClr val="FF7D00"/>
                </a:solidFill>
                <a:latin typeface="微软雅黑" panose="020B0503020204020204" pitchFamily="34" charset="-122"/>
                <a:ea typeface="微软雅黑" panose="020B0503020204020204" pitchFamily="34" charset="-122"/>
              </a:rPr>
              <a:t>红人新经济未来的</a:t>
            </a:r>
            <a:r>
              <a:rPr kumimoji="1" lang="zh-CN" altLang="en-US" sz="4800" b="1" dirty="0">
                <a:solidFill>
                  <a:srgbClr val="FF7D00"/>
                </a:solidFill>
                <a:latin typeface="微软雅黑" panose="020B0503020204020204" pitchFamily="34" charset="-122"/>
                <a:ea typeface="微软雅黑" panose="020B0503020204020204" pitchFamily="34" charset="-122"/>
                <a:sym typeface="+mn-ea"/>
              </a:rPr>
              <a:t>“黄埔军校”</a:t>
            </a:r>
            <a:endParaRPr kumimoji="1" lang="zh-CN" altLang="en-US" sz="4800" b="1" dirty="0">
              <a:solidFill>
                <a:srgbClr val="FF7D00"/>
              </a:solidFill>
              <a:latin typeface="微软雅黑" panose="020B0503020204020204" pitchFamily="34" charset="-122"/>
              <a:ea typeface="微软雅黑" panose="020B0503020204020204" pitchFamily="34" charset="-122"/>
            </a:endParaRPr>
          </a:p>
        </p:txBody>
      </p:sp>
      <p:sp>
        <p:nvSpPr>
          <p:cNvPr id="167" name="线条"/>
          <p:cNvSpPr/>
          <p:nvPr/>
        </p:nvSpPr>
        <p:spPr>
          <a:xfrm flipV="1">
            <a:off x="879475" y="2688590"/>
            <a:ext cx="1748790" cy="635"/>
          </a:xfrm>
          <a:prstGeom prst="line">
            <a:avLst/>
          </a:prstGeom>
          <a:ln w="117475">
            <a:solidFill>
              <a:srgbClr val="FF7D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7" name="图片 6" descr="IMS新logo(加股票代码）-03"/>
          <p:cNvPicPr>
            <a:picLocks noChangeAspect="1"/>
          </p:cNvPicPr>
          <p:nvPr/>
        </p:nvPicPr>
        <p:blipFill>
          <a:blip r:embed="rId1" cstate="screen"/>
          <a:stretch>
            <a:fillRect/>
          </a:stretch>
        </p:blipFill>
        <p:spPr>
          <a:xfrm>
            <a:off x="10347960" y="400050"/>
            <a:ext cx="1483360" cy="706120"/>
          </a:xfrm>
          <a:prstGeom prst="rect">
            <a:avLst/>
          </a:prstGeom>
        </p:spPr>
      </p:pic>
      <p:sp>
        <p:nvSpPr>
          <p:cNvPr id="9" name="任意多边形: 形状 11"/>
          <p:cNvSpPr/>
          <p:nvPr/>
        </p:nvSpPr>
        <p:spPr>
          <a:xfrm flipV="1">
            <a:off x="6713220" y="434340"/>
            <a:ext cx="5108575" cy="5986145"/>
          </a:xfrm>
          <a:custGeom>
            <a:avLst/>
            <a:gdLst>
              <a:gd name="connsiteX0" fmla="*/ 1195018 w 5749754"/>
              <a:gd name="connsiteY0" fmla="*/ 0 h 5728996"/>
              <a:gd name="connsiteX1" fmla="*/ 5448065 w 5749754"/>
              <a:gd name="connsiteY1" fmla="*/ 0 h 5728996"/>
              <a:gd name="connsiteX2" fmla="*/ 5749754 w 5749754"/>
              <a:gd name="connsiteY2" fmla="*/ 301689 h 5728996"/>
              <a:gd name="connsiteX3" fmla="*/ 5749754 w 5749754"/>
              <a:gd name="connsiteY3" fmla="*/ 5427307 h 5728996"/>
              <a:gd name="connsiteX4" fmla="*/ 5448065 w 5749754"/>
              <a:gd name="connsiteY4" fmla="*/ 5728996 h 5728996"/>
              <a:gd name="connsiteX5" fmla="*/ 2643130 w 5749754"/>
              <a:gd name="connsiteY5" fmla="*/ 5728996 h 5728996"/>
              <a:gd name="connsiteX6" fmla="*/ 2645569 w 5749754"/>
              <a:gd name="connsiteY6" fmla="*/ 5724522 h 5728996"/>
              <a:gd name="connsiteX7" fmla="*/ 2645569 w 5749754"/>
              <a:gd name="connsiteY7" fmla="*/ 4490929 h 5728996"/>
              <a:gd name="connsiteX8" fmla="*/ 1845469 w 5749754"/>
              <a:gd name="connsiteY8" fmla="*/ 3606466 h 5728996"/>
              <a:gd name="connsiteX9" fmla="*/ 1178719 w 5749754"/>
              <a:gd name="connsiteY9" fmla="*/ 2954756 h 5728996"/>
              <a:gd name="connsiteX10" fmla="*/ 492919 w 5749754"/>
              <a:gd name="connsiteY10" fmla="*/ 2233221 h 5728996"/>
              <a:gd name="connsiteX11" fmla="*/ 54769 w 5749754"/>
              <a:gd name="connsiteY11" fmla="*/ 1558235 h 5728996"/>
              <a:gd name="connsiteX12" fmla="*/ 54769 w 5749754"/>
              <a:gd name="connsiteY12" fmla="*/ 906526 h 5728996"/>
              <a:gd name="connsiteX13" fmla="*/ 492919 w 5749754"/>
              <a:gd name="connsiteY13" fmla="*/ 394468 h 5728996"/>
              <a:gd name="connsiteX14" fmla="*/ 1016645 w 5749754"/>
              <a:gd name="connsiteY14" fmla="*/ 78615 h 57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9754" h="5728996">
                <a:moveTo>
                  <a:pt x="1195018" y="0"/>
                </a:moveTo>
                <a:lnTo>
                  <a:pt x="5448065" y="0"/>
                </a:lnTo>
                <a:cubicBezTo>
                  <a:pt x="5614683" y="0"/>
                  <a:pt x="5749754" y="135071"/>
                  <a:pt x="5749754" y="301689"/>
                </a:cubicBezTo>
                <a:lnTo>
                  <a:pt x="5749754" y="5427307"/>
                </a:lnTo>
                <a:cubicBezTo>
                  <a:pt x="5749754" y="5593925"/>
                  <a:pt x="5614683" y="5728996"/>
                  <a:pt x="5448065" y="5728996"/>
                </a:cubicBezTo>
                <a:lnTo>
                  <a:pt x="2643130" y="5728996"/>
                </a:lnTo>
                <a:lnTo>
                  <a:pt x="2645569" y="5724522"/>
                </a:lnTo>
                <a:cubicBezTo>
                  <a:pt x="2788444" y="5387029"/>
                  <a:pt x="2778919" y="4843938"/>
                  <a:pt x="2645569" y="4490929"/>
                </a:cubicBezTo>
                <a:cubicBezTo>
                  <a:pt x="2512219" y="4137919"/>
                  <a:pt x="2089944" y="3862494"/>
                  <a:pt x="1845469" y="3606466"/>
                </a:cubicBezTo>
                <a:cubicBezTo>
                  <a:pt x="1600994" y="3350437"/>
                  <a:pt x="1404144" y="3183630"/>
                  <a:pt x="1178719" y="2954756"/>
                </a:cubicBezTo>
                <a:cubicBezTo>
                  <a:pt x="953294" y="2725882"/>
                  <a:pt x="680244" y="2465974"/>
                  <a:pt x="492919" y="2233221"/>
                </a:cubicBezTo>
                <a:cubicBezTo>
                  <a:pt x="305594" y="2000467"/>
                  <a:pt x="127794" y="1779351"/>
                  <a:pt x="54769" y="1558235"/>
                </a:cubicBezTo>
                <a:cubicBezTo>
                  <a:pt x="-18256" y="1337120"/>
                  <a:pt x="-18256" y="1100487"/>
                  <a:pt x="54769" y="906526"/>
                </a:cubicBezTo>
                <a:cubicBezTo>
                  <a:pt x="127794" y="712565"/>
                  <a:pt x="302419" y="545758"/>
                  <a:pt x="492919" y="394468"/>
                </a:cubicBezTo>
                <a:cubicBezTo>
                  <a:pt x="635794" y="281001"/>
                  <a:pt x="830462" y="167534"/>
                  <a:pt x="1016645" y="78615"/>
                </a:cubicBezTo>
                <a:close/>
              </a:path>
            </a:pathLst>
          </a:custGeom>
          <a:gradFill rotWithShape="1">
            <a:gsLst>
              <a:gs pos="0">
                <a:srgbClr val="FF8700"/>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8" name="文本框 47"/>
          <p:cNvSpPr txBox="1"/>
          <p:nvPr/>
        </p:nvSpPr>
        <p:spPr>
          <a:xfrm>
            <a:off x="767080" y="3666490"/>
            <a:ext cx="5545455" cy="423545"/>
          </a:xfrm>
          <a:prstGeom prst="rect">
            <a:avLst/>
          </a:prstGeom>
          <a:noFill/>
        </p:spPr>
        <p:txBody>
          <a:bodyPr wrap="none" rtlCol="0">
            <a:spAutoFit/>
          </a:bodyPr>
          <a:lstStyle/>
          <a:p>
            <a:pPr algn="l">
              <a:lnSpc>
                <a:spcPct val="120000"/>
              </a:lnSpc>
            </a:pPr>
            <a:r>
              <a:rPr kumimoji="1" lang="zh-CN" altLang="en-US" dirty="0">
                <a:solidFill>
                  <a:srgbClr val="FF7D00"/>
                </a:solidFill>
                <a:latin typeface="微软雅黑" panose="020B0503020204020204" pitchFamily="34" charset="-122"/>
                <a:ea typeface="微软雅黑" panose="020B0503020204020204" pitchFamily="34" charset="-122"/>
              </a:rPr>
              <a:t>人才培养  ｜  师资培养  ｜  专业建设  ｜  产业孵化   </a:t>
            </a:r>
            <a:endParaRPr kumimoji="1" lang="zh-CN" altLang="en-US" dirty="0">
              <a:solidFill>
                <a:srgbClr val="FF7D00"/>
              </a:solidFill>
              <a:latin typeface="微软雅黑" panose="020B0503020204020204" pitchFamily="34" charset="-122"/>
              <a:ea typeface="微软雅黑" panose="020B0503020204020204" pitchFamily="34" charset="-122"/>
            </a:endParaRPr>
          </a:p>
        </p:txBody>
      </p:sp>
      <p:pic>
        <p:nvPicPr>
          <p:cNvPr id="2" name="图片 1" descr="IRED教育与认证事业logo-01"/>
          <p:cNvPicPr>
            <a:picLocks noChangeAspect="1"/>
          </p:cNvPicPr>
          <p:nvPr/>
        </p:nvPicPr>
        <p:blipFill>
          <a:blip r:embed="rId2"/>
          <a:stretch>
            <a:fillRect/>
          </a:stretch>
        </p:blipFill>
        <p:spPr>
          <a:xfrm>
            <a:off x="370840" y="824865"/>
            <a:ext cx="3602990" cy="1804670"/>
          </a:xfrm>
          <a:prstGeom prst="rect">
            <a:avLst/>
          </a:prstGeom>
        </p:spPr>
      </p:pic>
      <p:pic>
        <p:nvPicPr>
          <p:cNvPr id="4" name="图片 3" descr="167-15"/>
          <p:cNvPicPr>
            <a:picLocks noChangeAspect="1"/>
          </p:cNvPicPr>
          <p:nvPr/>
        </p:nvPicPr>
        <p:blipFill>
          <a:blip r:embed="rId3" cstate="screen"/>
          <a:stretch>
            <a:fillRect/>
          </a:stretch>
        </p:blipFill>
        <p:spPr>
          <a:xfrm>
            <a:off x="6384290" y="1299845"/>
            <a:ext cx="6101715" cy="5558155"/>
          </a:xfrm>
          <a:prstGeom prst="rect">
            <a:avLst/>
          </a:prstGeom>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75652" y="2157057"/>
            <a:ext cx="1903730" cy="314702"/>
          </a:xfrm>
          <a:prstGeom prst="rect">
            <a:avLst/>
          </a:prstGeom>
        </p:spPr>
        <p:txBody>
          <a:bodyPr wrap="square">
            <a:spAutoFit/>
          </a:bodyPr>
          <a:lstStyle/>
          <a:p>
            <a:pPr>
              <a:lnSpc>
                <a:spcPct val="150000"/>
              </a:lnSpc>
            </a:pPr>
            <a:endParaRPr lang="zh-CN" altLang="en-US" sz="1100" dirty="0">
              <a:latin typeface="微软雅黑 Light" panose="020B0502040204020203" charset="-122"/>
              <a:ea typeface="微软雅黑 Light" panose="020B0502040204020203" charset="-122"/>
            </a:endParaRPr>
          </a:p>
        </p:txBody>
      </p:sp>
      <p:sp>
        <p:nvSpPr>
          <p:cNvPr id="3" name="矩形 2"/>
          <p:cNvSpPr/>
          <p:nvPr/>
        </p:nvSpPr>
        <p:spPr>
          <a:xfrm>
            <a:off x="3010522" y="2147532"/>
            <a:ext cx="1891665" cy="314702"/>
          </a:xfrm>
          <a:prstGeom prst="rect">
            <a:avLst/>
          </a:prstGeom>
        </p:spPr>
        <p:txBody>
          <a:bodyPr wrap="square">
            <a:spAutoFit/>
          </a:bodyPr>
          <a:lstStyle/>
          <a:p>
            <a:pPr>
              <a:lnSpc>
                <a:spcPct val="150000"/>
              </a:lnSpc>
            </a:pPr>
            <a:endParaRPr lang="zh-CN" altLang="zh-CN" sz="1100" dirty="0">
              <a:latin typeface="微软雅黑 Light" panose="020B0502040204020203" charset="-122"/>
              <a:ea typeface="微软雅黑 Light" panose="020B0502040204020203" charset="-122"/>
              <a:cs typeface="微软雅黑 Light" panose="020B0502040204020203" charset="-122"/>
            </a:endParaRPr>
          </a:p>
        </p:txBody>
      </p:sp>
      <p:sp>
        <p:nvSpPr>
          <p:cNvPr id="4" name="矩形 3"/>
          <p:cNvSpPr/>
          <p:nvPr/>
        </p:nvSpPr>
        <p:spPr>
          <a:xfrm>
            <a:off x="5114277" y="2148802"/>
            <a:ext cx="1891665" cy="314702"/>
          </a:xfrm>
          <a:prstGeom prst="rect">
            <a:avLst/>
          </a:prstGeom>
        </p:spPr>
        <p:txBody>
          <a:bodyPr wrap="square">
            <a:spAutoFit/>
          </a:bodyPr>
          <a:lstStyle/>
          <a:p>
            <a:pPr algn="l">
              <a:lnSpc>
                <a:spcPct val="150000"/>
              </a:lnSpc>
            </a:pPr>
            <a:endParaRPr lang="zh-CN" altLang="zh-CN" sz="1100" dirty="0">
              <a:latin typeface="微软雅黑 Light" panose="020B0502040204020203" charset="-122"/>
              <a:ea typeface="微软雅黑 Light" panose="020B0502040204020203" charset="-122"/>
            </a:endParaRPr>
          </a:p>
        </p:txBody>
      </p:sp>
      <p:sp>
        <p:nvSpPr>
          <p:cNvPr id="5" name="矩形 4"/>
          <p:cNvSpPr/>
          <p:nvPr/>
        </p:nvSpPr>
        <p:spPr>
          <a:xfrm>
            <a:off x="9349092" y="2139912"/>
            <a:ext cx="1891665" cy="314702"/>
          </a:xfrm>
          <a:prstGeom prst="rect">
            <a:avLst/>
          </a:prstGeom>
        </p:spPr>
        <p:txBody>
          <a:bodyPr wrap="square">
            <a:spAutoFit/>
          </a:bodyPr>
          <a:lstStyle/>
          <a:p>
            <a:pPr>
              <a:lnSpc>
                <a:spcPct val="150000"/>
              </a:lnSpc>
            </a:pPr>
            <a:endParaRPr lang="zh-CN" altLang="zh-CN" sz="1100" dirty="0">
              <a:latin typeface="微软雅黑 Light" panose="020B0502040204020203" charset="-122"/>
              <a:ea typeface="微软雅黑 Light" panose="020B0502040204020203" charset="-122"/>
            </a:endParaRPr>
          </a:p>
        </p:txBody>
      </p:sp>
      <p:sp>
        <p:nvSpPr>
          <p:cNvPr id="6" name="矩形 5"/>
          <p:cNvSpPr/>
          <p:nvPr/>
        </p:nvSpPr>
        <p:spPr>
          <a:xfrm>
            <a:off x="7231367" y="2139912"/>
            <a:ext cx="1891665" cy="314702"/>
          </a:xfrm>
          <a:prstGeom prst="rect">
            <a:avLst/>
          </a:prstGeom>
        </p:spPr>
        <p:txBody>
          <a:bodyPr wrap="square">
            <a:spAutoFit/>
          </a:bodyPr>
          <a:lstStyle/>
          <a:p>
            <a:pPr algn="just">
              <a:lnSpc>
                <a:spcPct val="150000"/>
              </a:lnSpc>
              <a:spcAft>
                <a:spcPts val="600"/>
              </a:spcAft>
            </a:pPr>
            <a:endParaRPr lang="zh-CN" altLang="zh-CN" sz="1100" kern="0" dirty="0">
              <a:latin typeface="微软雅黑 Light" panose="020B0502040204020203" charset="-122"/>
              <a:ea typeface="微软雅黑 Light" panose="020B0502040204020203" charset="-122"/>
              <a:cs typeface="Times New Roman" panose="02020603050405020304" pitchFamily="18" charset="0"/>
              <a:sym typeface="+mn-ea"/>
            </a:endParaRPr>
          </a:p>
        </p:txBody>
      </p:sp>
      <p:sp>
        <p:nvSpPr>
          <p:cNvPr id="7" name="标题 1"/>
          <p:cNvSpPr txBox="1"/>
          <p:nvPr/>
        </p:nvSpPr>
        <p:spPr>
          <a:xfrm>
            <a:off x="2057487" y="1522561"/>
            <a:ext cx="8292264" cy="45965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实行</a:t>
            </a:r>
            <a:r>
              <a:rPr lang="en-US" altLang="zh-CN" sz="2400" b="1" dirty="0" err="1">
                <a:solidFill>
                  <a:schemeClr val="tx1">
                    <a:lumMod val="85000"/>
                    <a:lumOff val="15000"/>
                  </a:schemeClr>
                </a:solidFill>
                <a:latin typeface="微软雅黑" panose="020B0503020204020204" pitchFamily="34" charset="-122"/>
                <a:ea typeface="微软雅黑" panose="020B0503020204020204" pitchFamily="34" charset="-122"/>
                <a:sym typeface="+mn-ea"/>
              </a:rPr>
              <a:t>校企联动，深入产教融合</a:t>
            </a:r>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a:t>
            </a:r>
            <a:r>
              <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sym typeface="+mn-ea"/>
              </a:rPr>
              <a:t>资源共享，成果共享</a:t>
            </a:r>
            <a:endPar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p:txBody>
      </p:sp>
      <p:grpSp>
        <p:nvGrpSpPr>
          <p:cNvPr id="8" name="组合 7"/>
          <p:cNvGrpSpPr/>
          <p:nvPr/>
        </p:nvGrpSpPr>
        <p:grpSpPr>
          <a:xfrm>
            <a:off x="423513" y="2157057"/>
            <a:ext cx="11543105" cy="3102783"/>
            <a:chOff x="629939" y="1809144"/>
            <a:chExt cx="11543105" cy="3102783"/>
          </a:xfrm>
        </p:grpSpPr>
        <p:grpSp>
          <p:nvGrpSpPr>
            <p:cNvPr id="9" name="组合 8"/>
            <p:cNvGrpSpPr/>
            <p:nvPr/>
          </p:nvGrpSpPr>
          <p:grpSpPr>
            <a:xfrm>
              <a:off x="629939" y="1809144"/>
              <a:ext cx="1588849" cy="3099435"/>
              <a:chOff x="7401672" y="1888645"/>
              <a:chExt cx="1588849" cy="3099435"/>
            </a:xfrm>
          </p:grpSpPr>
          <p:sp>
            <p:nvSpPr>
              <p:cNvPr id="43" name="矩形 42"/>
              <p:cNvSpPr/>
              <p:nvPr/>
            </p:nvSpPr>
            <p:spPr>
              <a:xfrm>
                <a:off x="7531794" y="1888645"/>
                <a:ext cx="1300985" cy="3099435"/>
              </a:xfrm>
              <a:prstGeom prst="rect">
                <a:avLst/>
              </a:prstGeom>
              <a:noFill/>
              <a:ln w="19050">
                <a:solidFill>
                  <a:srgbClr val="C00000"/>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文本框 43"/>
              <p:cNvSpPr txBox="1"/>
              <p:nvPr/>
            </p:nvSpPr>
            <p:spPr>
              <a:xfrm>
                <a:off x="7401672" y="3029593"/>
                <a:ext cx="1588849" cy="368300"/>
              </a:xfrm>
              <a:prstGeom prst="rect">
                <a:avLst/>
              </a:prstGeom>
              <a:noFill/>
            </p:spPr>
            <p:txBody>
              <a:bodyPr wrap="square" rtlCol="0">
                <a:spAutoFit/>
                <a:scene3d>
                  <a:camera prst="orthographicFront"/>
                  <a:lightRig rig="threePt" dir="t"/>
                </a:scene3d>
                <a:sp3d contourW="12700"/>
              </a:bodyPr>
              <a:lstStyle/>
              <a:p>
                <a:pPr algn="ctr"/>
                <a:r>
                  <a:rPr lang="zh-CN" altLang="en-US" b="1" dirty="0">
                    <a:latin typeface="微软雅黑" panose="020B0503020204020204" pitchFamily="34" charset="-122"/>
                    <a:ea typeface="微软雅黑" panose="020B0503020204020204" pitchFamily="34" charset="-122"/>
                  </a:rPr>
                  <a:t>实验室建设</a:t>
                </a:r>
                <a:endParaRPr lang="zh-CN" altLang="en-US" b="1" dirty="0">
                  <a:latin typeface="微软雅黑" panose="020B0503020204020204" pitchFamily="34" charset="-122"/>
                  <a:ea typeface="微软雅黑" panose="020B0503020204020204" pitchFamily="34" charset="-122"/>
                </a:endParaRPr>
              </a:p>
            </p:txBody>
          </p:sp>
          <p:sp>
            <p:nvSpPr>
              <p:cNvPr id="45" name="矩形 44"/>
              <p:cNvSpPr/>
              <p:nvPr/>
            </p:nvSpPr>
            <p:spPr>
              <a:xfrm>
                <a:off x="7652219" y="3518055"/>
                <a:ext cx="1231265" cy="1198880"/>
              </a:xfrm>
              <a:prstGeom prst="rect">
                <a:avLst/>
              </a:prstGeom>
            </p:spPr>
            <p:txBody>
              <a:bodyPr wrap="square">
                <a:spAutoFit/>
              </a:bodyPr>
              <a:lstStyle/>
              <a:p>
                <a:pPr algn="l">
                  <a:lnSpc>
                    <a:spcPct val="150000"/>
                  </a:lnSpc>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打造</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沉浸式产业</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环境</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及</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多功能物理空间</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辅助教学</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46" name="图片 45"/>
              <p:cNvPicPr>
                <a:picLocks noChangeAspect="1"/>
              </p:cNvPicPr>
              <p:nvPr/>
            </p:nvPicPr>
            <p:blipFill>
              <a:blip r:embed="rId1" cstate="screen"/>
              <a:stretch>
                <a:fillRect/>
              </a:stretch>
            </p:blipFill>
            <p:spPr>
              <a:xfrm>
                <a:off x="7903624" y="2396052"/>
                <a:ext cx="506748" cy="506748"/>
              </a:xfrm>
              <a:prstGeom prst="rect">
                <a:avLst/>
              </a:prstGeom>
              <a:noFill/>
            </p:spPr>
          </p:pic>
        </p:grpSp>
        <p:grpSp>
          <p:nvGrpSpPr>
            <p:cNvPr id="10" name="组合 9"/>
            <p:cNvGrpSpPr/>
            <p:nvPr/>
          </p:nvGrpSpPr>
          <p:grpSpPr>
            <a:xfrm>
              <a:off x="7764285" y="1809145"/>
              <a:ext cx="1588849" cy="3099435"/>
              <a:chOff x="9519398" y="1879282"/>
              <a:chExt cx="1588849" cy="3099435"/>
            </a:xfrm>
          </p:grpSpPr>
          <p:sp>
            <p:nvSpPr>
              <p:cNvPr id="39" name="矩形 38"/>
              <p:cNvSpPr/>
              <p:nvPr/>
            </p:nvSpPr>
            <p:spPr>
              <a:xfrm>
                <a:off x="9695015" y="3508691"/>
                <a:ext cx="1237615" cy="922020"/>
              </a:xfrm>
              <a:prstGeom prst="rect">
                <a:avLst/>
              </a:prstGeom>
            </p:spPr>
            <p:txBody>
              <a:bodyPr wrap="square">
                <a:spAutoFit/>
              </a:bodyPr>
              <a:lstStyle/>
              <a:p>
                <a:pPr algn="l">
                  <a:lnSpc>
                    <a:spcPct val="150000"/>
                  </a:lnSpc>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以真实项目结果为导向就业指导</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9519398" y="3020229"/>
                <a:ext cx="1588849" cy="368300"/>
              </a:xfrm>
              <a:prstGeom prst="rect">
                <a:avLst/>
              </a:prstGeom>
              <a:noFill/>
            </p:spPr>
            <p:txBody>
              <a:bodyPr wrap="square" rtlCol="0">
                <a:spAutoFit/>
                <a:scene3d>
                  <a:camera prst="orthographicFront"/>
                  <a:lightRig rig="threePt" dir="t"/>
                </a:scene3d>
                <a:sp3d contourW="12700"/>
              </a:bodyPr>
              <a:lstStyle/>
              <a:p>
                <a:pPr algn="ctr"/>
                <a:r>
                  <a:rPr lang="zh-CN" altLang="en-US" b="1" dirty="0">
                    <a:latin typeface="微软雅黑" panose="020B0503020204020204" pitchFamily="34" charset="-122"/>
                    <a:ea typeface="微软雅黑" panose="020B0503020204020204" pitchFamily="34" charset="-122"/>
                  </a:rPr>
                  <a:t>就业保障</a:t>
                </a:r>
                <a:endParaRPr lang="zh-CN" altLang="en-US" b="1" dirty="0">
                  <a:latin typeface="微软雅黑" panose="020B0503020204020204" pitchFamily="34" charset="-122"/>
                  <a:ea typeface="微软雅黑" panose="020B0503020204020204" pitchFamily="34" charset="-122"/>
                </a:endParaRPr>
              </a:p>
            </p:txBody>
          </p:sp>
          <p:pic>
            <p:nvPicPr>
              <p:cNvPr id="41" name="图片 40"/>
              <p:cNvPicPr>
                <a:picLocks noChangeAspect="1"/>
              </p:cNvPicPr>
              <p:nvPr/>
            </p:nvPicPr>
            <p:blipFill>
              <a:blip r:embed="rId2" cstate="screen"/>
              <a:stretch>
                <a:fillRect/>
              </a:stretch>
            </p:blipFill>
            <p:spPr>
              <a:xfrm>
                <a:off x="9998095" y="2408311"/>
                <a:ext cx="574942" cy="574942"/>
              </a:xfrm>
              <a:prstGeom prst="rect">
                <a:avLst/>
              </a:prstGeom>
            </p:spPr>
          </p:pic>
          <p:sp>
            <p:nvSpPr>
              <p:cNvPr id="42" name="矩形 41"/>
              <p:cNvSpPr/>
              <p:nvPr/>
            </p:nvSpPr>
            <p:spPr>
              <a:xfrm>
                <a:off x="9636579" y="1879282"/>
                <a:ext cx="1300985" cy="3099435"/>
              </a:xfrm>
              <a:prstGeom prst="rect">
                <a:avLst/>
              </a:prstGeom>
              <a:noFill/>
              <a:ln w="19050">
                <a:solidFill>
                  <a:srgbClr val="C00000"/>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1" name="组合 10"/>
            <p:cNvGrpSpPr/>
            <p:nvPr/>
          </p:nvGrpSpPr>
          <p:grpSpPr>
            <a:xfrm>
              <a:off x="2030904" y="1809144"/>
              <a:ext cx="1588849" cy="3099435"/>
              <a:chOff x="5301575" y="1905784"/>
              <a:chExt cx="1588849" cy="3099435"/>
            </a:xfrm>
          </p:grpSpPr>
          <p:sp>
            <p:nvSpPr>
              <p:cNvPr id="35" name="矩形 34"/>
              <p:cNvSpPr/>
              <p:nvPr/>
            </p:nvSpPr>
            <p:spPr>
              <a:xfrm>
                <a:off x="5546407" y="3535194"/>
                <a:ext cx="1242695" cy="645160"/>
              </a:xfrm>
              <a:prstGeom prst="rect">
                <a:avLst/>
              </a:prstGeom>
            </p:spPr>
            <p:txBody>
              <a:bodyPr wrap="square">
                <a:spAutoFit/>
              </a:bodyPr>
              <a:lstStyle/>
              <a:p>
                <a:pPr algn="l">
                  <a:lnSpc>
                    <a:spcPct val="150000"/>
                  </a:lnSpc>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打造双师双能的师资队伍</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5301575" y="3045700"/>
                <a:ext cx="1588849" cy="369332"/>
              </a:xfrm>
              <a:prstGeom prst="rect">
                <a:avLst/>
              </a:prstGeom>
              <a:noFill/>
            </p:spPr>
            <p:txBody>
              <a:bodyPr wrap="square" rtlCol="0">
                <a:spAutoFit/>
                <a:scene3d>
                  <a:camera prst="orthographicFront"/>
                  <a:lightRig rig="threePt" dir="t"/>
                </a:scene3d>
                <a:sp3d contourW="12700"/>
              </a:bodyPr>
              <a:lstStyle/>
              <a:p>
                <a:pPr algn="ctr"/>
                <a:r>
                  <a:rPr lang="zh-CN" altLang="en-US" b="1" dirty="0">
                    <a:latin typeface="微软雅黑" panose="020B0503020204020204" pitchFamily="34" charset="-122"/>
                    <a:ea typeface="微软雅黑" panose="020B0503020204020204" pitchFamily="34" charset="-122"/>
                  </a:rPr>
                  <a:t>师资培养</a:t>
                </a:r>
                <a:endParaRPr lang="zh-CN" altLang="en-US" b="1" dirty="0">
                  <a:latin typeface="微软雅黑" panose="020B0503020204020204" pitchFamily="34" charset="-122"/>
                  <a:ea typeface="微软雅黑" panose="020B0503020204020204" pitchFamily="34" charset="-122"/>
                </a:endParaRPr>
              </a:p>
            </p:txBody>
          </p:sp>
          <p:pic>
            <p:nvPicPr>
              <p:cNvPr id="37" name="图片 36"/>
              <p:cNvPicPr>
                <a:picLocks noChangeAspect="1"/>
              </p:cNvPicPr>
              <p:nvPr/>
            </p:nvPicPr>
            <p:blipFill>
              <a:blip r:embed="rId3" cstate="screen"/>
              <a:stretch>
                <a:fillRect/>
              </a:stretch>
            </p:blipFill>
            <p:spPr>
              <a:xfrm>
                <a:off x="5782279" y="2369836"/>
                <a:ext cx="593458" cy="593458"/>
              </a:xfrm>
              <a:prstGeom prst="rect">
                <a:avLst/>
              </a:prstGeom>
            </p:spPr>
          </p:pic>
          <p:sp>
            <p:nvSpPr>
              <p:cNvPr id="38" name="矩形 37"/>
              <p:cNvSpPr/>
              <p:nvPr/>
            </p:nvSpPr>
            <p:spPr>
              <a:xfrm>
                <a:off x="5450681" y="1905784"/>
                <a:ext cx="1300985" cy="3099435"/>
              </a:xfrm>
              <a:prstGeom prst="rect">
                <a:avLst/>
              </a:prstGeom>
              <a:noFill/>
              <a:ln w="19050">
                <a:solidFill>
                  <a:srgbClr val="C00000"/>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2" name="组合 11"/>
            <p:cNvGrpSpPr/>
            <p:nvPr/>
          </p:nvGrpSpPr>
          <p:grpSpPr>
            <a:xfrm>
              <a:off x="3438664" y="1812492"/>
              <a:ext cx="1588849" cy="3099435"/>
              <a:chOff x="3157552" y="1905784"/>
              <a:chExt cx="1588849" cy="3099435"/>
            </a:xfrm>
          </p:grpSpPr>
          <p:sp>
            <p:nvSpPr>
              <p:cNvPr id="31" name="文本框 30"/>
              <p:cNvSpPr txBox="1"/>
              <p:nvPr/>
            </p:nvSpPr>
            <p:spPr>
              <a:xfrm>
                <a:off x="3157552" y="3042352"/>
                <a:ext cx="1588849" cy="369332"/>
              </a:xfrm>
              <a:prstGeom prst="rect">
                <a:avLst/>
              </a:prstGeom>
              <a:noFill/>
            </p:spPr>
            <p:txBody>
              <a:bodyPr wrap="square" rtlCol="0">
                <a:spAutoFit/>
                <a:scene3d>
                  <a:camera prst="orthographicFront"/>
                  <a:lightRig rig="threePt" dir="t"/>
                </a:scene3d>
                <a:sp3d contourW="12700"/>
              </a:bodyPr>
              <a:lstStyle/>
              <a:p>
                <a:pPr algn="ctr"/>
                <a:r>
                  <a:rPr lang="zh-CN" altLang="en-US" b="1" dirty="0">
                    <a:latin typeface="微软雅黑" panose="020B0503020204020204" pitchFamily="34" charset="-122"/>
                    <a:ea typeface="微软雅黑" panose="020B0503020204020204" pitchFamily="34" charset="-122"/>
                  </a:rPr>
                  <a:t>专业建设</a:t>
                </a:r>
                <a:endParaRPr lang="zh-CN" altLang="en-US" b="1" dirty="0">
                  <a:latin typeface="微软雅黑" panose="020B0503020204020204" pitchFamily="34" charset="-122"/>
                  <a:ea typeface="微软雅黑" panose="020B0503020204020204" pitchFamily="34" charset="-122"/>
                </a:endParaRPr>
              </a:p>
            </p:txBody>
          </p:sp>
          <p:sp>
            <p:nvSpPr>
              <p:cNvPr id="32" name="矩形 31"/>
              <p:cNvSpPr/>
              <p:nvPr/>
            </p:nvSpPr>
            <p:spPr>
              <a:xfrm>
                <a:off x="3360474" y="3531846"/>
                <a:ext cx="1183005" cy="922020"/>
              </a:xfrm>
              <a:prstGeom prst="rect">
                <a:avLst/>
              </a:prstGeom>
            </p:spPr>
            <p:txBody>
              <a:bodyPr wrap="square">
                <a:spAutoFit/>
              </a:bodyPr>
              <a:lstStyle/>
              <a:p>
                <a:pPr algn="l">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双师课堂及共同参与教学内容开发</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a:blip r:embed="rId4" cstate="screen"/>
              <a:stretch>
                <a:fillRect/>
              </a:stretch>
            </p:blipFill>
            <p:spPr>
              <a:xfrm>
                <a:off x="3652827" y="2406770"/>
                <a:ext cx="512893" cy="512893"/>
              </a:xfrm>
              <a:prstGeom prst="rect">
                <a:avLst/>
              </a:prstGeom>
            </p:spPr>
          </p:pic>
          <p:sp>
            <p:nvSpPr>
              <p:cNvPr id="34" name="矩形 33"/>
              <p:cNvSpPr/>
              <p:nvPr/>
            </p:nvSpPr>
            <p:spPr>
              <a:xfrm>
                <a:off x="3296979" y="1905784"/>
                <a:ext cx="1300985" cy="3099435"/>
              </a:xfrm>
              <a:prstGeom prst="rect">
                <a:avLst/>
              </a:prstGeom>
              <a:noFill/>
              <a:ln w="19050">
                <a:solidFill>
                  <a:srgbClr val="C00000"/>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3" name="组合 12"/>
            <p:cNvGrpSpPr/>
            <p:nvPr/>
          </p:nvGrpSpPr>
          <p:grpSpPr>
            <a:xfrm>
              <a:off x="4867050" y="1809144"/>
              <a:ext cx="1588849" cy="3099435"/>
              <a:chOff x="1074055" y="1888644"/>
              <a:chExt cx="1588849" cy="3099435"/>
            </a:xfrm>
          </p:grpSpPr>
          <p:sp>
            <p:nvSpPr>
              <p:cNvPr id="27" name="矩形 26"/>
              <p:cNvSpPr/>
              <p:nvPr/>
            </p:nvSpPr>
            <p:spPr>
              <a:xfrm>
                <a:off x="1286502" y="3518054"/>
                <a:ext cx="1163955" cy="922020"/>
              </a:xfrm>
              <a:prstGeom prst="rect">
                <a:avLst/>
              </a:prstGeom>
              <a:ln w="19050">
                <a:noFill/>
              </a:ln>
            </p:spPr>
            <p:txBody>
              <a:bodyPr wrap="square">
                <a:spAutoFit/>
              </a:bodyPr>
              <a:lstStyle/>
              <a:p>
                <a:pPr algn="l">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打破专业壁垒</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l">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采用项目组教学模式</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1074055" y="3028560"/>
                <a:ext cx="1588849" cy="369332"/>
              </a:xfrm>
              <a:prstGeom prst="rect">
                <a:avLst/>
              </a:prstGeom>
              <a:noFill/>
            </p:spPr>
            <p:txBody>
              <a:bodyPr wrap="square" rtlCol="0">
                <a:spAutoFit/>
                <a:scene3d>
                  <a:camera prst="orthographicFront"/>
                  <a:lightRig rig="threePt" dir="t"/>
                </a:scene3d>
                <a:sp3d contourW="12700"/>
              </a:bodyPr>
              <a:lstStyle/>
              <a:p>
                <a:pPr algn="ctr"/>
                <a:r>
                  <a:rPr lang="zh-CN" altLang="en-US" b="1" dirty="0">
                    <a:latin typeface="微软雅黑" panose="020B0503020204020204" pitchFamily="34" charset="-122"/>
                    <a:ea typeface="微软雅黑" panose="020B0503020204020204" pitchFamily="34" charset="-122"/>
                  </a:rPr>
                  <a:t>人才培养</a:t>
                </a:r>
                <a:endParaRPr lang="zh-CN" altLang="en-US" b="1" dirty="0">
                  <a:latin typeface="微软雅黑" panose="020B0503020204020204" pitchFamily="34" charset="-122"/>
                  <a:ea typeface="微软雅黑" panose="020B0503020204020204" pitchFamily="34" charset="-122"/>
                </a:endParaRPr>
              </a:p>
            </p:txBody>
          </p:sp>
          <p:pic>
            <p:nvPicPr>
              <p:cNvPr id="29" name="图片 28"/>
              <p:cNvPicPr>
                <a:picLocks noChangeAspect="1"/>
              </p:cNvPicPr>
              <p:nvPr/>
            </p:nvPicPr>
            <p:blipFill>
              <a:blip r:embed="rId5" cstate="screen"/>
              <a:stretch>
                <a:fillRect/>
              </a:stretch>
            </p:blipFill>
            <p:spPr>
              <a:xfrm>
                <a:off x="1618963" y="2393597"/>
                <a:ext cx="511657" cy="511657"/>
              </a:xfrm>
              <a:prstGeom prst="rect">
                <a:avLst/>
              </a:prstGeom>
            </p:spPr>
          </p:pic>
          <p:sp>
            <p:nvSpPr>
              <p:cNvPr id="30" name="矩形 29"/>
              <p:cNvSpPr/>
              <p:nvPr/>
            </p:nvSpPr>
            <p:spPr>
              <a:xfrm>
                <a:off x="1237013" y="1888644"/>
                <a:ext cx="1300985" cy="3099435"/>
              </a:xfrm>
              <a:prstGeom prst="rect">
                <a:avLst/>
              </a:prstGeom>
              <a:noFill/>
              <a:ln w="19050">
                <a:solidFill>
                  <a:srgbClr val="C00000"/>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4" name="组合 13"/>
            <p:cNvGrpSpPr/>
            <p:nvPr/>
          </p:nvGrpSpPr>
          <p:grpSpPr>
            <a:xfrm>
              <a:off x="6332779" y="1809144"/>
              <a:ext cx="1588849" cy="3099435"/>
              <a:chOff x="7401672" y="1888645"/>
              <a:chExt cx="1588849" cy="3099435"/>
            </a:xfrm>
          </p:grpSpPr>
          <p:sp>
            <p:nvSpPr>
              <p:cNvPr id="24" name="矩形 23"/>
              <p:cNvSpPr/>
              <p:nvPr/>
            </p:nvSpPr>
            <p:spPr>
              <a:xfrm>
                <a:off x="7531794" y="1888645"/>
                <a:ext cx="1300985" cy="3099435"/>
              </a:xfrm>
              <a:prstGeom prst="rect">
                <a:avLst/>
              </a:prstGeom>
              <a:noFill/>
              <a:ln w="19050">
                <a:solidFill>
                  <a:srgbClr val="C00000"/>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文本框 24"/>
              <p:cNvSpPr txBox="1"/>
              <p:nvPr/>
            </p:nvSpPr>
            <p:spPr>
              <a:xfrm>
                <a:off x="7401672" y="3028561"/>
                <a:ext cx="1588849" cy="369332"/>
              </a:xfrm>
              <a:prstGeom prst="rect">
                <a:avLst/>
              </a:prstGeom>
              <a:noFill/>
            </p:spPr>
            <p:txBody>
              <a:bodyPr wrap="square" rtlCol="0">
                <a:spAutoFit/>
                <a:scene3d>
                  <a:camera prst="orthographicFront"/>
                  <a:lightRig rig="threePt" dir="t"/>
                </a:scene3d>
                <a:sp3d contourW="12700"/>
              </a:bodyPr>
              <a:lstStyle/>
              <a:p>
                <a:pPr algn="ctr"/>
                <a:r>
                  <a:rPr lang="zh-CN" altLang="en-US" b="1" dirty="0">
                    <a:latin typeface="微软雅黑" panose="020B0503020204020204" pitchFamily="34" charset="-122"/>
                    <a:ea typeface="微软雅黑" panose="020B0503020204020204" pitchFamily="34" charset="-122"/>
                  </a:rPr>
                  <a:t>创新创业</a:t>
                </a:r>
                <a:endParaRPr lang="zh-CN" altLang="en-US" b="1" dirty="0">
                  <a:latin typeface="微软雅黑" panose="020B0503020204020204" pitchFamily="34" charset="-122"/>
                  <a:ea typeface="微软雅黑" panose="020B0503020204020204" pitchFamily="34" charset="-122"/>
                </a:endParaRPr>
              </a:p>
            </p:txBody>
          </p:sp>
          <p:sp>
            <p:nvSpPr>
              <p:cNvPr id="26" name="矩形 25"/>
              <p:cNvSpPr/>
              <p:nvPr/>
            </p:nvSpPr>
            <p:spPr>
              <a:xfrm>
                <a:off x="7601102" y="3518055"/>
                <a:ext cx="1189990" cy="1198880"/>
              </a:xfrm>
              <a:prstGeom prst="rect">
                <a:avLst/>
              </a:prstGeom>
            </p:spPr>
            <p:txBody>
              <a:bodyPr wrap="square">
                <a:spAutoFit/>
              </a:bodyPr>
              <a:lstStyle/>
              <a:p>
                <a:pPr algn="l">
                  <a:lnSpc>
                    <a:spcPct val="150000"/>
                  </a:lnSpc>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打造真实产业环境</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l">
                  <a:lnSpc>
                    <a:spcPct val="150000"/>
                  </a:lnSpc>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多功能物理空间</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9170951" y="1809144"/>
              <a:ext cx="1588849" cy="3099435"/>
              <a:chOff x="7401672" y="1888645"/>
              <a:chExt cx="1588849" cy="3099435"/>
            </a:xfrm>
          </p:grpSpPr>
          <p:sp>
            <p:nvSpPr>
              <p:cNvPr id="20" name="矩形 19"/>
              <p:cNvSpPr/>
              <p:nvPr/>
            </p:nvSpPr>
            <p:spPr>
              <a:xfrm>
                <a:off x="7531794" y="1888645"/>
                <a:ext cx="1300985" cy="3099435"/>
              </a:xfrm>
              <a:prstGeom prst="rect">
                <a:avLst/>
              </a:prstGeom>
              <a:noFill/>
              <a:ln w="19050">
                <a:solidFill>
                  <a:srgbClr val="C00000"/>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文本框 20"/>
              <p:cNvSpPr txBox="1"/>
              <p:nvPr/>
            </p:nvSpPr>
            <p:spPr>
              <a:xfrm>
                <a:off x="7401672" y="3029593"/>
                <a:ext cx="1588849" cy="368300"/>
              </a:xfrm>
              <a:prstGeom prst="rect">
                <a:avLst/>
              </a:prstGeom>
              <a:noFill/>
            </p:spPr>
            <p:txBody>
              <a:bodyPr wrap="square" rtlCol="0">
                <a:spAutoFit/>
                <a:scene3d>
                  <a:camera prst="orthographicFront"/>
                  <a:lightRig rig="threePt" dir="t"/>
                </a:scene3d>
                <a:sp3d contourW="12700"/>
              </a:bodyPr>
              <a:lstStyle/>
              <a:p>
                <a:pPr algn="ctr"/>
                <a:r>
                  <a:rPr lang="zh-CN" altLang="en-US" b="1" dirty="0">
                    <a:latin typeface="微软雅黑" panose="020B0503020204020204" pitchFamily="34" charset="-122"/>
                    <a:ea typeface="微软雅黑" panose="020B0503020204020204" pitchFamily="34" charset="-122"/>
                  </a:rPr>
                  <a:t>直播基地</a:t>
                </a:r>
                <a:endParaRPr lang="zh-CN" altLang="en-US" b="1" dirty="0">
                  <a:latin typeface="微软雅黑" panose="020B0503020204020204" pitchFamily="34" charset="-122"/>
                  <a:ea typeface="微软雅黑" panose="020B0503020204020204" pitchFamily="34" charset="-122"/>
                </a:endParaRPr>
              </a:p>
            </p:txBody>
          </p:sp>
          <p:sp>
            <p:nvSpPr>
              <p:cNvPr id="22" name="矩形 21"/>
              <p:cNvSpPr/>
              <p:nvPr/>
            </p:nvSpPr>
            <p:spPr>
              <a:xfrm>
                <a:off x="7612849" y="3518055"/>
                <a:ext cx="1166495" cy="922020"/>
              </a:xfrm>
              <a:prstGeom prst="rect">
                <a:avLst/>
              </a:prstGeom>
            </p:spPr>
            <p:txBody>
              <a:bodyPr wrap="square">
                <a:spAutoFit/>
              </a:bodyPr>
              <a:lstStyle/>
              <a:p>
                <a:pPr algn="l">
                  <a:lnSpc>
                    <a:spcPct val="150000"/>
                  </a:lnSpc>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打造真实产业环境</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l">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品牌植入</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a:blip r:embed="rId1" cstate="screen"/>
              <a:stretch>
                <a:fillRect/>
              </a:stretch>
            </p:blipFill>
            <p:spPr>
              <a:xfrm>
                <a:off x="7903624" y="2451772"/>
                <a:ext cx="506748" cy="506748"/>
              </a:xfrm>
              <a:prstGeom prst="rect">
                <a:avLst/>
              </a:prstGeom>
            </p:spPr>
          </p:pic>
        </p:grpSp>
        <p:grpSp>
          <p:nvGrpSpPr>
            <p:cNvPr id="16" name="组合 15"/>
            <p:cNvGrpSpPr/>
            <p:nvPr/>
          </p:nvGrpSpPr>
          <p:grpSpPr>
            <a:xfrm>
              <a:off x="10584195" y="1809144"/>
              <a:ext cx="1588849" cy="3099435"/>
              <a:chOff x="7401672" y="1888645"/>
              <a:chExt cx="1588849" cy="3099435"/>
            </a:xfrm>
          </p:grpSpPr>
          <p:sp>
            <p:nvSpPr>
              <p:cNvPr id="17" name="矩形 16"/>
              <p:cNvSpPr/>
              <p:nvPr/>
            </p:nvSpPr>
            <p:spPr>
              <a:xfrm>
                <a:off x="7531794" y="1888645"/>
                <a:ext cx="1300985" cy="3099435"/>
              </a:xfrm>
              <a:prstGeom prst="rect">
                <a:avLst/>
              </a:prstGeom>
              <a:noFill/>
              <a:ln w="19050">
                <a:solidFill>
                  <a:srgbClr val="C00000"/>
                </a:solidFill>
              </a:ln>
              <a:extLst>
                <a:ext uri="{909E8E84-426E-40DD-AFC4-6F175D3DCCD1}">
                  <a14:hiddenFill xmlns:a14="http://schemas.microsoft.com/office/drawing/2010/main">
                    <a:solidFill>
                      <a:schemeClr val="bg1">
                        <a:lumMod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文本框 17"/>
              <p:cNvSpPr txBox="1"/>
              <p:nvPr/>
            </p:nvSpPr>
            <p:spPr>
              <a:xfrm>
                <a:off x="7401672" y="3029593"/>
                <a:ext cx="1588849" cy="368300"/>
              </a:xfrm>
              <a:prstGeom prst="rect">
                <a:avLst/>
              </a:prstGeom>
              <a:noFill/>
            </p:spPr>
            <p:txBody>
              <a:bodyPr wrap="square" rtlCol="0">
                <a:spAutoFit/>
                <a:scene3d>
                  <a:camera prst="orthographicFront"/>
                  <a:lightRig rig="threePt" dir="t"/>
                </a:scene3d>
                <a:sp3d contourW="12700"/>
              </a:bodyPr>
              <a:lstStyle/>
              <a:p>
                <a:pPr algn="ctr"/>
                <a:r>
                  <a:rPr lang="zh-CN" altLang="en-US" b="1" dirty="0">
                    <a:latin typeface="微软雅黑" panose="020B0503020204020204" pitchFamily="34" charset="-122"/>
                    <a:ea typeface="微软雅黑" panose="020B0503020204020204" pitchFamily="34" charset="-122"/>
                  </a:rPr>
                  <a:t>产业孵化</a:t>
                </a:r>
                <a:endParaRPr lang="zh-CN" altLang="en-US" b="1" dirty="0">
                  <a:latin typeface="微软雅黑" panose="020B0503020204020204" pitchFamily="34" charset="-122"/>
                  <a:ea typeface="微软雅黑" panose="020B0503020204020204" pitchFamily="34" charset="-122"/>
                </a:endParaRPr>
              </a:p>
            </p:txBody>
          </p:sp>
          <p:sp>
            <p:nvSpPr>
              <p:cNvPr id="19" name="矩形 18"/>
              <p:cNvSpPr/>
              <p:nvPr/>
            </p:nvSpPr>
            <p:spPr>
              <a:xfrm>
                <a:off x="7640789" y="3518055"/>
                <a:ext cx="1110615" cy="922020"/>
              </a:xfrm>
              <a:prstGeom prst="rect">
                <a:avLst/>
              </a:prstGeom>
            </p:spPr>
            <p:txBody>
              <a:bodyPr wrap="square">
                <a:spAutoFit/>
              </a:bodyPr>
              <a:lstStyle/>
              <a:p>
                <a:pPr algn="l">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从内容生产到素人孵化</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algn="l">
                  <a:lnSpc>
                    <a:spcPct val="150000"/>
                  </a:lnSpc>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对接商业资源</a:t>
                </a:r>
                <a:endPar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pic>
        <p:nvPicPr>
          <p:cNvPr id="47" name="图片 46"/>
          <p:cNvPicPr>
            <a:picLocks noChangeAspect="1"/>
          </p:cNvPicPr>
          <p:nvPr/>
        </p:nvPicPr>
        <p:blipFill>
          <a:blip r:embed="rId5" cstate="screen"/>
          <a:stretch>
            <a:fillRect/>
          </a:stretch>
        </p:blipFill>
        <p:spPr>
          <a:xfrm>
            <a:off x="10687289" y="2646860"/>
            <a:ext cx="511657" cy="511657"/>
          </a:xfrm>
          <a:prstGeom prst="rect">
            <a:avLst/>
          </a:prstGeom>
        </p:spPr>
      </p:pic>
      <p:pic>
        <p:nvPicPr>
          <p:cNvPr id="48" name="图片 47"/>
          <p:cNvPicPr>
            <a:picLocks noChangeAspect="1"/>
          </p:cNvPicPr>
          <p:nvPr/>
        </p:nvPicPr>
        <p:blipFill>
          <a:blip r:embed="rId3" cstate="screen"/>
          <a:stretch>
            <a:fillRect/>
          </a:stretch>
        </p:blipFill>
        <p:spPr>
          <a:xfrm>
            <a:off x="6346577" y="2605959"/>
            <a:ext cx="593458" cy="593458"/>
          </a:xfrm>
          <a:prstGeom prst="rect">
            <a:avLst/>
          </a:prstGeom>
        </p:spPr>
      </p:pic>
      <p:sp>
        <p:nvSpPr>
          <p:cNvPr id="49" name="文本框 48"/>
          <p:cNvSpPr txBox="1"/>
          <p:nvPr/>
        </p:nvSpPr>
        <p:spPr>
          <a:xfrm>
            <a:off x="351759" y="5515186"/>
            <a:ext cx="11703720" cy="460375"/>
          </a:xfrm>
          <a:prstGeom prst="rect">
            <a:avLst/>
          </a:prstGeom>
          <a:noFill/>
        </p:spPr>
        <p:txBody>
          <a:bodyPr wrap="square" rtlCol="0">
            <a:spAutoFit/>
          </a:bodyPr>
          <a:lstStyle/>
          <a:p>
            <a:pPr lvl="0" algn="ctr">
              <a:lnSpc>
                <a:spcPct val="150000"/>
              </a:lnSpc>
            </a:pPr>
            <a:r>
              <a:rPr lang="zh-CN" altLang="en-US" sz="1600" dirty="0">
                <a:solidFill>
                  <a:schemeClr val="tx1">
                    <a:lumMod val="65000"/>
                    <a:lumOff val="35000"/>
                  </a:schemeClr>
                </a:solidFill>
                <a:latin typeface="Microsoft YaHei Regular" panose="020B0502040204020203" charset="-122"/>
                <a:ea typeface="Microsoft YaHei Regular" panose="020B0502040204020203" charset="-122"/>
              </a:rPr>
              <a:t>系统地开展专业合格的红人新经济从业人员培养，打造跨专业和跨学科特色，实现院校人才输出与市场需求匹配。</a:t>
            </a:r>
            <a:endParaRPr lang="zh-CN" altLang="en-US" sz="1600" dirty="0">
              <a:solidFill>
                <a:schemeClr val="tx1">
                  <a:lumMod val="65000"/>
                  <a:lumOff val="35000"/>
                </a:schemeClr>
              </a:solidFill>
              <a:latin typeface="Microsoft YaHei Regular" panose="020B0502040204020203" charset="-122"/>
              <a:ea typeface="Microsoft YaHei Regular" panose="020B0502040204020203" charset="-122"/>
              <a:cs typeface="+mn-ea"/>
              <a:sym typeface="+mn-lt"/>
            </a:endParaRPr>
          </a:p>
        </p:txBody>
      </p:sp>
      <p:grpSp>
        <p:nvGrpSpPr>
          <p:cNvPr id="50" name="组合 49"/>
          <p:cNvGrpSpPr/>
          <p:nvPr/>
        </p:nvGrpSpPr>
        <p:grpSpPr>
          <a:xfrm>
            <a:off x="518160" y="392430"/>
            <a:ext cx="11311890" cy="723900"/>
            <a:chOff x="816" y="618"/>
            <a:chExt cx="17814" cy="1140"/>
          </a:xfrm>
        </p:grpSpPr>
        <p:grpSp>
          <p:nvGrpSpPr>
            <p:cNvPr id="52" name="组合 51"/>
            <p:cNvGrpSpPr/>
            <p:nvPr/>
          </p:nvGrpSpPr>
          <p:grpSpPr>
            <a:xfrm>
              <a:off x="816" y="936"/>
              <a:ext cx="17124" cy="822"/>
              <a:chOff x="634" y="312"/>
              <a:chExt cx="17124" cy="822"/>
            </a:xfrm>
          </p:grpSpPr>
          <p:sp>
            <p:nvSpPr>
              <p:cNvPr id="53" name="标题 1"/>
              <p:cNvSpPr txBox="1"/>
              <p:nvPr/>
            </p:nvSpPr>
            <p:spPr>
              <a:xfrm>
                <a:off x="1491" y="312"/>
                <a:ext cx="16267" cy="822"/>
              </a:xfrm>
              <a:prstGeom prst="rect">
                <a:avLst/>
              </a:prstGeom>
              <a:solidFill>
                <a:schemeClr val="bg1"/>
              </a:solid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sz="2800" dirty="0">
                    <a:solidFill>
                      <a:srgbClr val="FF5300"/>
                    </a:solidFill>
                    <a:sym typeface="+mn-ea"/>
                  </a:rPr>
                  <a:t>联合高校：围绕7个方向实现高度产教融合</a:t>
                </a:r>
                <a:endParaRPr sz="2800" dirty="0">
                  <a:solidFill>
                    <a:srgbClr val="FF5300"/>
                  </a:solidFill>
                  <a:sym typeface="+mn-ea"/>
                </a:endParaRPr>
              </a:p>
            </p:txBody>
          </p:sp>
          <p:sp>
            <p:nvSpPr>
              <p:cNvPr id="54" name="矩形: 圆角 17"/>
              <p:cNvSpPr/>
              <p:nvPr/>
            </p:nvSpPr>
            <p:spPr>
              <a:xfrm rot="2700000">
                <a:off x="634" y="452"/>
                <a:ext cx="541" cy="541"/>
              </a:xfrm>
              <a:prstGeom prst="roundRect">
                <a:avLst>
                  <a:gd name="adj" fmla="val 2816"/>
                </a:avLst>
              </a:prstGeom>
              <a:gradFill>
                <a:gsLst>
                  <a:gs pos="0">
                    <a:srgbClr val="FF8700"/>
                  </a:gs>
                  <a:gs pos="100000">
                    <a:srgbClr val="FF6200"/>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pic>
          <p:nvPicPr>
            <p:cNvPr id="55" name="图片 54" descr="IMS新logo(加股票代码）-01"/>
            <p:cNvPicPr>
              <a:picLocks noChangeAspect="1"/>
            </p:cNvPicPr>
            <p:nvPr/>
          </p:nvPicPr>
          <p:blipFill>
            <a:blip r:embed="rId6" cstate="screen"/>
            <a:stretch>
              <a:fillRect/>
            </a:stretch>
          </p:blipFill>
          <p:spPr>
            <a:xfrm>
              <a:off x="16296" y="618"/>
              <a:ext cx="2335" cy="1111"/>
            </a:xfrm>
            <a:prstGeom prst="rect">
              <a:avLst/>
            </a:prstGeom>
          </p:spPr>
        </p:pic>
      </p:gr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76822" y="1299416"/>
            <a:ext cx="5937146" cy="4741495"/>
            <a:chOff x="770184" y="3089341"/>
            <a:chExt cx="11874291" cy="9482989"/>
          </a:xfrm>
        </p:grpSpPr>
        <p:grpSp>
          <p:nvGrpSpPr>
            <p:cNvPr id="3" name="组合 2"/>
            <p:cNvGrpSpPr/>
            <p:nvPr/>
          </p:nvGrpSpPr>
          <p:grpSpPr>
            <a:xfrm>
              <a:off x="1175533" y="3089341"/>
              <a:ext cx="9289267" cy="508000"/>
              <a:chOff x="1175533" y="3289366"/>
              <a:chExt cx="9289267" cy="508000"/>
            </a:xfrm>
          </p:grpSpPr>
          <p:pic>
            <p:nvPicPr>
              <p:cNvPr id="9" name="image 1108"/>
              <p:cNvPicPr>
                <a:picLocks noChangeAspect="1"/>
              </p:cNvPicPr>
              <p:nvPr/>
            </p:nvPicPr>
            <p:blipFill>
              <a:blip r:embed="rId3">
                <a:duotone>
                  <a:schemeClr val="accent2">
                    <a:shade val="45000"/>
                    <a:satMod val="135000"/>
                  </a:schemeClr>
                  <a:prstClr val="white"/>
                </a:duotone>
              </a:blip>
              <a:srcRect/>
              <a:stretch>
                <a:fillRect/>
              </a:stretch>
            </p:blipFill>
            <p:spPr>
              <a:xfrm>
                <a:off x="1175533" y="3359845"/>
                <a:ext cx="393700" cy="393700"/>
              </a:xfrm>
              <a:prstGeom prst="rect">
                <a:avLst/>
              </a:prstGeom>
            </p:spPr>
          </p:pic>
          <p:sp>
            <p:nvSpPr>
              <p:cNvPr id="10" name="Object 11010"/>
              <p:cNvSpPr txBox="1"/>
              <p:nvPr/>
            </p:nvSpPr>
            <p:spPr>
              <a:xfrm>
                <a:off x="1596022" y="3289366"/>
                <a:ext cx="8868778" cy="508000"/>
              </a:xfrm>
              <a:prstGeom prst="rect">
                <a:avLst/>
              </a:prstGeom>
            </p:spPr>
            <p:txBody>
              <a:bodyPr vert="horz" rtlCol="0" anchor="t" anchorCtr="0">
                <a:noAutofit/>
              </a:bodyPr>
              <a:lstStyle/>
              <a:p>
                <a:r>
                  <a:rPr lang="zh-CN" altLang="en-US" sz="1400" i="1" dirty="0">
                    <a:latin typeface="微软雅黑" panose="020B0503020204020204" pitchFamily="34" charset="-122"/>
                    <a:ea typeface="微软雅黑" panose="020B0503020204020204" pitchFamily="34" charset="-122"/>
                  </a:rPr>
                  <a:t>图：红人经济占中国新经济比重</a:t>
                </a:r>
                <a:endParaRPr lang="zh-CN" altLang="en-US" sz="1400" i="1" dirty="0">
                  <a:latin typeface="微软雅黑" panose="020B0503020204020204" pitchFamily="34" charset="-122"/>
                  <a:ea typeface="微软雅黑" panose="020B0503020204020204" pitchFamily="34" charset="-122"/>
                </a:endParaRPr>
              </a:p>
              <a:p>
                <a:pPr algn="l">
                  <a:lnSpc>
                    <a:spcPct val="100000"/>
                  </a:lnSpc>
                </a:pPr>
                <a:endParaRPr lang="zh-CN" altLang="en-US" sz="700" i="1" dirty="0">
                  <a:latin typeface="微软雅黑" panose="020B0503020204020204" pitchFamily="34" charset="-122"/>
                  <a:ea typeface="微软雅黑" panose="020B0503020204020204" pitchFamily="34" charset="-122"/>
                </a:endParaRPr>
              </a:p>
            </p:txBody>
          </p:sp>
        </p:grpSp>
        <p:graphicFrame>
          <p:nvGraphicFramePr>
            <p:cNvPr id="4" name="图表 3"/>
            <p:cNvGraphicFramePr/>
            <p:nvPr/>
          </p:nvGraphicFramePr>
          <p:xfrm>
            <a:off x="770184" y="3870590"/>
            <a:ext cx="11874291" cy="3585886"/>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5" name="图表 4"/>
            <p:cNvGraphicFramePr/>
            <p:nvPr/>
          </p:nvGraphicFramePr>
          <p:xfrm>
            <a:off x="770184" y="7795619"/>
            <a:ext cx="11874291" cy="4776711"/>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组合 5"/>
            <p:cNvGrpSpPr/>
            <p:nvPr/>
          </p:nvGrpSpPr>
          <p:grpSpPr>
            <a:xfrm>
              <a:off x="1175533" y="8069087"/>
              <a:ext cx="9289267" cy="508000"/>
              <a:chOff x="1175533" y="3289366"/>
              <a:chExt cx="9289267" cy="508000"/>
            </a:xfrm>
          </p:grpSpPr>
          <p:pic>
            <p:nvPicPr>
              <p:cNvPr id="7" name="image 1108"/>
              <p:cNvPicPr>
                <a:picLocks noChangeAspect="1"/>
              </p:cNvPicPr>
              <p:nvPr/>
            </p:nvPicPr>
            <p:blipFill>
              <a:blip r:embed="rId3">
                <a:duotone>
                  <a:schemeClr val="accent2">
                    <a:shade val="45000"/>
                    <a:satMod val="135000"/>
                  </a:schemeClr>
                  <a:prstClr val="white"/>
                </a:duotone>
              </a:blip>
              <a:srcRect/>
              <a:stretch>
                <a:fillRect/>
              </a:stretch>
            </p:blipFill>
            <p:spPr>
              <a:xfrm>
                <a:off x="1175533" y="3359845"/>
                <a:ext cx="393700" cy="393700"/>
              </a:xfrm>
              <a:prstGeom prst="rect">
                <a:avLst/>
              </a:prstGeom>
            </p:spPr>
          </p:pic>
          <p:sp>
            <p:nvSpPr>
              <p:cNvPr id="8" name="Object 11010"/>
              <p:cNvSpPr txBox="1"/>
              <p:nvPr/>
            </p:nvSpPr>
            <p:spPr>
              <a:xfrm>
                <a:off x="1596022" y="3289366"/>
                <a:ext cx="8868778" cy="508000"/>
              </a:xfrm>
              <a:prstGeom prst="rect">
                <a:avLst/>
              </a:prstGeom>
            </p:spPr>
            <p:txBody>
              <a:bodyPr vert="horz" rtlCol="0" anchor="t" anchorCtr="0">
                <a:noAutofit/>
              </a:bodyPr>
              <a:lstStyle/>
              <a:p>
                <a:r>
                  <a:rPr lang="zh-CN" altLang="en-US" sz="1400" i="1" dirty="0">
                    <a:latin typeface="微软雅黑" panose="020B0503020204020204" pitchFamily="34" charset="-122"/>
                    <a:ea typeface="微软雅黑" panose="020B0503020204020204" pitchFamily="34" charset="-122"/>
                  </a:rPr>
                  <a:t>图：红人经济直接相关市场规模</a:t>
                </a:r>
                <a:endParaRPr lang="zh-CN" altLang="en-US" sz="700" i="1" dirty="0">
                  <a:latin typeface="微软雅黑" panose="020B0503020204020204" pitchFamily="34" charset="-122"/>
                  <a:ea typeface="微软雅黑" panose="020B0503020204020204" pitchFamily="34" charset="-122"/>
                </a:endParaRPr>
              </a:p>
            </p:txBody>
          </p:sp>
        </p:grpSp>
      </p:grpSp>
      <p:grpSp>
        <p:nvGrpSpPr>
          <p:cNvPr id="11" name="组合 10"/>
          <p:cNvGrpSpPr/>
          <p:nvPr/>
        </p:nvGrpSpPr>
        <p:grpSpPr>
          <a:xfrm>
            <a:off x="7285415" y="1566404"/>
            <a:ext cx="4127091" cy="3110239"/>
            <a:chOff x="14487832" y="4404152"/>
            <a:chExt cx="8254181" cy="6220478"/>
          </a:xfrm>
        </p:grpSpPr>
        <p:sp>
          <p:nvSpPr>
            <p:cNvPr id="12" name="Object 11013"/>
            <p:cNvSpPr txBox="1"/>
            <p:nvPr/>
          </p:nvSpPr>
          <p:spPr>
            <a:xfrm>
              <a:off x="14487832" y="5685108"/>
              <a:ext cx="8254181" cy="4939522"/>
            </a:xfrm>
            <a:prstGeom prst="rect">
              <a:avLst/>
            </a:prstGeom>
          </p:spPr>
          <p:txBody>
            <a:bodyPr vert="horz" rtlCol="0" anchor="t" anchorCtr="0">
              <a:noAutofit/>
            </a:bodyPr>
            <a:lstStyle/>
            <a:p>
              <a:pPr marL="171450" indent="-171450" algn="just">
                <a:lnSpc>
                  <a:spcPct val="150000"/>
                </a:lnSpc>
                <a:buFont typeface="Arial" panose="020B0604020202020204" pitchFamily="34" charset="0"/>
                <a:buChar char="•"/>
              </a:pPr>
              <a:r>
                <a:rPr lang="en-US" altLang="zh-CN" sz="1200" dirty="0">
                  <a:latin typeface="微软雅黑" panose="020B0503020204020204" pitchFamily="34" charset="-122"/>
                  <a:ea typeface="微软雅黑" panose="020B0503020204020204" pitchFamily="34" charset="-122"/>
                </a:rPr>
                <a:t>2017-2020</a:t>
              </a:r>
              <a:r>
                <a:rPr lang="zh-CN" altLang="en-US" sz="1200" dirty="0">
                  <a:latin typeface="微软雅黑" panose="020B0503020204020204" pitchFamily="34" charset="-122"/>
                  <a:ea typeface="微软雅黑" panose="020B0503020204020204" pitchFamily="34" charset="-122"/>
                </a:rPr>
                <a:t>，红人经济占我国新经济比重从 </a:t>
              </a:r>
              <a:r>
                <a:rPr lang="en-US" altLang="zh-CN" sz="1200" dirty="0">
                  <a:latin typeface="微软雅黑" panose="020B0503020204020204" pitchFamily="34" charset="-122"/>
                  <a:ea typeface="微软雅黑" panose="020B0503020204020204" pitchFamily="34" charset="-122"/>
                </a:rPr>
                <a:t>0.6%</a:t>
              </a:r>
              <a:r>
                <a:rPr lang="zh-CN" altLang="en-US" sz="1200" dirty="0">
                  <a:latin typeface="微软雅黑" panose="020B0503020204020204" pitchFamily="34" charset="-122"/>
                  <a:ea typeface="微软雅黑" panose="020B0503020204020204" pitchFamily="34" charset="-122"/>
                </a:rPr>
                <a:t>迅速提升到 </a:t>
              </a:r>
              <a:r>
                <a:rPr lang="en-US" altLang="zh-CN" sz="1200" dirty="0">
                  <a:latin typeface="微软雅黑" panose="020B0503020204020204" pitchFamily="34" charset="-122"/>
                  <a:ea typeface="微软雅黑" panose="020B0503020204020204" pitchFamily="34" charset="-122"/>
                </a:rPr>
                <a:t>9.7%</a:t>
              </a:r>
              <a:r>
                <a:rPr lang="zh-CN" altLang="en-US" sz="1200" dirty="0">
                  <a:latin typeface="微软雅黑" panose="020B0503020204020204" pitchFamily="34" charset="-122"/>
                  <a:ea typeface="微软雅黑" panose="020B0503020204020204" pitchFamily="34" charset="-122"/>
                </a:rPr>
                <a:t>，从技术基础、模式创新、产业融合、运行效率等方面来看，都具备中国新经济的典型特征。</a:t>
              </a:r>
              <a:endParaRPr lang="en-US" altLang="zh-CN" sz="1200" dirty="0">
                <a:latin typeface="微软雅黑" panose="020B0503020204020204" pitchFamily="34" charset="-122"/>
                <a:ea typeface="微软雅黑" panose="020B0503020204020204" pitchFamily="34" charset="-122"/>
              </a:endParaRPr>
            </a:p>
            <a:p>
              <a:pPr marL="171450" indent="-171450" algn="just">
                <a:lnSpc>
                  <a:spcPct val="150000"/>
                </a:lnSpc>
                <a:buFont typeface="Arial" panose="020B0604020202020204" pitchFamily="34" charset="0"/>
                <a:buChar char="•"/>
              </a:pPr>
              <a:r>
                <a:rPr lang="zh-CN" altLang="en-US" sz="1200" dirty="0">
                  <a:latin typeface="微软雅黑" panose="020B0503020204020204" pitchFamily="34" charset="-122"/>
                  <a:ea typeface="微软雅黑" panose="020B0503020204020204" pitchFamily="34" charset="-122"/>
                </a:rPr>
                <a:t>综合红人新经济主要关联市场数据，</a:t>
              </a:r>
              <a:r>
                <a:rPr lang="en-US" altLang="zh-CN" sz="1200" dirty="0">
                  <a:latin typeface="微软雅黑" panose="020B0503020204020204" pitchFamily="34" charset="-122"/>
                  <a:ea typeface="微软雅黑" panose="020B0503020204020204" pitchFamily="34" charset="-122"/>
                </a:rPr>
                <a:t>2017-2020 </a:t>
              </a:r>
              <a:r>
                <a:rPr lang="zh-CN" altLang="en-US" sz="1200" dirty="0">
                  <a:latin typeface="微软雅黑" panose="020B0503020204020204" pitchFamily="34" charset="-122"/>
                  <a:ea typeface="微软雅黑" panose="020B0503020204020204" pitchFamily="34" charset="-122"/>
                </a:rPr>
                <a:t>年红人经济直接市场规模分别为</a:t>
              </a:r>
              <a:r>
                <a:rPr lang="en-US" altLang="zh-CN" sz="1200" dirty="0">
                  <a:latin typeface="微软雅黑" panose="020B0503020204020204" pitchFamily="34" charset="-122"/>
                  <a:ea typeface="微软雅黑" panose="020B0503020204020204" pitchFamily="34" charset="-122"/>
                </a:rPr>
                <a:t>786</a:t>
              </a:r>
              <a:r>
                <a:rPr lang="zh-CN" altLang="en-US" sz="1200" dirty="0">
                  <a:latin typeface="微软雅黑" panose="020B0503020204020204" pitchFamily="34" charset="-122"/>
                  <a:ea typeface="微软雅黑" panose="020B0503020204020204" pitchFamily="34" charset="-122"/>
                </a:rPr>
                <a:t>亿元、</a:t>
              </a:r>
              <a:r>
                <a:rPr lang="en-US" altLang="zh-CN" sz="1200" dirty="0">
                  <a:latin typeface="微软雅黑" panose="020B0503020204020204" pitchFamily="34" charset="-122"/>
                  <a:ea typeface="微软雅黑" panose="020B0503020204020204" pitchFamily="34" charset="-122"/>
                </a:rPr>
                <a:t>2491</a:t>
              </a:r>
              <a:r>
                <a:rPr lang="zh-CN" altLang="en-US" sz="1200" dirty="0">
                  <a:latin typeface="微软雅黑" panose="020B0503020204020204" pitchFamily="34" charset="-122"/>
                  <a:ea typeface="微软雅黑" panose="020B0503020204020204" pitchFamily="34" charset="-122"/>
                </a:rPr>
                <a:t>亿元、</a:t>
              </a:r>
              <a:r>
                <a:rPr lang="en-US" altLang="zh-CN" sz="1200" dirty="0">
                  <a:latin typeface="微软雅黑" panose="020B0503020204020204" pitchFamily="34" charset="-122"/>
                  <a:ea typeface="微软雅黑" panose="020B0503020204020204" pitchFamily="34" charset="-122"/>
                </a:rPr>
                <a:t>6188</a:t>
              </a:r>
              <a:r>
                <a:rPr lang="zh-CN" altLang="en-US" sz="1200" dirty="0">
                  <a:latin typeface="微软雅黑" panose="020B0503020204020204" pitchFamily="34" charset="-122"/>
                  <a:ea typeface="微软雅黑" panose="020B0503020204020204" pitchFamily="34" charset="-122"/>
                </a:rPr>
                <a:t>亿元、</a:t>
              </a:r>
              <a:r>
                <a:rPr lang="en-US" altLang="zh-CN" sz="1200" dirty="0">
                  <a:latin typeface="微软雅黑" panose="020B0503020204020204" pitchFamily="34" charset="-122"/>
                  <a:ea typeface="微软雅黑" panose="020B0503020204020204" pitchFamily="34" charset="-122"/>
                </a:rPr>
                <a:t>13572</a:t>
              </a:r>
              <a:r>
                <a:rPr lang="zh-CN" altLang="en-US" sz="1200" dirty="0">
                  <a:latin typeface="微软雅黑" panose="020B0503020204020204" pitchFamily="34" charset="-122"/>
                  <a:ea typeface="微软雅黑" panose="020B0503020204020204" pitchFamily="34" charset="-122"/>
                </a:rPr>
                <a:t>亿元，年平均增速超过</a:t>
              </a:r>
              <a:r>
                <a:rPr lang="en-US" altLang="zh-CN" sz="1200" dirty="0">
                  <a:latin typeface="微软雅黑" panose="020B0503020204020204" pitchFamily="34" charset="-122"/>
                  <a:ea typeface="微软雅黑" panose="020B0503020204020204" pitchFamily="34" charset="-122"/>
                </a:rPr>
                <a:t>150%</a:t>
              </a:r>
              <a:endParaRPr lang="en-US" altLang="zh-CN" sz="1200" dirty="0">
                <a:latin typeface="微软雅黑" panose="020B0503020204020204" pitchFamily="34" charset="-122"/>
                <a:ea typeface="微软雅黑" panose="020B0503020204020204" pitchFamily="34" charset="-122"/>
              </a:endParaRPr>
            </a:p>
            <a:p>
              <a:pPr marL="171450" indent="-171450" algn="just">
                <a:lnSpc>
                  <a:spcPct val="150000"/>
                </a:lnSpc>
                <a:buFont typeface="Arial" panose="020B0604020202020204" pitchFamily="34" charset="0"/>
                <a:buChar char="•"/>
              </a:pPr>
              <a:r>
                <a:rPr lang="zh-CN" altLang="en-US" sz="1200" b="1" dirty="0">
                  <a:latin typeface="微软雅黑" panose="020B0503020204020204" pitchFamily="34" charset="-122"/>
                  <a:ea typeface="微软雅黑" panose="020B0503020204020204" pitchFamily="34" charset="-122"/>
                </a:rPr>
                <a:t>根据红人新经济规模在“三新”经济中的占比增速预测，到 </a:t>
              </a:r>
              <a:r>
                <a:rPr lang="en-US" altLang="zh-CN" sz="1200" b="1" dirty="0">
                  <a:latin typeface="微软雅黑" panose="020B0503020204020204" pitchFamily="34" charset="-122"/>
                  <a:ea typeface="微软雅黑" panose="020B0503020204020204" pitchFamily="34" charset="-122"/>
                </a:rPr>
                <a:t>2025 </a:t>
              </a:r>
              <a:r>
                <a:rPr lang="zh-CN" altLang="en-US" sz="1200" b="1" dirty="0">
                  <a:latin typeface="微软雅黑" panose="020B0503020204020204" pitchFamily="34" charset="-122"/>
                  <a:ea typeface="微软雅黑" panose="020B0503020204020204" pitchFamily="34" charset="-122"/>
                </a:rPr>
                <a:t>年 红人新经济规模将超过 </a:t>
              </a:r>
              <a:r>
                <a:rPr lang="en-US" altLang="zh-CN" sz="1200" b="1" dirty="0">
                  <a:latin typeface="微软雅黑" panose="020B0503020204020204" pitchFamily="34" charset="-122"/>
                  <a:ea typeface="微软雅黑" panose="020B0503020204020204" pitchFamily="34" charset="-122"/>
                </a:rPr>
                <a:t>6.7 </a:t>
              </a:r>
              <a:r>
                <a:rPr lang="zh-CN" altLang="en-US" sz="1200" b="1" dirty="0">
                  <a:latin typeface="微软雅黑" panose="020B0503020204020204" pitchFamily="34" charset="-122"/>
                  <a:ea typeface="微软雅黑" panose="020B0503020204020204" pitchFamily="34" charset="-122"/>
                </a:rPr>
                <a:t>万亿元，占新经济比重超过 </a:t>
              </a:r>
              <a:r>
                <a:rPr lang="en-US" altLang="zh-CN" sz="1200" b="1" dirty="0">
                  <a:latin typeface="微软雅黑" panose="020B0503020204020204" pitchFamily="34" charset="-122"/>
                  <a:ea typeface="微软雅黑" panose="020B0503020204020204" pitchFamily="34" charset="-122"/>
                </a:rPr>
                <a:t>20%</a:t>
              </a:r>
              <a:r>
                <a:rPr lang="zh-CN" altLang="en-US" sz="1200" b="1" dirty="0">
                  <a:latin typeface="微软雅黑" panose="020B0503020204020204" pitchFamily="34" charset="-122"/>
                  <a:ea typeface="微软雅黑" panose="020B0503020204020204" pitchFamily="34" charset="-122"/>
                </a:rPr>
                <a:t>。 </a:t>
              </a:r>
              <a:endParaRPr lang="zh-CN" altLang="en-US" sz="1200" b="1" dirty="0">
                <a:latin typeface="微软雅黑" panose="020B0503020204020204" pitchFamily="34" charset="-122"/>
                <a:ea typeface="微软雅黑" panose="020B0503020204020204" pitchFamily="34" charset="-122"/>
              </a:endParaRPr>
            </a:p>
            <a:p>
              <a:pPr marL="171450" indent="-171450" algn="just">
                <a:lnSpc>
                  <a:spcPct val="150000"/>
                </a:lnSpc>
                <a:buFont typeface="Arial" panose="020B0604020202020204" pitchFamily="34" charset="0"/>
                <a:buChar char="•"/>
              </a:pPr>
              <a:endParaRPr lang="zh-CN" altLang="en-US" sz="1200" dirty="0">
                <a:latin typeface="微软雅黑" panose="020B0503020204020204" pitchFamily="34" charset="-122"/>
                <a:ea typeface="微软雅黑" panose="020B0503020204020204" pitchFamily="34" charset="-122"/>
              </a:endParaRPr>
            </a:p>
          </p:txBody>
        </p:sp>
        <p:grpSp>
          <p:nvGrpSpPr>
            <p:cNvPr id="13" name="组合 12"/>
            <p:cNvGrpSpPr/>
            <p:nvPr/>
          </p:nvGrpSpPr>
          <p:grpSpPr>
            <a:xfrm>
              <a:off x="14487832" y="4404152"/>
              <a:ext cx="8254180" cy="1011928"/>
              <a:chOff x="14487832" y="5049578"/>
              <a:chExt cx="8254180" cy="1011928"/>
            </a:xfrm>
          </p:grpSpPr>
          <p:pic>
            <p:nvPicPr>
              <p:cNvPr id="14" name="image 308"/>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Lst>
              </a:blip>
              <a:srcRect/>
              <a:stretch>
                <a:fillRect/>
              </a:stretch>
            </p:blipFill>
            <p:spPr>
              <a:xfrm>
                <a:off x="14487832" y="5049578"/>
                <a:ext cx="8254180" cy="1011928"/>
              </a:xfrm>
              <a:prstGeom prst="rect">
                <a:avLst/>
              </a:prstGeom>
            </p:spPr>
          </p:pic>
          <p:sp>
            <p:nvSpPr>
              <p:cNvPr id="15" name="矩形 14"/>
              <p:cNvSpPr/>
              <p:nvPr/>
            </p:nvSpPr>
            <p:spPr>
              <a:xfrm>
                <a:off x="14808670" y="5232542"/>
                <a:ext cx="7839326" cy="738664"/>
              </a:xfrm>
              <a:prstGeom prst="rect">
                <a:avLst/>
              </a:prstGeom>
            </p:spPr>
            <p:txBody>
              <a:bodyPr wrap="none">
                <a:spAutoFit/>
              </a:bodyPr>
              <a:lstStyle/>
              <a:p>
                <a:r>
                  <a:rPr lang="zh-CN" altLang="en-US" b="1" dirty="0">
                    <a:solidFill>
                      <a:schemeClr val="bg1"/>
                    </a:solidFill>
                    <a:latin typeface="FontName" panose="02010600010101010101" pitchFamily="2" charset="-122"/>
                    <a:ea typeface="FontName" panose="02010600010101010101" pitchFamily="2" charset="-122"/>
                  </a:rPr>
                  <a:t>红人经济市场在 </a:t>
                </a:r>
                <a:r>
                  <a:rPr lang="en-US" altLang="zh-CN" b="1" dirty="0">
                    <a:solidFill>
                      <a:schemeClr val="bg1"/>
                    </a:solidFill>
                    <a:latin typeface="FontName" panose="02010600010101010101" pitchFamily="2" charset="-122"/>
                    <a:ea typeface="FontName" panose="02010600010101010101" pitchFamily="2" charset="-122"/>
                  </a:rPr>
                  <a:t>2017 </a:t>
                </a:r>
                <a:r>
                  <a:rPr lang="zh-CN" altLang="en-US" b="1" dirty="0">
                    <a:solidFill>
                      <a:schemeClr val="bg1"/>
                    </a:solidFill>
                    <a:latin typeface="FontName" panose="02010600010101010101" pitchFamily="2" charset="-122"/>
                    <a:ea typeface="FontName" panose="02010600010101010101" pitchFamily="2" charset="-122"/>
                  </a:rPr>
                  <a:t>年后悄然崛起</a:t>
                </a:r>
                <a:endParaRPr lang="zh-CN" altLang="en-US" b="1" dirty="0">
                  <a:solidFill>
                    <a:schemeClr val="bg1"/>
                  </a:solidFill>
                  <a:latin typeface="FontName" panose="02010600010101010101" pitchFamily="2" charset="-122"/>
                  <a:ea typeface="FontName" panose="02010600010101010101" pitchFamily="2" charset="-122"/>
                </a:endParaRPr>
              </a:p>
            </p:txBody>
          </p:sp>
        </p:grpSp>
      </p:grpSp>
      <p:sp>
        <p:nvSpPr>
          <p:cNvPr id="16" name="文本框 15"/>
          <p:cNvSpPr txBox="1"/>
          <p:nvPr/>
        </p:nvSpPr>
        <p:spPr>
          <a:xfrm>
            <a:off x="9405665" y="4923115"/>
            <a:ext cx="2012089" cy="276999"/>
          </a:xfrm>
          <a:prstGeom prst="rect">
            <a:avLst/>
          </a:prstGeom>
          <a:noFill/>
        </p:spPr>
        <p:txBody>
          <a:bodyPr wrap="none" rtlCol="0">
            <a:spAutoFit/>
          </a:bodyPr>
          <a:lstStyle/>
          <a:p>
            <a:pPr algn="l"/>
            <a:r>
              <a:rPr kumimoji="1" lang="en-US" altLang="zh-CN" sz="1200" i="1" dirty="0">
                <a:latin typeface="微软雅黑" panose="020B0503020204020204" pitchFamily="34" charset="-122"/>
                <a:ea typeface="微软雅黑" panose="020B0503020204020204" pitchFamily="34" charset="-122"/>
              </a:rPr>
              <a:t>--</a:t>
            </a:r>
            <a:r>
              <a:rPr kumimoji="1" lang="zh-CN" altLang="en-US" sz="1200" i="1" dirty="0">
                <a:latin typeface="微软雅黑" panose="020B0503020204020204" pitchFamily="34" charset="-122"/>
                <a:ea typeface="微软雅黑" panose="020B0503020204020204" pitchFamily="34" charset="-122"/>
              </a:rPr>
              <a:t>数据来源中国指数研究院</a:t>
            </a:r>
            <a:endParaRPr kumimoji="1" lang="zh-CN" altLang="en-US" sz="1200" i="1" dirty="0">
              <a:latin typeface="微软雅黑" panose="020B0503020204020204" pitchFamily="34" charset="-122"/>
              <a:ea typeface="微软雅黑" panose="020B0503020204020204" pitchFamily="34" charset="-122"/>
            </a:endParaRPr>
          </a:p>
        </p:txBody>
      </p:sp>
      <p:grpSp>
        <p:nvGrpSpPr>
          <p:cNvPr id="18" name="组合 17"/>
          <p:cNvGrpSpPr/>
          <p:nvPr/>
        </p:nvGrpSpPr>
        <p:grpSpPr>
          <a:xfrm>
            <a:off x="518160" y="594360"/>
            <a:ext cx="6473825" cy="523240"/>
            <a:chOff x="634" y="312"/>
            <a:chExt cx="10195" cy="824"/>
          </a:xfrm>
        </p:grpSpPr>
        <p:sp>
          <p:nvSpPr>
            <p:cNvPr id="19" name="标题 1"/>
            <p:cNvSpPr txBox="1"/>
            <p:nvPr/>
          </p:nvSpPr>
          <p:spPr>
            <a:xfrm>
              <a:off x="1491" y="312"/>
              <a:ext cx="9338" cy="824"/>
            </a:xfrm>
            <a:prstGeom prst="rect">
              <a:avLst/>
            </a:prstGeom>
            <a:solidFill>
              <a:schemeClr val="bg1"/>
            </a:solidFill>
          </p:spPr>
          <p:txBody>
            <a:bodyPr wrap="non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r>
                <a:rPr lang="zh-CN" altLang="en-US" sz="2800" dirty="0">
                  <a:solidFill>
                    <a:srgbClr val="FF6200"/>
                  </a:solidFill>
                </a:rPr>
                <a:t>市场规模：万亿蓝海的红人经济行业</a:t>
              </a:r>
              <a:endParaRPr lang="zh-CN" altLang="en-US" sz="2800" dirty="0">
                <a:solidFill>
                  <a:srgbClr val="FF6200"/>
                </a:solidFill>
              </a:endParaRPr>
            </a:p>
          </p:txBody>
        </p:sp>
        <p:sp>
          <p:nvSpPr>
            <p:cNvPr id="20" name="矩形: 圆角 17"/>
            <p:cNvSpPr/>
            <p:nvPr/>
          </p:nvSpPr>
          <p:spPr>
            <a:xfrm rot="2700000">
              <a:off x="634" y="452"/>
              <a:ext cx="541" cy="541"/>
            </a:xfrm>
            <a:prstGeom prst="roundRect">
              <a:avLst>
                <a:gd name="adj" fmla="val 2816"/>
              </a:avLst>
            </a:prstGeom>
            <a:gradFill>
              <a:gsLst>
                <a:gs pos="0">
                  <a:srgbClr val="FF8700"/>
                </a:gs>
                <a:gs pos="100000">
                  <a:srgbClr val="FF6200"/>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pic>
        <p:nvPicPr>
          <p:cNvPr id="21" name="图片 20" descr="IMS新logo(加股票代码）-01"/>
          <p:cNvPicPr>
            <a:picLocks noChangeAspect="1"/>
          </p:cNvPicPr>
          <p:nvPr/>
        </p:nvPicPr>
        <p:blipFill>
          <a:blip r:embed="rId6" cstate="screen"/>
          <a:stretch>
            <a:fillRect/>
          </a:stretch>
        </p:blipFill>
        <p:spPr>
          <a:xfrm>
            <a:off x="10347960" y="392430"/>
            <a:ext cx="1482725" cy="705485"/>
          </a:xfrm>
          <a:prstGeom prst="rect">
            <a:avLst/>
          </a:prstGeom>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518160" y="392430"/>
            <a:ext cx="11311890" cy="723900"/>
            <a:chOff x="816" y="618"/>
            <a:chExt cx="17814" cy="1140"/>
          </a:xfrm>
        </p:grpSpPr>
        <p:grpSp>
          <p:nvGrpSpPr>
            <p:cNvPr id="30" name="组合 29"/>
            <p:cNvGrpSpPr/>
            <p:nvPr/>
          </p:nvGrpSpPr>
          <p:grpSpPr>
            <a:xfrm>
              <a:off x="816" y="936"/>
              <a:ext cx="17124" cy="822"/>
              <a:chOff x="634" y="312"/>
              <a:chExt cx="17124" cy="822"/>
            </a:xfrm>
          </p:grpSpPr>
          <p:sp>
            <p:nvSpPr>
              <p:cNvPr id="38" name="标题 1"/>
              <p:cNvSpPr txBox="1"/>
              <p:nvPr/>
            </p:nvSpPr>
            <p:spPr>
              <a:xfrm>
                <a:off x="1491" y="312"/>
                <a:ext cx="16267" cy="822"/>
              </a:xfrm>
              <a:prstGeom prst="rect">
                <a:avLst/>
              </a:prstGeom>
              <a:no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sz="2800" dirty="0">
                    <a:solidFill>
                      <a:srgbClr val="FF5300"/>
                    </a:solidFill>
                    <a:sym typeface="+mn-ea"/>
                  </a:rPr>
                  <a:t>IRED教育：成功合作案例</a:t>
                </a:r>
                <a:endParaRPr sz="2800" dirty="0">
                  <a:solidFill>
                    <a:srgbClr val="FF5300"/>
                  </a:solidFill>
                  <a:sym typeface="+mn-ea"/>
                </a:endParaRPr>
              </a:p>
            </p:txBody>
          </p:sp>
          <p:sp>
            <p:nvSpPr>
              <p:cNvPr id="39" name="矩形: 圆角 17"/>
              <p:cNvSpPr/>
              <p:nvPr/>
            </p:nvSpPr>
            <p:spPr>
              <a:xfrm rot="2700000">
                <a:off x="634" y="452"/>
                <a:ext cx="541" cy="541"/>
              </a:xfrm>
              <a:prstGeom prst="roundRect">
                <a:avLst>
                  <a:gd name="adj" fmla="val 2816"/>
                </a:avLst>
              </a:prstGeom>
              <a:gradFill>
                <a:gsLst>
                  <a:gs pos="0">
                    <a:srgbClr val="FF8700"/>
                  </a:gs>
                  <a:gs pos="100000">
                    <a:srgbClr val="FF6200"/>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pic>
          <p:nvPicPr>
            <p:cNvPr id="40" name="图片 39" descr="IMS新logo(加股票代码）-01"/>
            <p:cNvPicPr>
              <a:picLocks noChangeAspect="1"/>
            </p:cNvPicPr>
            <p:nvPr/>
          </p:nvPicPr>
          <p:blipFill>
            <a:blip r:embed="rId1" cstate="screen"/>
            <a:stretch>
              <a:fillRect/>
            </a:stretch>
          </p:blipFill>
          <p:spPr>
            <a:xfrm>
              <a:off x="16296" y="618"/>
              <a:ext cx="2335" cy="1111"/>
            </a:xfrm>
            <a:prstGeom prst="rect">
              <a:avLst/>
            </a:prstGeom>
          </p:spPr>
        </p:pic>
      </p:grpSp>
      <p:grpSp>
        <p:nvGrpSpPr>
          <p:cNvPr id="41" name="组合 40"/>
          <p:cNvGrpSpPr/>
          <p:nvPr/>
        </p:nvGrpSpPr>
        <p:grpSpPr>
          <a:xfrm>
            <a:off x="172085" y="5765165"/>
            <a:ext cx="11888470" cy="1004570"/>
            <a:chOff x="-3258" y="8642"/>
            <a:chExt cx="22533" cy="1906"/>
          </a:xfrm>
        </p:grpSpPr>
        <p:pic>
          <p:nvPicPr>
            <p:cNvPr id="33" name="图片 32"/>
            <p:cNvPicPr>
              <a:picLocks noChangeAspect="1"/>
            </p:cNvPicPr>
            <p:nvPr>
              <p:custDataLst>
                <p:tags r:id="rId2"/>
              </p:custDataLst>
            </p:nvPr>
          </p:nvPicPr>
          <p:blipFill>
            <a:blip r:embed="rId3" cstate="screen"/>
            <a:stretch>
              <a:fillRect/>
            </a:stretch>
          </p:blipFill>
          <p:spPr>
            <a:xfrm>
              <a:off x="5981" y="8658"/>
              <a:ext cx="3652" cy="1890"/>
            </a:xfrm>
            <a:prstGeom prst="rect">
              <a:avLst/>
            </a:prstGeom>
            <a:ln w="95250">
              <a:gradFill>
                <a:gsLst>
                  <a:gs pos="0">
                    <a:srgbClr val="FF7D00"/>
                  </a:gs>
                  <a:gs pos="100000">
                    <a:srgbClr val="FF0000"/>
                  </a:gs>
                </a:gsLst>
                <a:lin ang="2700000" scaled="1"/>
              </a:gradFill>
            </a:ln>
          </p:spPr>
        </p:pic>
        <p:pic>
          <p:nvPicPr>
            <p:cNvPr id="32" name="图片 31"/>
            <p:cNvPicPr>
              <a:picLocks noChangeAspect="1"/>
            </p:cNvPicPr>
            <p:nvPr>
              <p:custDataLst>
                <p:tags r:id="rId4"/>
              </p:custDataLst>
            </p:nvPr>
          </p:nvPicPr>
          <p:blipFill>
            <a:blip r:embed="rId5" cstate="screen"/>
            <a:stretch>
              <a:fillRect/>
            </a:stretch>
          </p:blipFill>
          <p:spPr>
            <a:xfrm>
              <a:off x="-267" y="8671"/>
              <a:ext cx="3286" cy="1877"/>
            </a:xfrm>
            <a:prstGeom prst="rect">
              <a:avLst/>
            </a:prstGeom>
            <a:ln w="95250">
              <a:gradFill>
                <a:gsLst>
                  <a:gs pos="0">
                    <a:srgbClr val="FF7D00"/>
                  </a:gs>
                  <a:gs pos="100000">
                    <a:srgbClr val="FF0000"/>
                  </a:gs>
                </a:gsLst>
                <a:lin ang="2700000" scaled="1"/>
              </a:gradFill>
            </a:ln>
          </p:spPr>
        </p:pic>
        <p:pic>
          <p:nvPicPr>
            <p:cNvPr id="31" name="图片 30"/>
            <p:cNvPicPr>
              <a:picLocks noChangeAspect="1"/>
            </p:cNvPicPr>
            <p:nvPr>
              <p:custDataLst>
                <p:tags r:id="rId6"/>
              </p:custDataLst>
            </p:nvPr>
          </p:nvPicPr>
          <p:blipFill>
            <a:blip r:embed="rId7" cstate="screen"/>
            <a:stretch>
              <a:fillRect/>
            </a:stretch>
          </p:blipFill>
          <p:spPr>
            <a:xfrm>
              <a:off x="3019" y="8671"/>
              <a:ext cx="2962" cy="1877"/>
            </a:xfrm>
            <a:prstGeom prst="rect">
              <a:avLst/>
            </a:prstGeom>
            <a:ln w="95250">
              <a:gradFill>
                <a:gsLst>
                  <a:gs pos="0">
                    <a:srgbClr val="FF7D00"/>
                  </a:gs>
                  <a:gs pos="100000">
                    <a:srgbClr val="FF0000"/>
                  </a:gs>
                </a:gsLst>
                <a:lin ang="2700000" scaled="1"/>
              </a:gradFill>
            </a:ln>
          </p:spPr>
        </p:pic>
        <p:pic>
          <p:nvPicPr>
            <p:cNvPr id="34" name="图片 33"/>
            <p:cNvPicPr>
              <a:picLocks noChangeAspect="1"/>
            </p:cNvPicPr>
            <p:nvPr>
              <p:custDataLst>
                <p:tags r:id="rId8"/>
              </p:custDataLst>
            </p:nvPr>
          </p:nvPicPr>
          <p:blipFill>
            <a:blip r:embed="rId9" cstate="screen"/>
            <a:stretch>
              <a:fillRect/>
            </a:stretch>
          </p:blipFill>
          <p:spPr>
            <a:xfrm>
              <a:off x="9633" y="8642"/>
              <a:ext cx="3436" cy="1906"/>
            </a:xfrm>
            <a:prstGeom prst="rect">
              <a:avLst/>
            </a:prstGeom>
            <a:ln w="95250">
              <a:gradFill>
                <a:gsLst>
                  <a:gs pos="0">
                    <a:srgbClr val="FF7D00"/>
                  </a:gs>
                  <a:gs pos="100000">
                    <a:srgbClr val="FF0000"/>
                  </a:gs>
                </a:gsLst>
                <a:lin ang="2700000" scaled="1"/>
              </a:gradFill>
            </a:ln>
          </p:spPr>
        </p:pic>
        <p:pic>
          <p:nvPicPr>
            <p:cNvPr id="35" name="图片 34"/>
            <p:cNvPicPr>
              <a:picLocks noChangeAspect="1"/>
            </p:cNvPicPr>
            <p:nvPr>
              <p:custDataLst>
                <p:tags r:id="rId10"/>
              </p:custDataLst>
            </p:nvPr>
          </p:nvPicPr>
          <p:blipFill>
            <a:blip r:embed="rId11" cstate="screen"/>
            <a:stretch>
              <a:fillRect/>
            </a:stretch>
          </p:blipFill>
          <p:spPr>
            <a:xfrm>
              <a:off x="13069" y="8642"/>
              <a:ext cx="2881" cy="1906"/>
            </a:xfrm>
            <a:prstGeom prst="rect">
              <a:avLst/>
            </a:prstGeom>
            <a:ln w="95250">
              <a:gradFill>
                <a:gsLst>
                  <a:gs pos="0">
                    <a:srgbClr val="FF7D00"/>
                  </a:gs>
                  <a:gs pos="100000">
                    <a:srgbClr val="FF0000"/>
                  </a:gs>
                </a:gsLst>
                <a:lin ang="2700000" scaled="1"/>
              </a:gradFill>
            </a:ln>
          </p:spPr>
        </p:pic>
        <p:pic>
          <p:nvPicPr>
            <p:cNvPr id="36" name="图片 35"/>
            <p:cNvPicPr>
              <a:picLocks noChangeAspect="1"/>
            </p:cNvPicPr>
            <p:nvPr>
              <p:custDataLst>
                <p:tags r:id="rId12"/>
              </p:custDataLst>
            </p:nvPr>
          </p:nvPicPr>
          <p:blipFill>
            <a:blip r:embed="rId13" cstate="screen"/>
            <a:stretch>
              <a:fillRect/>
            </a:stretch>
          </p:blipFill>
          <p:spPr>
            <a:xfrm>
              <a:off x="15950" y="8642"/>
              <a:ext cx="3325" cy="1906"/>
            </a:xfrm>
            <a:prstGeom prst="rect">
              <a:avLst/>
            </a:prstGeom>
            <a:ln w="95250">
              <a:gradFill>
                <a:gsLst>
                  <a:gs pos="0">
                    <a:srgbClr val="FF7D00"/>
                  </a:gs>
                  <a:gs pos="100000">
                    <a:srgbClr val="FF0000"/>
                  </a:gs>
                </a:gsLst>
                <a:lin ang="2700000" scaled="1"/>
              </a:gradFill>
            </a:ln>
          </p:spPr>
        </p:pic>
        <p:pic>
          <p:nvPicPr>
            <p:cNvPr id="37" name="图片 36"/>
            <p:cNvPicPr>
              <a:picLocks noChangeAspect="1"/>
            </p:cNvPicPr>
            <p:nvPr>
              <p:custDataLst>
                <p:tags r:id="rId14"/>
              </p:custDataLst>
            </p:nvPr>
          </p:nvPicPr>
          <p:blipFill>
            <a:blip r:embed="rId15" cstate="screen"/>
            <a:stretch>
              <a:fillRect/>
            </a:stretch>
          </p:blipFill>
          <p:spPr>
            <a:xfrm>
              <a:off x="-3258" y="8675"/>
              <a:ext cx="2991" cy="1853"/>
            </a:xfrm>
            <a:prstGeom prst="rect">
              <a:avLst/>
            </a:prstGeom>
            <a:ln w="95250">
              <a:gradFill>
                <a:gsLst>
                  <a:gs pos="0">
                    <a:srgbClr val="FF7D00"/>
                  </a:gs>
                  <a:gs pos="100000">
                    <a:srgbClr val="FF0000"/>
                  </a:gs>
                </a:gsLst>
                <a:lin ang="2700000" scaled="1"/>
              </a:gradFill>
            </a:ln>
          </p:spPr>
        </p:pic>
      </p:grpSp>
      <p:grpSp>
        <p:nvGrpSpPr>
          <p:cNvPr id="77" name="组合 76"/>
          <p:cNvGrpSpPr/>
          <p:nvPr/>
        </p:nvGrpSpPr>
        <p:grpSpPr>
          <a:xfrm>
            <a:off x="490855" y="1272540"/>
            <a:ext cx="10692130" cy="3990975"/>
            <a:chOff x="773" y="2117"/>
            <a:chExt cx="16838" cy="6285"/>
          </a:xfrm>
        </p:grpSpPr>
        <p:cxnSp>
          <p:nvCxnSpPr>
            <p:cNvPr id="68" name="Straight Connector 17"/>
            <p:cNvCxnSpPr/>
            <p:nvPr/>
          </p:nvCxnSpPr>
          <p:spPr>
            <a:xfrm flipV="1">
              <a:off x="5972" y="5434"/>
              <a:ext cx="7411" cy="193"/>
            </a:xfrm>
            <a:prstGeom prst="line">
              <a:avLst/>
            </a:prstGeom>
            <a:noFill/>
            <a:ln w="19050" cap="flat" cmpd="sng" algn="ctr">
              <a:solidFill>
                <a:srgbClr val="CEDBE6">
                  <a:alpha val="50000"/>
                </a:srgbClr>
              </a:solidFill>
              <a:prstDash val="sysDash"/>
              <a:miter lim="800000"/>
            </a:ln>
            <a:effectLst/>
          </p:spPr>
        </p:cxnSp>
        <p:cxnSp>
          <p:nvCxnSpPr>
            <p:cNvPr id="46" name="Straight Connector 17"/>
            <p:cNvCxnSpPr/>
            <p:nvPr/>
          </p:nvCxnSpPr>
          <p:spPr>
            <a:xfrm flipV="1">
              <a:off x="5631" y="4016"/>
              <a:ext cx="8088" cy="2971"/>
            </a:xfrm>
            <a:prstGeom prst="line">
              <a:avLst/>
            </a:prstGeom>
            <a:noFill/>
            <a:ln w="19050" cap="flat" cmpd="sng" algn="ctr">
              <a:solidFill>
                <a:srgbClr val="CEDBE6">
                  <a:alpha val="50000"/>
                </a:srgbClr>
              </a:solidFill>
              <a:prstDash val="sysDash"/>
              <a:miter lim="800000"/>
            </a:ln>
            <a:effectLst/>
          </p:spPr>
        </p:cxnSp>
        <p:cxnSp>
          <p:nvCxnSpPr>
            <p:cNvPr id="137" name="Straight Connector 16"/>
            <p:cNvCxnSpPr/>
            <p:nvPr/>
          </p:nvCxnSpPr>
          <p:spPr>
            <a:xfrm>
              <a:off x="9765" y="3867"/>
              <a:ext cx="0" cy="3037"/>
            </a:xfrm>
            <a:prstGeom prst="line">
              <a:avLst/>
            </a:prstGeom>
            <a:noFill/>
            <a:ln w="19050" cap="flat" cmpd="sng" algn="ctr">
              <a:solidFill>
                <a:srgbClr val="CEDBE6">
                  <a:alpha val="50000"/>
                </a:srgbClr>
              </a:solidFill>
              <a:prstDash val="sysDash"/>
              <a:miter lim="800000"/>
            </a:ln>
            <a:effectLst/>
          </p:spPr>
        </p:cxnSp>
        <p:cxnSp>
          <p:nvCxnSpPr>
            <p:cNvPr id="138" name="Straight Connector 17"/>
            <p:cNvCxnSpPr>
              <a:endCxn id="153" idx="2"/>
            </p:cNvCxnSpPr>
            <p:nvPr/>
          </p:nvCxnSpPr>
          <p:spPr>
            <a:xfrm>
              <a:off x="5745" y="4039"/>
              <a:ext cx="8415" cy="2805"/>
            </a:xfrm>
            <a:prstGeom prst="line">
              <a:avLst/>
            </a:prstGeom>
            <a:noFill/>
            <a:ln w="19050" cap="flat" cmpd="sng" algn="ctr">
              <a:solidFill>
                <a:srgbClr val="CEDBE6">
                  <a:alpha val="50000"/>
                </a:srgbClr>
              </a:solidFill>
              <a:prstDash val="sysDash"/>
              <a:miter lim="800000"/>
            </a:ln>
            <a:effectLst/>
          </p:spPr>
        </p:cxnSp>
        <p:cxnSp>
          <p:nvCxnSpPr>
            <p:cNvPr id="139" name="Straight Connector 22"/>
            <p:cNvCxnSpPr/>
            <p:nvPr/>
          </p:nvCxnSpPr>
          <p:spPr>
            <a:xfrm>
              <a:off x="8375" y="3958"/>
              <a:ext cx="2902" cy="2770"/>
            </a:xfrm>
            <a:prstGeom prst="line">
              <a:avLst/>
            </a:prstGeom>
            <a:noFill/>
            <a:ln w="19050" cap="flat" cmpd="sng" algn="ctr">
              <a:solidFill>
                <a:srgbClr val="CEDBE6">
                  <a:alpha val="50000"/>
                </a:srgbClr>
              </a:solidFill>
              <a:prstDash val="sysDash"/>
              <a:miter lim="800000"/>
            </a:ln>
            <a:effectLst/>
          </p:spPr>
        </p:cxnSp>
        <p:cxnSp>
          <p:nvCxnSpPr>
            <p:cNvPr id="140" name="Straight Connector 23"/>
            <p:cNvCxnSpPr/>
            <p:nvPr/>
          </p:nvCxnSpPr>
          <p:spPr>
            <a:xfrm flipV="1">
              <a:off x="7788" y="3248"/>
              <a:ext cx="3918" cy="3739"/>
            </a:xfrm>
            <a:prstGeom prst="line">
              <a:avLst/>
            </a:prstGeom>
            <a:noFill/>
            <a:ln w="19050" cap="flat" cmpd="sng" algn="ctr">
              <a:solidFill>
                <a:srgbClr val="CEDBE6">
                  <a:alpha val="50000"/>
                </a:srgbClr>
              </a:solidFill>
              <a:prstDash val="sysDash"/>
              <a:miter lim="800000"/>
            </a:ln>
            <a:effectLst/>
          </p:spPr>
        </p:cxnSp>
        <p:sp>
          <p:nvSpPr>
            <p:cNvPr id="146" name="Shape 3771"/>
            <p:cNvSpPr/>
            <p:nvPr/>
          </p:nvSpPr>
          <p:spPr>
            <a:xfrm rot="21232698">
              <a:off x="8170" y="4331"/>
              <a:ext cx="3035" cy="1811"/>
            </a:xfrm>
            <a:custGeom>
              <a:avLst/>
              <a:gdLst/>
              <a:ahLst/>
              <a:cxnLst>
                <a:cxn ang="0">
                  <a:pos x="wd2" y="hd2"/>
                </a:cxn>
                <a:cxn ang="5400000">
                  <a:pos x="wd2" y="hd2"/>
                </a:cxn>
                <a:cxn ang="10800000">
                  <a:pos x="wd2" y="hd2"/>
                </a:cxn>
                <a:cxn ang="16200000">
                  <a:pos x="wd2" y="hd2"/>
                </a:cxn>
              </a:cxnLst>
              <a:rect l="0" t="0" r="r" b="b"/>
              <a:pathLst>
                <a:path w="21600" h="21600" extrusionOk="0">
                  <a:moveTo>
                    <a:pt x="18876" y="9024"/>
                  </a:moveTo>
                  <a:cubicBezTo>
                    <a:pt x="18879" y="8893"/>
                    <a:pt x="18900" y="8771"/>
                    <a:pt x="18900" y="8640"/>
                  </a:cubicBezTo>
                  <a:cubicBezTo>
                    <a:pt x="18900" y="3869"/>
                    <a:pt x="16482" y="0"/>
                    <a:pt x="13500" y="0"/>
                  </a:cubicBezTo>
                  <a:cubicBezTo>
                    <a:pt x="11478" y="0"/>
                    <a:pt x="9737" y="1801"/>
                    <a:pt x="8811" y="4434"/>
                  </a:cubicBezTo>
                  <a:cubicBezTo>
                    <a:pt x="8580" y="4368"/>
                    <a:pt x="8344" y="4320"/>
                    <a:pt x="8100" y="4320"/>
                  </a:cubicBezTo>
                  <a:cubicBezTo>
                    <a:pt x="6331" y="4320"/>
                    <a:pt x="4842" y="6147"/>
                    <a:pt x="4291" y="8678"/>
                  </a:cubicBezTo>
                  <a:cubicBezTo>
                    <a:pt x="4211" y="8670"/>
                    <a:pt x="4133" y="8640"/>
                    <a:pt x="4050" y="8640"/>
                  </a:cubicBezTo>
                  <a:cubicBezTo>
                    <a:pt x="1814" y="8640"/>
                    <a:pt x="0" y="11543"/>
                    <a:pt x="0" y="15120"/>
                  </a:cubicBezTo>
                  <a:cubicBezTo>
                    <a:pt x="0" y="18698"/>
                    <a:pt x="1814" y="21600"/>
                    <a:pt x="4050" y="21600"/>
                  </a:cubicBezTo>
                  <a:lnTo>
                    <a:pt x="17550" y="21600"/>
                  </a:lnTo>
                  <a:cubicBezTo>
                    <a:pt x="19786" y="21600"/>
                    <a:pt x="21600" y="18698"/>
                    <a:pt x="21600" y="15120"/>
                  </a:cubicBezTo>
                  <a:cubicBezTo>
                    <a:pt x="21600" y="12289"/>
                    <a:pt x="20459" y="9906"/>
                    <a:pt x="18876" y="9024"/>
                  </a:cubicBezTo>
                  <a:close/>
                </a:path>
              </a:pathLst>
            </a:custGeom>
            <a:gradFill>
              <a:gsLst>
                <a:gs pos="0">
                  <a:srgbClr val="FEFEFE"/>
                </a:gs>
                <a:gs pos="100000">
                  <a:schemeClr val="accent1">
                    <a:lumMod val="60000"/>
                    <a:lumOff val="40000"/>
                  </a:schemeClr>
                </a:gs>
              </a:gsLst>
              <a:lin ang="18339742" scaled="0"/>
            </a:gradFill>
            <a:ln w="12700" cap="flat">
              <a:noFill/>
              <a:miter lim="400000"/>
            </a:ln>
            <a:effectLst>
              <a:outerShdw blurRad="63500" sx="102000" sy="102000" algn="ctr" rotWithShape="0">
                <a:prstClr val="black">
                  <a:alpha val="40000"/>
                </a:prstClr>
              </a:outerShdw>
            </a:effectLst>
          </p:spPr>
          <p:txBody>
            <a:bodyPr wrap="square" lIns="38100" tIns="38100" rIns="38100" bIns="38100" numCol="1" anchor="ctr">
              <a:noAutofit/>
            </a:bodyPr>
            <a:lstStyle/>
            <a:p>
              <a:pPr marL="0" marR="0" lvl="0" indent="0" defTabSz="171450" eaLnBrk="1" fontAlgn="auto" latinLnBrk="0" hangingPunct="1">
                <a:lnSpc>
                  <a:spcPct val="100000"/>
                </a:lnSpc>
                <a:spcBef>
                  <a:spcPts val="0"/>
                </a:spcBef>
                <a:spcAft>
                  <a:spcPts val="0"/>
                </a:spcAft>
                <a:buClrTx/>
                <a:buSzTx/>
                <a:buFontTx/>
                <a:buNone/>
                <a:defRPr sz="3000">
                  <a:solidFill>
                    <a:srgbClr val="FFFFFF"/>
                  </a:solidFill>
                  <a:effectLst>
                    <a:outerShdw blurRad="38100" dist="12700" dir="5400000" rotWithShape="0">
                      <a:srgbClr val="000000">
                        <a:alpha val="50000"/>
                      </a:srgbClr>
                    </a:outerShdw>
                  </a:effectLst>
                  <a:latin typeface="Gill Sans" panose="020B0502020104020203"/>
                  <a:ea typeface="Gill Sans" panose="020B0502020104020203"/>
                  <a:cs typeface="Gill Sans" panose="020B0502020104020203"/>
                  <a:sym typeface="Gill Sans" panose="020B0502020104020203"/>
                </a:defRPr>
              </a:pPr>
              <a:endParaRPr kumimoji="0" sz="3000" b="0" i="0" u="none" strike="noStrike" kern="0" cap="none" spc="0" normalizeH="0" baseline="0" noProof="0">
                <a:ln>
                  <a:noFill/>
                </a:ln>
                <a:solidFill>
                  <a:schemeClr val="tx1"/>
                </a:solidFill>
                <a:effectLst>
                  <a:outerShdw blurRad="38100" dist="12700" dir="5400000" rotWithShape="0">
                    <a:srgbClr val="000000">
                      <a:alpha val="50000"/>
                    </a:srgbClr>
                  </a:outerShdw>
                </a:effectLst>
                <a:uLnTx/>
                <a:uFillTx/>
                <a:latin typeface="+mn-ea"/>
                <a:cs typeface="Gill Sans" panose="020B0502020104020203"/>
                <a:sym typeface="Gill Sans" panose="020B0502020104020203"/>
              </a:endParaRPr>
            </a:p>
          </p:txBody>
        </p:sp>
        <p:sp>
          <p:nvSpPr>
            <p:cNvPr id="152" name="Oval 30"/>
            <p:cNvSpPr/>
            <p:nvPr/>
          </p:nvSpPr>
          <p:spPr>
            <a:xfrm>
              <a:off x="5265" y="5047"/>
              <a:ext cx="1263" cy="1206"/>
            </a:xfrm>
            <a:prstGeom prst="ellipse">
              <a:avLst/>
            </a:prstGeom>
            <a:solidFill>
              <a:schemeClr val="bg1"/>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tx1"/>
                </a:solidFill>
                <a:effectLst/>
                <a:uLnTx/>
                <a:uFillTx/>
                <a:latin typeface="+mn-ea"/>
                <a:cs typeface="+mn-cs"/>
              </a:endParaRPr>
            </a:p>
          </p:txBody>
        </p:sp>
        <p:sp>
          <p:nvSpPr>
            <p:cNvPr id="153" name="Oval 31"/>
            <p:cNvSpPr/>
            <p:nvPr/>
          </p:nvSpPr>
          <p:spPr>
            <a:xfrm>
              <a:off x="14160" y="6241"/>
              <a:ext cx="1263" cy="1205"/>
            </a:xfrm>
            <a:prstGeom prst="ellipse">
              <a:avLst/>
            </a:prstGeom>
            <a:solidFill>
              <a:schemeClr val="bg1"/>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tx1"/>
                </a:solidFill>
                <a:effectLst/>
                <a:uLnTx/>
                <a:uFillTx/>
                <a:latin typeface="+mn-ea"/>
                <a:cs typeface="+mn-cs"/>
              </a:endParaRPr>
            </a:p>
          </p:txBody>
        </p:sp>
        <p:sp>
          <p:nvSpPr>
            <p:cNvPr id="154" name="Oval 32"/>
            <p:cNvSpPr/>
            <p:nvPr/>
          </p:nvSpPr>
          <p:spPr>
            <a:xfrm>
              <a:off x="11454" y="2343"/>
              <a:ext cx="1263" cy="1206"/>
            </a:xfrm>
            <a:prstGeom prst="ellipse">
              <a:avLst/>
            </a:prstGeom>
            <a:solidFill>
              <a:schemeClr val="bg1"/>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tx1"/>
                </a:solidFill>
                <a:effectLst/>
                <a:uLnTx/>
                <a:uFillTx/>
                <a:latin typeface="+mn-ea"/>
                <a:cs typeface="+mn-cs"/>
              </a:endParaRPr>
            </a:p>
          </p:txBody>
        </p:sp>
        <p:sp>
          <p:nvSpPr>
            <p:cNvPr id="155" name="Oval 33"/>
            <p:cNvSpPr/>
            <p:nvPr/>
          </p:nvSpPr>
          <p:spPr>
            <a:xfrm>
              <a:off x="9129" y="2645"/>
              <a:ext cx="1264" cy="1205"/>
            </a:xfrm>
            <a:prstGeom prst="ellipse">
              <a:avLst/>
            </a:prstGeom>
            <a:solidFill>
              <a:schemeClr val="bg1"/>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tx1"/>
                </a:solidFill>
                <a:effectLst/>
                <a:uLnTx/>
                <a:uFillTx/>
                <a:latin typeface="+mn-ea"/>
                <a:cs typeface="+mn-cs"/>
              </a:endParaRPr>
            </a:p>
          </p:txBody>
        </p:sp>
        <p:sp>
          <p:nvSpPr>
            <p:cNvPr id="156" name="Oval 34"/>
            <p:cNvSpPr/>
            <p:nvPr/>
          </p:nvSpPr>
          <p:spPr>
            <a:xfrm>
              <a:off x="9129" y="6603"/>
              <a:ext cx="1264" cy="1206"/>
            </a:xfrm>
            <a:prstGeom prst="ellipse">
              <a:avLst/>
            </a:prstGeom>
            <a:solidFill>
              <a:schemeClr val="bg1"/>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tx1"/>
                </a:solidFill>
                <a:effectLst/>
                <a:uLnTx/>
                <a:uFillTx/>
                <a:latin typeface="+mn-ea"/>
                <a:cs typeface="+mn-cs"/>
              </a:endParaRPr>
            </a:p>
          </p:txBody>
        </p:sp>
        <p:sp>
          <p:nvSpPr>
            <p:cNvPr id="157" name="Oval 35"/>
            <p:cNvSpPr/>
            <p:nvPr/>
          </p:nvSpPr>
          <p:spPr>
            <a:xfrm>
              <a:off x="7409" y="3016"/>
              <a:ext cx="1263" cy="1206"/>
            </a:xfrm>
            <a:prstGeom prst="ellipse">
              <a:avLst/>
            </a:prstGeom>
            <a:solidFill>
              <a:schemeClr val="bg1"/>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tx1"/>
                </a:solidFill>
                <a:effectLst/>
                <a:uLnTx/>
                <a:uFillTx/>
                <a:latin typeface="+mn-ea"/>
                <a:cs typeface="+mn-cs"/>
              </a:endParaRPr>
            </a:p>
          </p:txBody>
        </p:sp>
        <p:sp>
          <p:nvSpPr>
            <p:cNvPr id="158" name="Oval 36"/>
            <p:cNvSpPr/>
            <p:nvPr/>
          </p:nvSpPr>
          <p:spPr>
            <a:xfrm>
              <a:off x="11052" y="6638"/>
              <a:ext cx="1264" cy="1206"/>
            </a:xfrm>
            <a:prstGeom prst="ellipse">
              <a:avLst/>
            </a:prstGeom>
            <a:solidFill>
              <a:schemeClr val="bg1"/>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tx1"/>
                </a:solidFill>
                <a:effectLst/>
                <a:uLnTx/>
                <a:uFillTx/>
                <a:latin typeface="+mn-ea"/>
                <a:cs typeface="+mn-cs"/>
              </a:endParaRPr>
            </a:p>
          </p:txBody>
        </p:sp>
        <p:sp>
          <p:nvSpPr>
            <p:cNvPr id="159" name="Oval 37"/>
            <p:cNvSpPr/>
            <p:nvPr/>
          </p:nvSpPr>
          <p:spPr>
            <a:xfrm>
              <a:off x="6877" y="6676"/>
              <a:ext cx="1263" cy="1206"/>
            </a:xfrm>
            <a:prstGeom prst="ellipse">
              <a:avLst/>
            </a:prstGeom>
            <a:solidFill>
              <a:schemeClr val="bg1"/>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tx1"/>
                </a:solidFill>
                <a:effectLst/>
                <a:uLnTx/>
                <a:uFillTx/>
                <a:latin typeface="+mn-ea"/>
                <a:cs typeface="+mn-cs"/>
              </a:endParaRPr>
            </a:p>
          </p:txBody>
        </p:sp>
        <p:sp>
          <p:nvSpPr>
            <p:cNvPr id="171" name="TextBox 49"/>
            <p:cNvSpPr txBox="1"/>
            <p:nvPr/>
          </p:nvSpPr>
          <p:spPr>
            <a:xfrm>
              <a:off x="12906" y="2752"/>
              <a:ext cx="2651" cy="387"/>
            </a:xfrm>
            <a:prstGeom prst="rect">
              <a:avLst/>
            </a:prstGeom>
            <a:noFill/>
          </p:spPr>
          <p:txBody>
            <a:bodyPr wrap="square" numCol="1" spcCol="457200" rtlCol="0" anchor="ctr">
              <a:spAutoFit/>
            </a:bodyPr>
            <a:lstStyle/>
            <a:p>
              <a:pPr>
                <a:defRPr/>
              </a:pPr>
              <a:r>
                <a:rPr lang="zh-CN" altLang="en-US" sz="1000" b="1" dirty="0">
                  <a:solidFill>
                    <a:schemeClr val="tx1"/>
                  </a:solidFill>
                  <a:latin typeface="微软雅黑" panose="020B0503020204020204" pitchFamily="34" charset="-122"/>
                  <a:ea typeface="微软雅黑" panose="020B0503020204020204" pitchFamily="34" charset="-122"/>
                  <a:sym typeface="+mn-ea"/>
                </a:rPr>
                <a:t>上海师范大学天华学院</a:t>
              </a:r>
              <a:endParaRPr lang="zh-CN" altLang="en-US" sz="1000" b="1" dirty="0">
                <a:solidFill>
                  <a:schemeClr val="tx1"/>
                </a:solidFill>
                <a:latin typeface="微软雅黑" panose="020B0503020204020204" pitchFamily="34" charset="-122"/>
                <a:ea typeface="微软雅黑" panose="020B0503020204020204" pitchFamily="34" charset="-122"/>
                <a:cs typeface="Montserrat" panose="02000505000000020004" charset="0"/>
                <a:sym typeface="+mn-ea"/>
              </a:endParaRPr>
            </a:p>
          </p:txBody>
        </p:sp>
        <p:sp>
          <p:nvSpPr>
            <p:cNvPr id="173" name="TextBox 51"/>
            <p:cNvSpPr txBox="1"/>
            <p:nvPr/>
          </p:nvSpPr>
          <p:spPr>
            <a:xfrm>
              <a:off x="15557" y="6660"/>
              <a:ext cx="1640" cy="386"/>
            </a:xfrm>
            <a:prstGeom prst="rect">
              <a:avLst/>
            </a:prstGeom>
            <a:noFill/>
          </p:spPr>
          <p:txBody>
            <a:bodyPr wrap="square" numCol="1" spcCol="457200" rtlCol="0" anchor="ctr">
              <a:spAutoFit/>
            </a:bodyPr>
            <a:lstStyle/>
            <a:p>
              <a:pPr>
                <a:defRPr/>
              </a:pPr>
              <a:r>
                <a:rPr lang="zh-CN" altLang="en-US" sz="1000" b="1" dirty="0">
                  <a:solidFill>
                    <a:schemeClr val="tx1"/>
                  </a:solidFill>
                  <a:latin typeface="微软雅黑" panose="020B0503020204020204" pitchFamily="34" charset="-122"/>
                  <a:ea typeface="微软雅黑" panose="020B0503020204020204" pitchFamily="34" charset="-122"/>
                  <a:sym typeface="+mn-ea"/>
                </a:rPr>
                <a:t>无锡学院</a:t>
              </a:r>
              <a:endParaRPr lang="zh-CN" altLang="en-US" sz="1000" b="1" dirty="0">
                <a:solidFill>
                  <a:schemeClr val="tx1"/>
                </a:solidFill>
                <a:latin typeface="微软雅黑" panose="020B0503020204020204" pitchFamily="34" charset="-122"/>
                <a:ea typeface="微软雅黑" panose="020B0503020204020204" pitchFamily="34" charset="-122"/>
                <a:cs typeface="Montserrat" panose="02000505000000020004" charset="0"/>
                <a:sym typeface="+mn-ea"/>
              </a:endParaRPr>
            </a:p>
          </p:txBody>
        </p:sp>
        <p:sp>
          <p:nvSpPr>
            <p:cNvPr id="175" name="TextBox 53"/>
            <p:cNvSpPr txBox="1"/>
            <p:nvPr/>
          </p:nvSpPr>
          <p:spPr>
            <a:xfrm>
              <a:off x="12417" y="7049"/>
              <a:ext cx="1649" cy="386"/>
            </a:xfrm>
            <a:prstGeom prst="rect">
              <a:avLst/>
            </a:prstGeom>
            <a:noFill/>
          </p:spPr>
          <p:txBody>
            <a:bodyPr wrap="square" numCol="1" spcCol="457200" rtlCol="0" anchor="ctr">
              <a:spAutoFit/>
            </a:bodyPr>
            <a:lstStyle/>
            <a:p>
              <a:pPr>
                <a:defRPr/>
              </a:pPr>
              <a:r>
                <a:rPr lang="zh-CN" altLang="en-US" sz="1000" b="1" dirty="0">
                  <a:solidFill>
                    <a:schemeClr val="tx1"/>
                  </a:solidFill>
                  <a:latin typeface="微软雅黑" panose="020B0503020204020204" pitchFamily="34" charset="-122"/>
                  <a:ea typeface="微软雅黑" panose="020B0503020204020204" pitchFamily="34" charset="-122"/>
                  <a:sym typeface="+mn-ea"/>
                </a:rPr>
                <a:t>上海商学院</a:t>
              </a:r>
              <a:endParaRPr lang="zh-CN" altLang="en-US" sz="1000" b="1" dirty="0">
                <a:solidFill>
                  <a:schemeClr val="tx1"/>
                </a:solidFill>
                <a:latin typeface="微软雅黑" panose="020B0503020204020204" pitchFamily="34" charset="-122"/>
                <a:ea typeface="微软雅黑" panose="020B0503020204020204" pitchFamily="34" charset="-122"/>
                <a:cs typeface="Montserrat" panose="02000505000000020004" charset="0"/>
                <a:sym typeface="+mn-ea"/>
              </a:endParaRPr>
            </a:p>
          </p:txBody>
        </p:sp>
        <p:sp>
          <p:nvSpPr>
            <p:cNvPr id="177" name="TextBox 57"/>
            <p:cNvSpPr txBox="1"/>
            <p:nvPr/>
          </p:nvSpPr>
          <p:spPr>
            <a:xfrm>
              <a:off x="8865" y="8016"/>
              <a:ext cx="1697" cy="386"/>
            </a:xfrm>
            <a:prstGeom prst="rect">
              <a:avLst/>
            </a:prstGeom>
            <a:noFill/>
          </p:spPr>
          <p:txBody>
            <a:bodyPr wrap="square" numCol="1" spcCol="457200" rtlCol="0" anchor="ctr">
              <a:spAutoFit/>
            </a:bodyPr>
            <a:lstStyle/>
            <a:p>
              <a:pPr algn="ctr">
                <a:defRPr/>
              </a:pPr>
              <a:r>
                <a:rPr lang="zh-CN" altLang="en-US" sz="1000" b="1" dirty="0">
                  <a:solidFill>
                    <a:schemeClr val="tx1"/>
                  </a:solidFill>
                  <a:latin typeface="微软雅黑" panose="020B0503020204020204" pitchFamily="34" charset="-122"/>
                  <a:ea typeface="微软雅黑" panose="020B0503020204020204" pitchFamily="34" charset="-122"/>
                  <a:sym typeface="+mn-ea"/>
                </a:rPr>
                <a:t>四川传媒学院</a:t>
              </a:r>
              <a:endParaRPr lang="zh-CN" altLang="en-US" sz="1000" b="1" dirty="0">
                <a:solidFill>
                  <a:schemeClr val="tx1"/>
                </a:solidFill>
                <a:latin typeface="微软雅黑" panose="020B0503020204020204" pitchFamily="34" charset="-122"/>
                <a:ea typeface="微软雅黑" panose="020B0503020204020204" pitchFamily="34" charset="-122"/>
                <a:cs typeface="Montserrat" panose="02000505000000020004" charset="0"/>
                <a:sym typeface="+mn-ea"/>
              </a:endParaRPr>
            </a:p>
          </p:txBody>
        </p:sp>
        <p:sp>
          <p:nvSpPr>
            <p:cNvPr id="179" name="TextBox 59"/>
            <p:cNvSpPr txBox="1"/>
            <p:nvPr/>
          </p:nvSpPr>
          <p:spPr>
            <a:xfrm>
              <a:off x="6752" y="8016"/>
              <a:ext cx="1537" cy="386"/>
            </a:xfrm>
            <a:prstGeom prst="rect">
              <a:avLst/>
            </a:prstGeom>
            <a:noFill/>
          </p:spPr>
          <p:txBody>
            <a:bodyPr wrap="square" numCol="1" spcCol="457200" rtlCol="0" anchor="ctr">
              <a:spAutoFit/>
            </a:bodyPr>
            <a:lstStyle/>
            <a:p>
              <a:pPr algn="ctr">
                <a:defRPr/>
              </a:pPr>
              <a:r>
                <a:rPr lang="zh-CN" altLang="en-US" sz="1000" b="1" dirty="0">
                  <a:solidFill>
                    <a:schemeClr val="tx1"/>
                  </a:solidFill>
                  <a:latin typeface="微软雅黑" panose="020B0503020204020204" pitchFamily="34" charset="-122"/>
                  <a:ea typeface="微软雅黑" panose="020B0503020204020204" pitchFamily="34" charset="-122"/>
                  <a:sym typeface="+mn-ea"/>
                </a:rPr>
                <a:t>北京服装学院</a:t>
              </a:r>
              <a:endParaRPr lang="zh-CN" altLang="en-US" sz="1000" b="1" dirty="0">
                <a:solidFill>
                  <a:schemeClr val="tx1"/>
                </a:solidFill>
                <a:latin typeface="微软雅黑" panose="020B0503020204020204" pitchFamily="34" charset="-122"/>
                <a:ea typeface="微软雅黑" panose="020B0503020204020204" pitchFamily="34" charset="-122"/>
                <a:cs typeface="Montserrat" panose="02000505000000020004" charset="0"/>
                <a:sym typeface="+mn-ea"/>
              </a:endParaRPr>
            </a:p>
          </p:txBody>
        </p:sp>
        <p:sp>
          <p:nvSpPr>
            <p:cNvPr id="181" name="TextBox 61"/>
            <p:cNvSpPr txBox="1"/>
            <p:nvPr/>
          </p:nvSpPr>
          <p:spPr>
            <a:xfrm>
              <a:off x="1343" y="5434"/>
              <a:ext cx="3749" cy="386"/>
            </a:xfrm>
            <a:prstGeom prst="rect">
              <a:avLst/>
            </a:prstGeom>
            <a:noFill/>
          </p:spPr>
          <p:txBody>
            <a:bodyPr wrap="square" numCol="1" spcCol="457200" rtlCol="0" anchor="ctr">
              <a:spAutoFit/>
            </a:bodyPr>
            <a:lstStyle/>
            <a:p>
              <a:pPr algn="r">
                <a:defRPr/>
              </a:pPr>
              <a:r>
                <a:rPr lang="en-US" sz="1000" b="1" dirty="0">
                  <a:solidFill>
                    <a:schemeClr val="tx1"/>
                  </a:solidFill>
                  <a:latin typeface="Microsoft YaHei Bold" panose="020B0502040204020203" charset="-122"/>
                  <a:ea typeface="Microsoft YaHei Bold" panose="020B0502040204020203" charset="-122"/>
                  <a:cs typeface="Montserrat" panose="02000505000000020004" charset="0"/>
                </a:rPr>
                <a:t>上海城建</a:t>
              </a:r>
              <a:r>
                <a:rPr lang="zh-CN" altLang="en-US" sz="1000" b="1" dirty="0">
                  <a:solidFill>
                    <a:schemeClr val="tx1"/>
                  </a:solidFill>
                  <a:latin typeface="微软雅黑" panose="020B0503020204020204" pitchFamily="34" charset="-122"/>
                  <a:ea typeface="微软雅黑" panose="020B0503020204020204" pitchFamily="34" charset="-122"/>
                </a:rPr>
                <a:t>职业</a:t>
              </a:r>
              <a:r>
                <a:rPr lang="en-US" sz="1000" b="1" dirty="0">
                  <a:solidFill>
                    <a:schemeClr val="tx1"/>
                  </a:solidFill>
                  <a:latin typeface="Microsoft YaHei Bold" panose="020B0502040204020203" charset="-122"/>
                  <a:ea typeface="Microsoft YaHei Bold" panose="020B0502040204020203" charset="-122"/>
                  <a:cs typeface="Montserrat" panose="02000505000000020004" charset="0"/>
                </a:rPr>
                <a:t>技术学院</a:t>
              </a:r>
              <a:endParaRPr lang="en-US" sz="1000" b="1" dirty="0">
                <a:solidFill>
                  <a:schemeClr val="tx1"/>
                </a:solidFill>
                <a:latin typeface="Microsoft YaHei Bold" panose="020B0502040204020203" charset="-122"/>
                <a:ea typeface="Microsoft YaHei Bold" panose="020B0502040204020203" charset="-122"/>
                <a:cs typeface="Montserrat" panose="02000505000000020004" charset="0"/>
              </a:endParaRPr>
            </a:p>
          </p:txBody>
        </p:sp>
        <p:sp>
          <p:nvSpPr>
            <p:cNvPr id="183" name="TextBox 63"/>
            <p:cNvSpPr txBox="1"/>
            <p:nvPr/>
          </p:nvSpPr>
          <p:spPr>
            <a:xfrm>
              <a:off x="4826" y="2616"/>
              <a:ext cx="3316" cy="386"/>
            </a:xfrm>
            <a:prstGeom prst="rect">
              <a:avLst/>
            </a:prstGeom>
            <a:noFill/>
          </p:spPr>
          <p:txBody>
            <a:bodyPr wrap="square" numCol="1" spcCol="457200" rtlCol="0" anchor="ctr">
              <a:spAutoFit/>
            </a:bodyPr>
            <a:lstStyle/>
            <a:p>
              <a:pPr lvl="0" algn="r">
                <a:defRPr/>
              </a:pPr>
              <a:r>
                <a:rPr lang="zh-CN" altLang="en-US" sz="1000" b="1" dirty="0">
                  <a:solidFill>
                    <a:schemeClr val="tx1"/>
                  </a:solidFill>
                  <a:latin typeface="微软雅黑" panose="020B0503020204020204" pitchFamily="34" charset="-122"/>
                  <a:ea typeface="微软雅黑" panose="020B0503020204020204" pitchFamily="34" charset="-122"/>
                  <a:sym typeface="+mn-ea"/>
                </a:rPr>
                <a:t>四川国际标榜职业学院</a:t>
              </a:r>
              <a:endParaRPr lang="zh-CN" altLang="en-US" sz="1000" b="1" dirty="0">
                <a:solidFill>
                  <a:schemeClr val="tx1"/>
                </a:solidFill>
                <a:latin typeface="微软雅黑" panose="020B0503020204020204" pitchFamily="34" charset="-122"/>
                <a:ea typeface="微软雅黑" panose="020B0503020204020204" pitchFamily="34" charset="-122"/>
                <a:cs typeface="Montserrat" panose="02000505000000020004" charset="0"/>
                <a:sym typeface="+mn-ea"/>
              </a:endParaRPr>
            </a:p>
          </p:txBody>
        </p:sp>
        <p:sp>
          <p:nvSpPr>
            <p:cNvPr id="185" name="TextBox 65"/>
            <p:cNvSpPr txBox="1"/>
            <p:nvPr/>
          </p:nvSpPr>
          <p:spPr>
            <a:xfrm>
              <a:off x="8307" y="2117"/>
              <a:ext cx="2758" cy="386"/>
            </a:xfrm>
            <a:prstGeom prst="rect">
              <a:avLst/>
            </a:prstGeom>
            <a:noFill/>
          </p:spPr>
          <p:txBody>
            <a:bodyPr wrap="square" numCol="1" spcCol="457200" rtlCol="0" anchor="ctr">
              <a:spAutoFit/>
            </a:bodyPr>
            <a:lstStyle/>
            <a:p>
              <a:pPr algn="ctr">
                <a:defRPr/>
              </a:pPr>
              <a:r>
                <a:rPr lang="zh-CN" altLang="en-US" sz="1000" b="1" dirty="0">
                  <a:solidFill>
                    <a:schemeClr val="tx1"/>
                  </a:solidFill>
                  <a:latin typeface="微软雅黑" panose="020B0503020204020204" pitchFamily="34" charset="-122"/>
                  <a:ea typeface="微软雅黑" panose="020B0503020204020204" pitchFamily="34" charset="-122"/>
                  <a:sym typeface="+mn-ea"/>
                </a:rPr>
                <a:t>上海外国语大学贤达学院</a:t>
              </a:r>
              <a:endParaRPr lang="zh-CN" altLang="en-US" sz="1000" b="1" dirty="0">
                <a:solidFill>
                  <a:schemeClr val="tx1"/>
                </a:solidFill>
                <a:latin typeface="微软雅黑" panose="020B0503020204020204" pitchFamily="34" charset="-122"/>
                <a:ea typeface="微软雅黑" panose="020B0503020204020204" pitchFamily="34" charset="-122"/>
                <a:cs typeface="Montserrat" panose="02000505000000020004" charset="0"/>
                <a:sym typeface="+mn-ea"/>
              </a:endParaRPr>
            </a:p>
          </p:txBody>
        </p:sp>
        <p:pic>
          <p:nvPicPr>
            <p:cNvPr id="12" name="图片 11"/>
            <p:cNvPicPr/>
            <p:nvPr/>
          </p:nvPicPr>
          <p:blipFill>
            <a:blip r:embed="rId16" cstate="screen"/>
            <a:stretch>
              <a:fillRect/>
            </a:stretch>
          </p:blipFill>
          <p:spPr>
            <a:xfrm>
              <a:off x="5492" y="5230"/>
              <a:ext cx="838" cy="838"/>
            </a:xfrm>
            <a:prstGeom prst="rect">
              <a:avLst/>
            </a:prstGeom>
          </p:spPr>
        </p:pic>
        <p:pic>
          <p:nvPicPr>
            <p:cNvPr id="29" name="图片 28"/>
            <p:cNvPicPr>
              <a:picLocks noChangeAspect="1"/>
            </p:cNvPicPr>
            <p:nvPr/>
          </p:nvPicPr>
          <p:blipFill>
            <a:blip r:embed="rId17" cstate="screen"/>
            <a:stretch>
              <a:fillRect/>
            </a:stretch>
          </p:blipFill>
          <p:spPr>
            <a:xfrm>
              <a:off x="7633" y="3203"/>
              <a:ext cx="851" cy="831"/>
            </a:xfrm>
            <a:prstGeom prst="rect">
              <a:avLst/>
            </a:prstGeom>
          </p:spPr>
        </p:pic>
        <p:pic>
          <p:nvPicPr>
            <p:cNvPr id="42" name="图片 41"/>
            <p:cNvPicPr/>
            <p:nvPr/>
          </p:nvPicPr>
          <p:blipFill>
            <a:blip r:embed="rId18" cstate="screen"/>
            <a:stretch>
              <a:fillRect/>
            </a:stretch>
          </p:blipFill>
          <p:spPr>
            <a:xfrm>
              <a:off x="9340" y="2826"/>
              <a:ext cx="841" cy="841"/>
            </a:xfrm>
            <a:prstGeom prst="rect">
              <a:avLst/>
            </a:prstGeom>
          </p:spPr>
        </p:pic>
        <p:sp>
          <p:nvSpPr>
            <p:cNvPr id="43" name="Oval 34"/>
            <p:cNvSpPr/>
            <p:nvPr/>
          </p:nvSpPr>
          <p:spPr>
            <a:xfrm>
              <a:off x="13507" y="3397"/>
              <a:ext cx="1263" cy="1206"/>
            </a:xfrm>
            <a:prstGeom prst="ellipse">
              <a:avLst/>
            </a:prstGeom>
            <a:solidFill>
              <a:schemeClr val="bg1"/>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tx1">
                    <a:lumMod val="75000"/>
                    <a:lumOff val="25000"/>
                  </a:schemeClr>
                </a:solidFill>
                <a:effectLst/>
                <a:uLnTx/>
                <a:uFillTx/>
                <a:latin typeface="+mn-ea"/>
                <a:cs typeface="+mn-cs"/>
              </a:endParaRPr>
            </a:p>
          </p:txBody>
        </p:sp>
        <p:sp>
          <p:nvSpPr>
            <p:cNvPr id="48" name="Oval 34"/>
            <p:cNvSpPr/>
            <p:nvPr/>
          </p:nvSpPr>
          <p:spPr>
            <a:xfrm>
              <a:off x="4709" y="6610"/>
              <a:ext cx="1263" cy="1206"/>
            </a:xfrm>
            <a:prstGeom prst="ellipse">
              <a:avLst/>
            </a:prstGeom>
            <a:solidFill>
              <a:schemeClr val="bg1"/>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tx1">
                    <a:lumMod val="75000"/>
                    <a:lumOff val="25000"/>
                  </a:schemeClr>
                </a:solidFill>
                <a:effectLst/>
                <a:uLnTx/>
                <a:uFillTx/>
                <a:latin typeface="+mn-ea"/>
                <a:cs typeface="+mn-cs"/>
              </a:endParaRPr>
            </a:p>
          </p:txBody>
        </p:sp>
        <p:sp>
          <p:nvSpPr>
            <p:cNvPr id="49" name="TextBox 49"/>
            <p:cNvSpPr txBox="1"/>
            <p:nvPr/>
          </p:nvSpPr>
          <p:spPr>
            <a:xfrm>
              <a:off x="14960" y="3655"/>
              <a:ext cx="2651" cy="386"/>
            </a:xfrm>
            <a:prstGeom prst="rect">
              <a:avLst/>
            </a:prstGeom>
            <a:noFill/>
          </p:spPr>
          <p:txBody>
            <a:bodyPr wrap="square" numCol="1" spcCol="457200" rtlCol="0" anchor="ctr">
              <a:spAutoFit/>
            </a:bodyPr>
            <a:lstStyle/>
            <a:p>
              <a:pPr>
                <a:defRPr/>
              </a:pPr>
              <a:r>
                <a:rPr lang="zh-CN" altLang="zh-CN" sz="1000" b="1" dirty="0">
                  <a:latin typeface="微软雅黑" panose="020B0503020204020204" pitchFamily="34" charset="-122"/>
                  <a:ea typeface="微软雅黑" panose="020B0503020204020204" pitchFamily="34" charset="-122"/>
                  <a:sym typeface="+mn-ea"/>
                </a:rPr>
                <a:t>天津市津南区政府</a:t>
              </a:r>
              <a:endParaRPr lang="en-US" sz="1000" b="1" dirty="0">
                <a:solidFill>
                  <a:schemeClr val="tx1">
                    <a:lumMod val="75000"/>
                    <a:lumOff val="25000"/>
                  </a:schemeClr>
                </a:solidFill>
                <a:latin typeface="Microsoft YaHei Bold" panose="020B0502040204020203" charset="-122"/>
                <a:ea typeface="Microsoft YaHei Bold" panose="020B0502040204020203" charset="-122"/>
                <a:cs typeface="Montserrat" panose="02000505000000020004" charset="0"/>
              </a:endParaRPr>
            </a:p>
          </p:txBody>
        </p:sp>
        <p:pic>
          <p:nvPicPr>
            <p:cNvPr id="58" name="图片 57"/>
            <p:cNvPicPr>
              <a:picLocks noChangeAspect="1"/>
            </p:cNvPicPr>
            <p:nvPr/>
          </p:nvPicPr>
          <p:blipFill rotWithShape="1">
            <a:blip r:embed="rId19" cstate="screen"/>
            <a:srcRect/>
            <a:stretch>
              <a:fillRect/>
            </a:stretch>
          </p:blipFill>
          <p:spPr>
            <a:xfrm>
              <a:off x="11639" y="2503"/>
              <a:ext cx="921" cy="951"/>
            </a:xfrm>
            <a:prstGeom prst="ellipse">
              <a:avLst/>
            </a:prstGeom>
          </p:spPr>
        </p:pic>
        <p:pic>
          <p:nvPicPr>
            <p:cNvPr id="59" name="图片 58"/>
            <p:cNvPicPr>
              <a:picLocks noChangeAspect="1"/>
            </p:cNvPicPr>
            <p:nvPr/>
          </p:nvPicPr>
          <p:blipFill rotWithShape="1">
            <a:blip r:embed="rId20" cstate="screen"/>
            <a:srcRect/>
            <a:stretch>
              <a:fillRect/>
            </a:stretch>
          </p:blipFill>
          <p:spPr>
            <a:xfrm>
              <a:off x="13719" y="3582"/>
              <a:ext cx="841" cy="841"/>
            </a:xfrm>
            <a:prstGeom prst="ellipse">
              <a:avLst/>
            </a:prstGeom>
            <a:effectLst>
              <a:outerShdw sx="102000" sy="102000" algn="ctr" rotWithShape="0">
                <a:prstClr val="black">
                  <a:alpha val="9000"/>
                </a:prstClr>
              </a:outerShdw>
            </a:effectLst>
          </p:spPr>
        </p:pic>
        <p:pic>
          <p:nvPicPr>
            <p:cNvPr id="60" name="图片 59"/>
            <p:cNvPicPr/>
            <p:nvPr/>
          </p:nvPicPr>
          <p:blipFill>
            <a:blip r:embed="rId21" cstate="screen"/>
            <a:stretch>
              <a:fillRect/>
            </a:stretch>
          </p:blipFill>
          <p:spPr>
            <a:xfrm>
              <a:off x="14371" y="6438"/>
              <a:ext cx="841" cy="831"/>
            </a:xfrm>
            <a:prstGeom prst="rect">
              <a:avLst/>
            </a:prstGeom>
          </p:spPr>
        </p:pic>
        <p:pic>
          <p:nvPicPr>
            <p:cNvPr id="61" name="图片 60"/>
            <p:cNvPicPr/>
            <p:nvPr/>
          </p:nvPicPr>
          <p:blipFill rotWithShape="1">
            <a:blip r:embed="rId22" cstate="screen"/>
            <a:srcRect/>
            <a:stretch>
              <a:fillRect/>
            </a:stretch>
          </p:blipFill>
          <p:spPr>
            <a:xfrm>
              <a:off x="11207" y="6808"/>
              <a:ext cx="953" cy="867"/>
            </a:xfrm>
            <a:prstGeom prst="ellipse">
              <a:avLst/>
            </a:prstGeom>
            <a:effectLst>
              <a:outerShdw blurRad="12700" sx="102000" sy="102000" algn="ctr" rotWithShape="0">
                <a:prstClr val="black">
                  <a:alpha val="40000"/>
                </a:prstClr>
              </a:outerShdw>
            </a:effectLst>
          </p:spPr>
        </p:pic>
        <p:pic>
          <p:nvPicPr>
            <p:cNvPr id="63" name="图片 62"/>
            <p:cNvPicPr>
              <a:picLocks noChangeAspect="1"/>
            </p:cNvPicPr>
            <p:nvPr/>
          </p:nvPicPr>
          <p:blipFill>
            <a:blip r:embed="rId23" cstate="screen"/>
            <a:stretch>
              <a:fillRect/>
            </a:stretch>
          </p:blipFill>
          <p:spPr>
            <a:xfrm>
              <a:off x="9354" y="6808"/>
              <a:ext cx="815" cy="815"/>
            </a:xfrm>
            <a:prstGeom prst="rect">
              <a:avLst/>
            </a:prstGeom>
          </p:spPr>
        </p:pic>
        <p:pic>
          <p:nvPicPr>
            <p:cNvPr id="64" name="图片 63"/>
            <p:cNvPicPr/>
            <p:nvPr/>
          </p:nvPicPr>
          <p:blipFill rotWithShape="1">
            <a:blip r:embed="rId24" cstate="screen"/>
            <a:srcRect/>
            <a:stretch>
              <a:fillRect/>
            </a:stretch>
          </p:blipFill>
          <p:spPr>
            <a:xfrm>
              <a:off x="7101" y="6987"/>
              <a:ext cx="815" cy="640"/>
            </a:xfrm>
            <a:prstGeom prst="rect">
              <a:avLst/>
            </a:prstGeom>
          </p:spPr>
        </p:pic>
        <p:pic>
          <p:nvPicPr>
            <p:cNvPr id="65" name="图片 64"/>
            <p:cNvPicPr>
              <a:picLocks noChangeAspect="1"/>
            </p:cNvPicPr>
            <p:nvPr/>
          </p:nvPicPr>
          <p:blipFill>
            <a:blip r:embed="rId25"/>
            <a:stretch>
              <a:fillRect/>
            </a:stretch>
          </p:blipFill>
          <p:spPr>
            <a:xfrm>
              <a:off x="4915" y="6820"/>
              <a:ext cx="851" cy="851"/>
            </a:xfrm>
            <a:prstGeom prst="rect">
              <a:avLst/>
            </a:prstGeom>
          </p:spPr>
        </p:pic>
        <p:sp>
          <p:nvSpPr>
            <p:cNvPr id="66" name="TextBox 61"/>
            <p:cNvSpPr txBox="1"/>
            <p:nvPr/>
          </p:nvSpPr>
          <p:spPr>
            <a:xfrm>
              <a:off x="828" y="7053"/>
              <a:ext cx="3749" cy="386"/>
            </a:xfrm>
            <a:prstGeom prst="rect">
              <a:avLst/>
            </a:prstGeom>
            <a:noFill/>
          </p:spPr>
          <p:txBody>
            <a:bodyPr wrap="square" numCol="1" spcCol="457200" rtlCol="0" anchor="ctr">
              <a:spAutoFit/>
            </a:bodyPr>
            <a:lstStyle/>
            <a:p>
              <a:pPr algn="r">
                <a:defRPr/>
              </a:pPr>
              <a:r>
                <a:rPr lang="zh-CN" altLang="en-US" sz="1000" b="1" dirty="0">
                  <a:solidFill>
                    <a:schemeClr val="tx1"/>
                  </a:solidFill>
                  <a:latin typeface="Microsoft YaHei Bold" panose="020B0502040204020203" charset="-122"/>
                  <a:ea typeface="Microsoft YaHei Bold" panose="020B0502040204020203" charset="-122"/>
                  <a:cs typeface="Montserrat" panose="02000505000000020004" charset="0"/>
                </a:rPr>
                <a:t>山西工商学院</a:t>
              </a:r>
              <a:endParaRPr lang="zh-CN" altLang="en-US" sz="1000" b="1" dirty="0">
                <a:solidFill>
                  <a:schemeClr val="tx1"/>
                </a:solidFill>
                <a:latin typeface="Microsoft YaHei Bold" panose="020B0502040204020203" charset="-122"/>
                <a:ea typeface="Microsoft YaHei Bold" panose="020B0502040204020203" charset="-122"/>
                <a:cs typeface="Montserrat" panose="02000505000000020004" charset="0"/>
              </a:endParaRPr>
            </a:p>
          </p:txBody>
        </p:sp>
        <p:sp>
          <p:nvSpPr>
            <p:cNvPr id="69" name="Oval 30"/>
            <p:cNvSpPr/>
            <p:nvPr/>
          </p:nvSpPr>
          <p:spPr>
            <a:xfrm>
              <a:off x="4695" y="3276"/>
              <a:ext cx="1263" cy="1206"/>
            </a:xfrm>
            <a:prstGeom prst="ellipse">
              <a:avLst/>
            </a:prstGeom>
            <a:solidFill>
              <a:schemeClr val="bg1"/>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tx1"/>
                </a:solidFill>
                <a:effectLst/>
                <a:uLnTx/>
                <a:uFillTx/>
                <a:latin typeface="+mn-ea"/>
                <a:cs typeface="+mn-cs"/>
              </a:endParaRPr>
            </a:p>
          </p:txBody>
        </p:sp>
        <p:sp>
          <p:nvSpPr>
            <p:cNvPr id="70" name="TextBox 61"/>
            <p:cNvSpPr txBox="1"/>
            <p:nvPr/>
          </p:nvSpPr>
          <p:spPr>
            <a:xfrm>
              <a:off x="773" y="3663"/>
              <a:ext cx="3749" cy="386"/>
            </a:xfrm>
            <a:prstGeom prst="rect">
              <a:avLst/>
            </a:prstGeom>
            <a:noFill/>
          </p:spPr>
          <p:txBody>
            <a:bodyPr wrap="square" numCol="1" spcCol="457200" rtlCol="0" anchor="ctr">
              <a:spAutoFit/>
            </a:bodyPr>
            <a:lstStyle/>
            <a:p>
              <a:pPr algn="r">
                <a:defRPr/>
              </a:pPr>
              <a:r>
                <a:rPr lang="en-US" sz="1000" b="1" dirty="0">
                  <a:solidFill>
                    <a:schemeClr val="tx1"/>
                  </a:solidFill>
                  <a:latin typeface="Microsoft YaHei Bold" panose="020B0502040204020203" charset="-122"/>
                  <a:ea typeface="Microsoft YaHei Bold" panose="020B0502040204020203" charset="-122"/>
                  <a:cs typeface="Montserrat" panose="02000505000000020004" charset="0"/>
                </a:rPr>
                <a:t>上海</a:t>
              </a:r>
              <a:r>
                <a:rPr lang="zh-CN" altLang="en-US" sz="1000" b="1" dirty="0">
                  <a:solidFill>
                    <a:schemeClr val="tx1"/>
                  </a:solidFill>
                  <a:latin typeface="Microsoft YaHei Bold" panose="020B0502040204020203" charset="-122"/>
                  <a:ea typeface="Microsoft YaHei Bold" panose="020B0502040204020203" charset="-122"/>
                  <a:cs typeface="Montserrat" panose="02000505000000020004" charset="0"/>
                </a:rPr>
                <a:t>市群星职业技术学院</a:t>
              </a:r>
              <a:endParaRPr lang="zh-CN" altLang="en-US" sz="1000" b="1" dirty="0">
                <a:solidFill>
                  <a:schemeClr val="tx1"/>
                </a:solidFill>
                <a:latin typeface="Microsoft YaHei Bold" panose="020B0502040204020203" charset="-122"/>
                <a:ea typeface="Microsoft YaHei Bold" panose="020B0502040204020203" charset="-122"/>
                <a:cs typeface="Montserrat" panose="02000505000000020004" charset="0"/>
              </a:endParaRPr>
            </a:p>
          </p:txBody>
        </p:sp>
        <p:sp>
          <p:nvSpPr>
            <p:cNvPr id="71" name="Oval 34"/>
            <p:cNvSpPr/>
            <p:nvPr/>
          </p:nvSpPr>
          <p:spPr>
            <a:xfrm>
              <a:off x="12906" y="4838"/>
              <a:ext cx="1263" cy="1206"/>
            </a:xfrm>
            <a:prstGeom prst="ellipse">
              <a:avLst/>
            </a:prstGeom>
            <a:solidFill>
              <a:schemeClr val="bg1"/>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chemeClr val="tx1">
                    <a:lumMod val="75000"/>
                    <a:lumOff val="25000"/>
                  </a:schemeClr>
                </a:solidFill>
                <a:effectLst/>
                <a:uLnTx/>
                <a:uFillTx/>
                <a:latin typeface="+mn-ea"/>
                <a:cs typeface="+mn-cs"/>
              </a:endParaRPr>
            </a:p>
          </p:txBody>
        </p:sp>
        <p:sp>
          <p:nvSpPr>
            <p:cNvPr id="72" name="TextBox 49"/>
            <p:cNvSpPr txBox="1"/>
            <p:nvPr/>
          </p:nvSpPr>
          <p:spPr>
            <a:xfrm>
              <a:off x="14371" y="5249"/>
              <a:ext cx="3047" cy="386"/>
            </a:xfrm>
            <a:prstGeom prst="rect">
              <a:avLst/>
            </a:prstGeom>
            <a:noFill/>
          </p:spPr>
          <p:txBody>
            <a:bodyPr wrap="square" numCol="1" spcCol="457200" rtlCol="0" anchor="ctr">
              <a:spAutoFit/>
            </a:bodyPr>
            <a:lstStyle/>
            <a:p>
              <a:pPr>
                <a:defRPr/>
              </a:pPr>
              <a:r>
                <a:rPr lang="zh-CN" altLang="zh-CN" sz="1000" b="1" dirty="0">
                  <a:latin typeface="微软雅黑" panose="020B0503020204020204" pitchFamily="34" charset="-122"/>
                  <a:ea typeface="微软雅黑" panose="020B0503020204020204" pitchFamily="34" charset="-122"/>
                  <a:sym typeface="+mn-ea"/>
                </a:rPr>
                <a:t>南通纵横国际职业技术学校</a:t>
              </a:r>
              <a:endParaRPr lang="zh-CN" altLang="zh-CN" sz="1000" b="1" dirty="0">
                <a:latin typeface="微软雅黑" panose="020B0503020204020204" pitchFamily="34" charset="-122"/>
                <a:ea typeface="微软雅黑" panose="020B0503020204020204" pitchFamily="34" charset="-122"/>
                <a:sym typeface="+mn-ea"/>
              </a:endParaRPr>
            </a:p>
          </p:txBody>
        </p:sp>
        <p:pic>
          <p:nvPicPr>
            <p:cNvPr id="74" name="图片 73"/>
            <p:cNvPicPr>
              <a:picLocks noChangeAspect="1"/>
            </p:cNvPicPr>
            <p:nvPr/>
          </p:nvPicPr>
          <p:blipFill>
            <a:blip r:embed="rId26"/>
            <a:stretch>
              <a:fillRect/>
            </a:stretch>
          </p:blipFill>
          <p:spPr>
            <a:xfrm>
              <a:off x="4890" y="3458"/>
              <a:ext cx="872" cy="842"/>
            </a:xfrm>
            <a:prstGeom prst="rect">
              <a:avLst/>
            </a:prstGeom>
          </p:spPr>
        </p:pic>
        <p:pic>
          <p:nvPicPr>
            <p:cNvPr id="75" name="图片 74"/>
            <p:cNvPicPr>
              <a:picLocks noChangeAspect="1"/>
            </p:cNvPicPr>
            <p:nvPr/>
          </p:nvPicPr>
          <p:blipFill>
            <a:blip r:embed="rId27"/>
            <a:stretch>
              <a:fillRect/>
            </a:stretch>
          </p:blipFill>
          <p:spPr>
            <a:xfrm>
              <a:off x="13138" y="5010"/>
              <a:ext cx="801" cy="865"/>
            </a:xfrm>
            <a:prstGeom prst="rect">
              <a:avLst/>
            </a:prstGeom>
          </p:spPr>
        </p:pic>
      </p:grpSp>
      <p:pic>
        <p:nvPicPr>
          <p:cNvPr id="62" name="图片 61" descr="IRED教育与认证事业logo-01"/>
          <p:cNvPicPr>
            <a:picLocks noChangeAspect="1"/>
          </p:cNvPicPr>
          <p:nvPr/>
        </p:nvPicPr>
        <p:blipFill>
          <a:blip r:embed="rId28" cstate="screen"/>
          <a:stretch>
            <a:fillRect/>
          </a:stretch>
        </p:blipFill>
        <p:spPr>
          <a:xfrm>
            <a:off x="5575675" y="3062150"/>
            <a:ext cx="1302904" cy="652600"/>
          </a:xfrm>
          <a:prstGeom prst="rect">
            <a:avLst/>
          </a:prstGeom>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510" y="-13970"/>
            <a:ext cx="12211050" cy="6864350"/>
          </a:xfrm>
          <a:prstGeom prst="rect">
            <a:avLst/>
          </a:prstGeom>
          <a:gradFill>
            <a:gsLst>
              <a:gs pos="0">
                <a:srgbClr val="FF8700"/>
              </a:gs>
              <a:gs pos="100000">
                <a:srgbClr val="FF2F07"/>
              </a:gs>
            </a:gsLst>
            <a:lin ang="21594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9"/>
          <p:cNvSpPr/>
          <p:nvPr/>
        </p:nvSpPr>
        <p:spPr>
          <a:xfrm>
            <a:off x="442595" y="434340"/>
            <a:ext cx="11306810" cy="5989320"/>
          </a:xfrm>
          <a:prstGeom prst="roundRect">
            <a:avLst>
              <a:gd name="adj" fmla="val 52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7" name="线条"/>
          <p:cNvSpPr/>
          <p:nvPr/>
        </p:nvSpPr>
        <p:spPr>
          <a:xfrm flipV="1">
            <a:off x="879475" y="2688590"/>
            <a:ext cx="1748790" cy="635"/>
          </a:xfrm>
          <a:prstGeom prst="line">
            <a:avLst/>
          </a:prstGeom>
          <a:ln w="117475">
            <a:solidFill>
              <a:srgbClr val="FF7D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7" name="图片 6" descr="IMS新logo(加股票代码）-03"/>
          <p:cNvPicPr>
            <a:picLocks noChangeAspect="1"/>
          </p:cNvPicPr>
          <p:nvPr/>
        </p:nvPicPr>
        <p:blipFill>
          <a:blip r:embed="rId1" cstate="screen"/>
          <a:stretch>
            <a:fillRect/>
          </a:stretch>
        </p:blipFill>
        <p:spPr>
          <a:xfrm>
            <a:off x="10347960" y="400050"/>
            <a:ext cx="1483360" cy="706120"/>
          </a:xfrm>
          <a:prstGeom prst="rect">
            <a:avLst/>
          </a:prstGeom>
        </p:spPr>
      </p:pic>
      <p:sp>
        <p:nvSpPr>
          <p:cNvPr id="9" name="任意多边形: 形状 11"/>
          <p:cNvSpPr/>
          <p:nvPr/>
        </p:nvSpPr>
        <p:spPr>
          <a:xfrm flipV="1">
            <a:off x="6713220" y="434340"/>
            <a:ext cx="5108575" cy="5997575"/>
          </a:xfrm>
          <a:custGeom>
            <a:avLst/>
            <a:gdLst>
              <a:gd name="connsiteX0" fmla="*/ 1195018 w 5749754"/>
              <a:gd name="connsiteY0" fmla="*/ 0 h 5728996"/>
              <a:gd name="connsiteX1" fmla="*/ 5448065 w 5749754"/>
              <a:gd name="connsiteY1" fmla="*/ 0 h 5728996"/>
              <a:gd name="connsiteX2" fmla="*/ 5749754 w 5749754"/>
              <a:gd name="connsiteY2" fmla="*/ 301689 h 5728996"/>
              <a:gd name="connsiteX3" fmla="*/ 5749754 w 5749754"/>
              <a:gd name="connsiteY3" fmla="*/ 5427307 h 5728996"/>
              <a:gd name="connsiteX4" fmla="*/ 5448065 w 5749754"/>
              <a:gd name="connsiteY4" fmla="*/ 5728996 h 5728996"/>
              <a:gd name="connsiteX5" fmla="*/ 2643130 w 5749754"/>
              <a:gd name="connsiteY5" fmla="*/ 5728996 h 5728996"/>
              <a:gd name="connsiteX6" fmla="*/ 2645569 w 5749754"/>
              <a:gd name="connsiteY6" fmla="*/ 5724522 h 5728996"/>
              <a:gd name="connsiteX7" fmla="*/ 2645569 w 5749754"/>
              <a:gd name="connsiteY7" fmla="*/ 4490929 h 5728996"/>
              <a:gd name="connsiteX8" fmla="*/ 1845469 w 5749754"/>
              <a:gd name="connsiteY8" fmla="*/ 3606466 h 5728996"/>
              <a:gd name="connsiteX9" fmla="*/ 1178719 w 5749754"/>
              <a:gd name="connsiteY9" fmla="*/ 2954756 h 5728996"/>
              <a:gd name="connsiteX10" fmla="*/ 492919 w 5749754"/>
              <a:gd name="connsiteY10" fmla="*/ 2233221 h 5728996"/>
              <a:gd name="connsiteX11" fmla="*/ 54769 w 5749754"/>
              <a:gd name="connsiteY11" fmla="*/ 1558235 h 5728996"/>
              <a:gd name="connsiteX12" fmla="*/ 54769 w 5749754"/>
              <a:gd name="connsiteY12" fmla="*/ 906526 h 5728996"/>
              <a:gd name="connsiteX13" fmla="*/ 492919 w 5749754"/>
              <a:gd name="connsiteY13" fmla="*/ 394468 h 5728996"/>
              <a:gd name="connsiteX14" fmla="*/ 1016645 w 5749754"/>
              <a:gd name="connsiteY14" fmla="*/ 78615 h 57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9754" h="5728996">
                <a:moveTo>
                  <a:pt x="1195018" y="0"/>
                </a:moveTo>
                <a:lnTo>
                  <a:pt x="5448065" y="0"/>
                </a:lnTo>
                <a:cubicBezTo>
                  <a:pt x="5614683" y="0"/>
                  <a:pt x="5749754" y="135071"/>
                  <a:pt x="5749754" y="301689"/>
                </a:cubicBezTo>
                <a:lnTo>
                  <a:pt x="5749754" y="5427307"/>
                </a:lnTo>
                <a:cubicBezTo>
                  <a:pt x="5749754" y="5593925"/>
                  <a:pt x="5614683" y="5728996"/>
                  <a:pt x="5448065" y="5728996"/>
                </a:cubicBezTo>
                <a:lnTo>
                  <a:pt x="2643130" y="5728996"/>
                </a:lnTo>
                <a:lnTo>
                  <a:pt x="2645569" y="5724522"/>
                </a:lnTo>
                <a:cubicBezTo>
                  <a:pt x="2788444" y="5387029"/>
                  <a:pt x="2778919" y="4843938"/>
                  <a:pt x="2645569" y="4490929"/>
                </a:cubicBezTo>
                <a:cubicBezTo>
                  <a:pt x="2512219" y="4137919"/>
                  <a:pt x="2089944" y="3862494"/>
                  <a:pt x="1845469" y="3606466"/>
                </a:cubicBezTo>
                <a:cubicBezTo>
                  <a:pt x="1600994" y="3350437"/>
                  <a:pt x="1404144" y="3183630"/>
                  <a:pt x="1178719" y="2954756"/>
                </a:cubicBezTo>
                <a:cubicBezTo>
                  <a:pt x="953294" y="2725882"/>
                  <a:pt x="680244" y="2465974"/>
                  <a:pt x="492919" y="2233221"/>
                </a:cubicBezTo>
                <a:cubicBezTo>
                  <a:pt x="305594" y="2000467"/>
                  <a:pt x="127794" y="1779351"/>
                  <a:pt x="54769" y="1558235"/>
                </a:cubicBezTo>
                <a:cubicBezTo>
                  <a:pt x="-18256" y="1337120"/>
                  <a:pt x="-18256" y="1100487"/>
                  <a:pt x="54769" y="906526"/>
                </a:cubicBezTo>
                <a:cubicBezTo>
                  <a:pt x="127794" y="712565"/>
                  <a:pt x="302419" y="545758"/>
                  <a:pt x="492919" y="394468"/>
                </a:cubicBezTo>
                <a:cubicBezTo>
                  <a:pt x="635794" y="281001"/>
                  <a:pt x="830462" y="167534"/>
                  <a:pt x="1016645" y="78615"/>
                </a:cubicBezTo>
                <a:close/>
              </a:path>
            </a:pathLst>
          </a:custGeom>
          <a:gradFill rotWithShape="1">
            <a:gsLst>
              <a:gs pos="0">
                <a:srgbClr val="FF8700"/>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nvGrpSpPr>
          <p:cNvPr id="14" name="组合 13"/>
          <p:cNvGrpSpPr/>
          <p:nvPr/>
        </p:nvGrpSpPr>
        <p:grpSpPr>
          <a:xfrm>
            <a:off x="753745" y="2919730"/>
            <a:ext cx="5907405" cy="1645920"/>
            <a:chOff x="1282" y="4372"/>
            <a:chExt cx="9303" cy="2592"/>
          </a:xfrm>
        </p:grpSpPr>
        <p:grpSp>
          <p:nvGrpSpPr>
            <p:cNvPr id="15" name="组合 14"/>
            <p:cNvGrpSpPr/>
            <p:nvPr/>
          </p:nvGrpSpPr>
          <p:grpSpPr>
            <a:xfrm>
              <a:off x="1282" y="4687"/>
              <a:ext cx="9303" cy="2277"/>
              <a:chOff x="1282" y="4687"/>
              <a:chExt cx="9303" cy="2277"/>
            </a:xfrm>
          </p:grpSpPr>
          <p:sp>
            <p:nvSpPr>
              <p:cNvPr id="17" name="文本框 16"/>
              <p:cNvSpPr txBox="1"/>
              <p:nvPr/>
            </p:nvSpPr>
            <p:spPr>
              <a:xfrm>
                <a:off x="1282" y="4687"/>
                <a:ext cx="9303" cy="1423"/>
              </a:xfrm>
              <a:prstGeom prst="rect">
                <a:avLst/>
              </a:prstGeom>
              <a:noFill/>
            </p:spPr>
            <p:txBody>
              <a:bodyPr wrap="none" rtlCol="0">
                <a:spAutoFit/>
              </a:bodyPr>
              <a:lstStyle/>
              <a:p>
                <a:pPr algn="l">
                  <a:lnSpc>
                    <a:spcPct val="120000"/>
                  </a:lnSpc>
                </a:pPr>
                <a:r>
                  <a:rPr kumimoji="1" lang="zh-CN" altLang="en-US" sz="2800" b="1" dirty="0">
                    <a:solidFill>
                      <a:srgbClr val="FF7D00"/>
                    </a:solidFill>
                    <a:latin typeface="微软雅黑" panose="020B0503020204020204" pitchFamily="34" charset="-122"/>
                    <a:ea typeface="微软雅黑" panose="020B0503020204020204" pitchFamily="34" charset="-122"/>
                  </a:rPr>
                  <a:t>连接</a:t>
                </a:r>
                <a:r>
                  <a:rPr kumimoji="1" lang="en-US" altLang="zh-CN" sz="2800" b="1" dirty="0">
                    <a:solidFill>
                      <a:srgbClr val="FF7D00"/>
                    </a:solidFill>
                    <a:latin typeface="微软雅黑" panose="020B0503020204020204" pitchFamily="34" charset="-122"/>
                    <a:ea typeface="微软雅黑" panose="020B0503020204020204" pitchFamily="34" charset="-122"/>
                  </a:rPr>
                  <a:t>Z</a:t>
                </a:r>
                <a:r>
                  <a:rPr kumimoji="1" lang="zh-CN" altLang="en-US" sz="2800" b="1" dirty="0">
                    <a:solidFill>
                      <a:srgbClr val="FF7D00"/>
                    </a:solidFill>
                    <a:latin typeface="微软雅黑" panose="020B0503020204020204" pitchFamily="34" charset="-122"/>
                    <a:ea typeface="微软雅黑" panose="020B0503020204020204" pitchFamily="34" charset="-122"/>
                  </a:rPr>
                  <a:t>时代的</a:t>
                </a:r>
                <a:r>
                  <a:rPr kumimoji="1" lang="zh-CN" altLang="en-US" sz="4800" b="1" dirty="0">
                    <a:solidFill>
                      <a:srgbClr val="FF7D00"/>
                    </a:solidFill>
                    <a:latin typeface="微软雅黑" panose="020B0503020204020204" pitchFamily="34" charset="-122"/>
                    <a:ea typeface="微软雅黑" panose="020B0503020204020204" pitchFamily="34" charset="-122"/>
                  </a:rPr>
                  <a:t>“快乐星球”</a:t>
                </a:r>
                <a:endParaRPr kumimoji="1" lang="zh-CN" altLang="en-US" sz="4800" b="1" dirty="0">
                  <a:solidFill>
                    <a:srgbClr val="FF7D00"/>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1303" y="6339"/>
                <a:ext cx="5814" cy="625"/>
              </a:xfrm>
              <a:prstGeom prst="rect">
                <a:avLst/>
              </a:prstGeom>
              <a:noFill/>
            </p:spPr>
            <p:txBody>
              <a:bodyPr wrap="none" rtlCol="0">
                <a:spAutoFit/>
              </a:bodyPr>
              <a:lstStyle/>
              <a:p>
                <a:pPr algn="l">
                  <a:lnSpc>
                    <a:spcPct val="120000"/>
                  </a:lnSpc>
                </a:pPr>
                <a:r>
                  <a:rPr kumimoji="1" lang="zh-CN" altLang="en-US" dirty="0">
                    <a:solidFill>
                      <a:srgbClr val="FF7D00"/>
                    </a:solidFill>
                    <a:latin typeface="微软雅黑" panose="020B0503020204020204" pitchFamily="34" charset="-122"/>
                    <a:ea typeface="微软雅黑" panose="020B0503020204020204" pitchFamily="34" charset="-122"/>
                  </a:rPr>
                  <a:t>个性共鸣｜  表达破圈｜  体验消费</a:t>
                </a:r>
                <a:endParaRPr kumimoji="1" lang="zh-CN" altLang="en-US" dirty="0">
                  <a:solidFill>
                    <a:srgbClr val="FF7D00"/>
                  </a:solidFill>
                  <a:latin typeface="微软雅黑" panose="020B0503020204020204" pitchFamily="34" charset="-122"/>
                  <a:ea typeface="微软雅黑" panose="020B0503020204020204" pitchFamily="34" charset="-122"/>
                </a:endParaRPr>
              </a:p>
            </p:txBody>
          </p:sp>
        </p:grpSp>
        <p:sp>
          <p:nvSpPr>
            <p:cNvPr id="16" name="文本框 15"/>
            <p:cNvSpPr txBox="1"/>
            <p:nvPr/>
          </p:nvSpPr>
          <p:spPr>
            <a:xfrm>
              <a:off x="1321" y="4372"/>
              <a:ext cx="5521" cy="582"/>
            </a:xfrm>
            <a:prstGeom prst="rect">
              <a:avLst/>
            </a:prstGeom>
            <a:noFill/>
          </p:spPr>
          <p:txBody>
            <a:bodyPr wrap="none" rtlCol="0">
              <a:spAutoFit/>
            </a:bodyPr>
            <a:lstStyle/>
            <a:p>
              <a:r>
                <a:rPr kumimoji="1" lang="zh-CN" altLang="en-US" dirty="0">
                  <a:solidFill>
                    <a:srgbClr val="FF7D00"/>
                  </a:solidFill>
                  <a:latin typeface="微软雅黑" panose="020B0503020204020204" pitchFamily="34" charset="-122"/>
                  <a:ea typeface="微软雅黑" panose="020B0503020204020204" pitchFamily="34" charset="-122"/>
                </a:rPr>
                <a:t>西五街 </a:t>
              </a:r>
              <a:r>
                <a:rPr kumimoji="1" lang="en-US" altLang="zh-CN" dirty="0">
                  <a:solidFill>
                    <a:srgbClr val="FF7D00"/>
                  </a:solidFill>
                  <a:latin typeface="微软雅黑" panose="020B0503020204020204" pitchFamily="34" charset="-122"/>
                  <a:ea typeface="微软雅黑" panose="020B0503020204020204" pitchFamily="34" charset="-122"/>
                </a:rPr>
                <a:t>APP</a:t>
              </a:r>
              <a:r>
                <a:rPr kumimoji="1" lang="zh-CN" altLang="en-US" dirty="0">
                  <a:solidFill>
                    <a:srgbClr val="FF7D00"/>
                  </a:solidFill>
                  <a:latin typeface="微软雅黑" panose="020B0503020204020204" pitchFamily="34" charset="-122"/>
                  <a:ea typeface="微软雅黑" panose="020B0503020204020204" pitchFamily="34" charset="-122"/>
                </a:rPr>
                <a:t> </a:t>
              </a:r>
              <a:r>
                <a:rPr kumimoji="1" lang="en-US" altLang="zh-CN" dirty="0">
                  <a:solidFill>
                    <a:srgbClr val="FF7D00"/>
                  </a:solidFill>
                  <a:latin typeface="微软雅黑" panose="020B0503020204020204" pitchFamily="34" charset="-122"/>
                  <a:ea typeface="微软雅黑" panose="020B0503020204020204" pitchFamily="34" charset="-122"/>
                </a:rPr>
                <a:t>|</a:t>
              </a:r>
              <a:r>
                <a:rPr kumimoji="1" lang="zh-CN" altLang="en-US" dirty="0">
                  <a:solidFill>
                    <a:srgbClr val="FF7D00"/>
                  </a:solidFill>
                  <a:latin typeface="微软雅黑" panose="020B0503020204020204" pitchFamily="34" charset="-122"/>
                  <a:ea typeface="微软雅黑" panose="020B0503020204020204" pitchFamily="34" charset="-122"/>
                </a:rPr>
                <a:t>  国货新品测评社区</a:t>
              </a:r>
              <a:endParaRPr kumimoji="1" lang="zh-CN" altLang="en-US" dirty="0">
                <a:solidFill>
                  <a:srgbClr val="FF7D00"/>
                </a:solidFill>
                <a:latin typeface="微软雅黑" panose="020B0503020204020204" pitchFamily="34" charset="-122"/>
                <a:ea typeface="微软雅黑" panose="020B0503020204020204" pitchFamily="34" charset="-122"/>
              </a:endParaRPr>
            </a:p>
          </p:txBody>
        </p:sp>
      </p:grpSp>
      <p:pic>
        <p:nvPicPr>
          <p:cNvPr id="3" name="图片 2" descr="【国货新品免费试】启动icon彩色"/>
          <p:cNvPicPr>
            <a:picLocks noChangeAspect="1"/>
          </p:cNvPicPr>
          <p:nvPr/>
        </p:nvPicPr>
        <p:blipFill>
          <a:blip r:embed="rId2" cstate="screen"/>
          <a:stretch>
            <a:fillRect/>
          </a:stretch>
        </p:blipFill>
        <p:spPr>
          <a:xfrm>
            <a:off x="384810" y="180975"/>
            <a:ext cx="2738755" cy="2738755"/>
          </a:xfrm>
          <a:prstGeom prst="rect">
            <a:avLst/>
          </a:prstGeom>
        </p:spPr>
      </p:pic>
      <p:pic>
        <p:nvPicPr>
          <p:cNvPr id="10" name="图片 9" descr="集团ppt插图-01的副本"/>
          <p:cNvPicPr>
            <a:picLocks noChangeAspect="1"/>
          </p:cNvPicPr>
          <p:nvPr/>
        </p:nvPicPr>
        <p:blipFill>
          <a:blip r:embed="rId3" cstate="screen"/>
          <a:stretch>
            <a:fillRect/>
          </a:stretch>
        </p:blipFill>
        <p:spPr>
          <a:xfrm>
            <a:off x="5815330" y="1277620"/>
            <a:ext cx="6596380" cy="4763770"/>
          </a:xfrm>
          <a:prstGeom prst="rect">
            <a:avLst/>
          </a:prstGeo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组合 114"/>
          <p:cNvGrpSpPr/>
          <p:nvPr/>
        </p:nvGrpSpPr>
        <p:grpSpPr>
          <a:xfrm>
            <a:off x="5217795" y="875665"/>
            <a:ext cx="3975100" cy="6795770"/>
            <a:chOff x="8008" y="1885"/>
            <a:chExt cx="6260" cy="10702"/>
          </a:xfrm>
        </p:grpSpPr>
        <p:pic>
          <p:nvPicPr>
            <p:cNvPr id="93" name="Picture 5"/>
            <p:cNvPicPr>
              <a:picLocks noChangeAspect="1"/>
            </p:cNvPicPr>
            <p:nvPr/>
          </p:nvPicPr>
          <p:blipFill>
            <a:blip r:embed="rId1" cstate="screen"/>
            <a:stretch>
              <a:fillRect/>
            </a:stretch>
          </p:blipFill>
          <p:spPr>
            <a:xfrm>
              <a:off x="8008" y="1885"/>
              <a:ext cx="6261" cy="10703"/>
            </a:xfrm>
            <a:prstGeom prst="rect">
              <a:avLst/>
            </a:prstGeom>
          </p:spPr>
        </p:pic>
        <p:grpSp>
          <p:nvGrpSpPr>
            <p:cNvPr id="114" name="组合 113"/>
            <p:cNvGrpSpPr/>
            <p:nvPr/>
          </p:nvGrpSpPr>
          <p:grpSpPr>
            <a:xfrm>
              <a:off x="9748" y="4045"/>
              <a:ext cx="2628" cy="5256"/>
              <a:chOff x="9748" y="4045"/>
              <a:chExt cx="2628" cy="5256"/>
            </a:xfrm>
          </p:grpSpPr>
          <p:pic>
            <p:nvPicPr>
              <p:cNvPr id="109" name="图片 108"/>
              <p:cNvPicPr>
                <a:picLocks noChangeAspect="1"/>
              </p:cNvPicPr>
              <p:nvPr/>
            </p:nvPicPr>
            <p:blipFill>
              <a:blip r:embed="rId2" cstate="screen"/>
              <a:srcRect/>
              <a:stretch>
                <a:fillRect/>
              </a:stretch>
            </p:blipFill>
            <p:spPr>
              <a:xfrm>
                <a:off x="9889" y="4161"/>
                <a:ext cx="2347" cy="5025"/>
              </a:xfrm>
              <a:prstGeom prst="rect">
                <a:avLst/>
              </a:prstGeom>
            </p:spPr>
          </p:pic>
          <p:pic>
            <p:nvPicPr>
              <p:cNvPr id="99" name="图片 98"/>
              <p:cNvPicPr>
                <a:picLocks noChangeAspect="1"/>
              </p:cNvPicPr>
              <p:nvPr/>
            </p:nvPicPr>
            <p:blipFill>
              <a:blip r:embed="rId3" cstate="screen"/>
              <a:stretch>
                <a:fillRect/>
              </a:stretch>
            </p:blipFill>
            <p:spPr>
              <a:xfrm>
                <a:off x="9748" y="4045"/>
                <a:ext cx="2629" cy="5257"/>
              </a:xfrm>
              <a:prstGeom prst="rect">
                <a:avLst/>
              </a:prstGeom>
            </p:spPr>
          </p:pic>
          <p:pic>
            <p:nvPicPr>
              <p:cNvPr id="110" name="图片 109"/>
              <p:cNvPicPr>
                <a:picLocks noChangeAspect="1"/>
              </p:cNvPicPr>
              <p:nvPr/>
            </p:nvPicPr>
            <p:blipFill rotWithShape="1">
              <a:blip r:embed="rId4" cstate="screen"/>
              <a:srcRect/>
              <a:stretch>
                <a:fillRect/>
              </a:stretch>
            </p:blipFill>
            <p:spPr>
              <a:xfrm>
                <a:off x="10774" y="6099"/>
                <a:ext cx="614" cy="614"/>
              </a:xfrm>
              <a:prstGeom prst="ellipse">
                <a:avLst/>
              </a:prstGeom>
            </p:spPr>
          </p:pic>
          <p:pic>
            <p:nvPicPr>
              <p:cNvPr id="111" name="图片 110" descr="文本&#10;&#10;描述已自动生成"/>
              <p:cNvPicPr>
                <a:picLocks noChangeAspect="1"/>
              </p:cNvPicPr>
              <p:nvPr/>
            </p:nvPicPr>
            <p:blipFill>
              <a:blip r:embed="rId5" cstate="screen"/>
              <a:stretch>
                <a:fillRect/>
              </a:stretch>
            </p:blipFill>
            <p:spPr>
              <a:xfrm>
                <a:off x="10846" y="5076"/>
                <a:ext cx="641" cy="551"/>
              </a:xfrm>
              <a:prstGeom prst="rect">
                <a:avLst/>
              </a:prstGeom>
            </p:spPr>
          </p:pic>
          <p:pic>
            <p:nvPicPr>
              <p:cNvPr id="113" name="图片 112"/>
              <p:cNvPicPr>
                <a:picLocks noChangeAspect="1"/>
              </p:cNvPicPr>
              <p:nvPr/>
            </p:nvPicPr>
            <p:blipFill>
              <a:blip r:embed="rId6" cstate="screen"/>
              <a:stretch>
                <a:fillRect/>
              </a:stretch>
            </p:blipFill>
            <p:spPr>
              <a:xfrm>
                <a:off x="10938" y="7275"/>
                <a:ext cx="239" cy="200"/>
              </a:xfrm>
              <a:prstGeom prst="rect">
                <a:avLst/>
              </a:prstGeom>
            </p:spPr>
          </p:pic>
        </p:grpSp>
      </p:grpSp>
      <p:sp>
        <p:nvSpPr>
          <p:cNvPr id="2" name="矩形 1"/>
          <p:cNvSpPr/>
          <p:nvPr/>
        </p:nvSpPr>
        <p:spPr>
          <a:xfrm>
            <a:off x="875652" y="2157057"/>
            <a:ext cx="1903730" cy="314702"/>
          </a:xfrm>
          <a:prstGeom prst="rect">
            <a:avLst/>
          </a:prstGeom>
        </p:spPr>
        <p:txBody>
          <a:bodyPr wrap="square">
            <a:spAutoFit/>
          </a:bodyPr>
          <a:lstStyle/>
          <a:p>
            <a:pPr>
              <a:lnSpc>
                <a:spcPct val="150000"/>
              </a:lnSpc>
            </a:pPr>
            <a:endParaRPr lang="zh-CN" altLang="en-US" sz="1100" dirty="0">
              <a:latin typeface="微软雅黑 Light" panose="020B0502040204020203" charset="-122"/>
              <a:ea typeface="微软雅黑 Light" panose="020B0502040204020203" charset="-122"/>
            </a:endParaRPr>
          </a:p>
        </p:txBody>
      </p:sp>
      <p:sp>
        <p:nvSpPr>
          <p:cNvPr id="3" name="矩形 2"/>
          <p:cNvSpPr/>
          <p:nvPr/>
        </p:nvSpPr>
        <p:spPr>
          <a:xfrm>
            <a:off x="3010522" y="2147532"/>
            <a:ext cx="1891665" cy="314702"/>
          </a:xfrm>
          <a:prstGeom prst="rect">
            <a:avLst/>
          </a:prstGeom>
        </p:spPr>
        <p:txBody>
          <a:bodyPr wrap="square">
            <a:spAutoFit/>
          </a:bodyPr>
          <a:lstStyle/>
          <a:p>
            <a:pPr>
              <a:lnSpc>
                <a:spcPct val="150000"/>
              </a:lnSpc>
            </a:pPr>
            <a:endParaRPr lang="zh-CN" altLang="zh-CN" sz="1100" dirty="0">
              <a:latin typeface="微软雅黑 Light" panose="020B0502040204020203" charset="-122"/>
              <a:ea typeface="微软雅黑 Light" panose="020B0502040204020203" charset="-122"/>
              <a:cs typeface="微软雅黑 Light" panose="020B0502040204020203" charset="-122"/>
            </a:endParaRPr>
          </a:p>
        </p:txBody>
      </p:sp>
      <p:sp>
        <p:nvSpPr>
          <p:cNvPr id="4" name="矩形 3"/>
          <p:cNvSpPr/>
          <p:nvPr/>
        </p:nvSpPr>
        <p:spPr>
          <a:xfrm>
            <a:off x="5114277" y="2148802"/>
            <a:ext cx="1891665" cy="314702"/>
          </a:xfrm>
          <a:prstGeom prst="rect">
            <a:avLst/>
          </a:prstGeom>
        </p:spPr>
        <p:txBody>
          <a:bodyPr wrap="square">
            <a:spAutoFit/>
          </a:bodyPr>
          <a:lstStyle/>
          <a:p>
            <a:pPr algn="l">
              <a:lnSpc>
                <a:spcPct val="150000"/>
              </a:lnSpc>
            </a:pPr>
            <a:endParaRPr lang="zh-CN" altLang="zh-CN" sz="1100" dirty="0">
              <a:latin typeface="微软雅黑 Light" panose="020B0502040204020203" charset="-122"/>
              <a:ea typeface="微软雅黑 Light" panose="020B0502040204020203" charset="-122"/>
            </a:endParaRPr>
          </a:p>
        </p:txBody>
      </p:sp>
      <p:sp>
        <p:nvSpPr>
          <p:cNvPr id="5" name="矩形 4"/>
          <p:cNvSpPr/>
          <p:nvPr/>
        </p:nvSpPr>
        <p:spPr>
          <a:xfrm>
            <a:off x="9349092" y="2139912"/>
            <a:ext cx="1891665" cy="314702"/>
          </a:xfrm>
          <a:prstGeom prst="rect">
            <a:avLst/>
          </a:prstGeom>
        </p:spPr>
        <p:txBody>
          <a:bodyPr wrap="square">
            <a:spAutoFit/>
          </a:bodyPr>
          <a:lstStyle/>
          <a:p>
            <a:pPr>
              <a:lnSpc>
                <a:spcPct val="150000"/>
              </a:lnSpc>
            </a:pPr>
            <a:endParaRPr lang="zh-CN" altLang="zh-CN" sz="1100" dirty="0">
              <a:latin typeface="微软雅黑 Light" panose="020B0502040204020203" charset="-122"/>
              <a:ea typeface="微软雅黑 Light" panose="020B0502040204020203" charset="-122"/>
            </a:endParaRPr>
          </a:p>
        </p:txBody>
      </p:sp>
      <p:sp>
        <p:nvSpPr>
          <p:cNvPr id="6" name="矩形 5"/>
          <p:cNvSpPr/>
          <p:nvPr/>
        </p:nvSpPr>
        <p:spPr>
          <a:xfrm>
            <a:off x="7231367" y="2139912"/>
            <a:ext cx="1891665" cy="314702"/>
          </a:xfrm>
          <a:prstGeom prst="rect">
            <a:avLst/>
          </a:prstGeom>
        </p:spPr>
        <p:txBody>
          <a:bodyPr wrap="square">
            <a:spAutoFit/>
          </a:bodyPr>
          <a:lstStyle/>
          <a:p>
            <a:pPr algn="just">
              <a:lnSpc>
                <a:spcPct val="150000"/>
              </a:lnSpc>
              <a:spcAft>
                <a:spcPts val="600"/>
              </a:spcAft>
            </a:pPr>
            <a:endParaRPr lang="zh-CN" altLang="zh-CN" sz="1100" kern="0" dirty="0">
              <a:latin typeface="微软雅黑 Light" panose="020B0502040204020203" charset="-122"/>
              <a:ea typeface="微软雅黑 Light" panose="020B0502040204020203" charset="-122"/>
              <a:cs typeface="Times New Roman" panose="02020603050405020304" pitchFamily="18" charset="0"/>
              <a:sym typeface="+mn-ea"/>
            </a:endParaRPr>
          </a:p>
        </p:txBody>
      </p:sp>
      <p:grpSp>
        <p:nvGrpSpPr>
          <p:cNvPr id="50" name="组合 49"/>
          <p:cNvGrpSpPr/>
          <p:nvPr/>
        </p:nvGrpSpPr>
        <p:grpSpPr>
          <a:xfrm>
            <a:off x="518160" y="392430"/>
            <a:ext cx="11311890" cy="723900"/>
            <a:chOff x="816" y="618"/>
            <a:chExt cx="17814" cy="1140"/>
          </a:xfrm>
        </p:grpSpPr>
        <p:grpSp>
          <p:nvGrpSpPr>
            <p:cNvPr id="52" name="组合 51"/>
            <p:cNvGrpSpPr/>
            <p:nvPr/>
          </p:nvGrpSpPr>
          <p:grpSpPr>
            <a:xfrm>
              <a:off x="816" y="936"/>
              <a:ext cx="17124" cy="822"/>
              <a:chOff x="634" y="312"/>
              <a:chExt cx="17124" cy="822"/>
            </a:xfrm>
          </p:grpSpPr>
          <p:sp>
            <p:nvSpPr>
              <p:cNvPr id="53" name="标题 1"/>
              <p:cNvSpPr txBox="1"/>
              <p:nvPr/>
            </p:nvSpPr>
            <p:spPr>
              <a:xfrm>
                <a:off x="1491" y="312"/>
                <a:ext cx="16267" cy="822"/>
              </a:xfrm>
              <a:prstGeom prst="rect">
                <a:avLst/>
              </a:prstGeom>
              <a:solidFill>
                <a:schemeClr val="bg1"/>
              </a:solid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lang="en-US" altLang="zh-CN" sz="2800" dirty="0">
                    <a:solidFill>
                      <a:srgbClr val="FF5300"/>
                    </a:solidFill>
                    <a:sym typeface="+mn-ea"/>
                  </a:rPr>
                  <a:t>Z</a:t>
                </a:r>
                <a:r>
                  <a:rPr lang="zh-CN" altLang="en-US" sz="2800" dirty="0">
                    <a:solidFill>
                      <a:srgbClr val="FF5300"/>
                    </a:solidFill>
                    <a:sym typeface="+mn-ea"/>
                  </a:rPr>
                  <a:t>世代的生活方式平台和消费决策入口</a:t>
                </a:r>
                <a:r>
                  <a:rPr lang="en-US" altLang="zh-CN" sz="2800" dirty="0">
                    <a:solidFill>
                      <a:srgbClr val="FF5300"/>
                    </a:solidFill>
                    <a:sym typeface="+mn-ea"/>
                  </a:rPr>
                  <a:t>——</a:t>
                </a:r>
                <a:r>
                  <a:rPr lang="zh-CN" altLang="en-US" sz="2800" dirty="0">
                    <a:solidFill>
                      <a:srgbClr val="FF5300"/>
                    </a:solidFill>
                    <a:sym typeface="+mn-ea"/>
                  </a:rPr>
                  <a:t>西五街</a:t>
                </a:r>
                <a:r>
                  <a:rPr lang="en-US" altLang="zh-CN" sz="2800" dirty="0">
                    <a:solidFill>
                      <a:srgbClr val="FF5300"/>
                    </a:solidFill>
                    <a:sym typeface="+mn-ea"/>
                  </a:rPr>
                  <a:t>APP</a:t>
                </a:r>
                <a:endParaRPr sz="2800" dirty="0">
                  <a:solidFill>
                    <a:srgbClr val="FF5300"/>
                  </a:solidFill>
                  <a:sym typeface="+mn-ea"/>
                </a:endParaRPr>
              </a:p>
            </p:txBody>
          </p:sp>
          <p:sp>
            <p:nvSpPr>
              <p:cNvPr id="54" name="矩形: 圆角 17"/>
              <p:cNvSpPr/>
              <p:nvPr/>
            </p:nvSpPr>
            <p:spPr>
              <a:xfrm rot="2700000">
                <a:off x="634" y="452"/>
                <a:ext cx="541" cy="541"/>
              </a:xfrm>
              <a:prstGeom prst="roundRect">
                <a:avLst>
                  <a:gd name="adj" fmla="val 2816"/>
                </a:avLst>
              </a:prstGeom>
              <a:gradFill>
                <a:gsLst>
                  <a:gs pos="0">
                    <a:srgbClr val="FF8700"/>
                  </a:gs>
                  <a:gs pos="100000">
                    <a:srgbClr val="FF6200"/>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pic>
          <p:nvPicPr>
            <p:cNvPr id="55" name="图片 54" descr="IMS新logo(加股票代码）-01"/>
            <p:cNvPicPr>
              <a:picLocks noChangeAspect="1"/>
            </p:cNvPicPr>
            <p:nvPr/>
          </p:nvPicPr>
          <p:blipFill>
            <a:blip r:embed="rId7" cstate="screen"/>
            <a:stretch>
              <a:fillRect/>
            </a:stretch>
          </p:blipFill>
          <p:spPr>
            <a:xfrm>
              <a:off x="16296" y="618"/>
              <a:ext cx="2335" cy="1111"/>
            </a:xfrm>
            <a:prstGeom prst="rect">
              <a:avLst/>
            </a:prstGeom>
          </p:spPr>
        </p:pic>
      </p:grpSp>
      <p:sp>
        <p:nvSpPr>
          <p:cNvPr id="95" name="矩形 94"/>
          <p:cNvSpPr/>
          <p:nvPr/>
        </p:nvSpPr>
        <p:spPr>
          <a:xfrm>
            <a:off x="817880" y="1763395"/>
            <a:ext cx="4807585" cy="4194810"/>
          </a:xfrm>
          <a:prstGeom prst="rect">
            <a:avLst/>
          </a:prstGeom>
        </p:spPr>
        <p:txBody>
          <a:bodyPr wrap="square">
            <a:spAutoFit/>
          </a:bodyPr>
          <a:lstStyle/>
          <a:p>
            <a:pPr indent="0" algn="just">
              <a:lnSpc>
                <a:spcPct val="200000"/>
              </a:lnSpc>
            </a:pPr>
            <a:r>
              <a:rPr lang="zh-CN" altLang="en-US" sz="2800" b="1" dirty="0">
                <a:solidFill>
                  <a:srgbClr val="FF7500"/>
                </a:solidFill>
                <a:latin typeface="微软雅黑" panose="020B0503020204020204" pitchFamily="34" charset="-122"/>
                <a:ea typeface="微软雅黑" panose="020B0503020204020204" pitchFamily="34" charset="-122"/>
                <a:cs typeface="微软雅黑" panose="020B0503020204020204" pitchFamily="34" charset="-122"/>
              </a:rPr>
              <a:t>西五街</a:t>
            </a:r>
            <a:r>
              <a:rPr lang="en-US" altLang="zh-CN" sz="2800" b="1" dirty="0">
                <a:solidFill>
                  <a:srgbClr val="FF7500"/>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，风靡 </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95 </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后、</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00 </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后的国货新品测评社区，入选</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互联网周刊</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》2019 </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美妆社区 </a:t>
            </a:r>
            <a:r>
              <a:rPr lang="en-US" altLang="zh-CN" dirty="0" err="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TOP10</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，内容覆盖时尚、美妆、旅行、美食、娱乐等生活方式领域。通过开放的全网流量共享、“免费试”快接单及庞大的私域流量池，西五街让每一个素人都能与品牌建立连接，让每一个真实的分享都能创造价值。</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7" name="矩形 96"/>
          <p:cNvSpPr/>
          <p:nvPr/>
        </p:nvSpPr>
        <p:spPr>
          <a:xfrm>
            <a:off x="630555" y="1871980"/>
            <a:ext cx="5219065" cy="4391660"/>
          </a:xfrm>
          <a:prstGeom prst="rect">
            <a:avLst/>
          </a:prstGeom>
          <a:noFill/>
          <a:ln w="31750">
            <a:solidFill>
              <a:srgbClr val="FF7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0" name="组合 99"/>
          <p:cNvGrpSpPr/>
          <p:nvPr/>
        </p:nvGrpSpPr>
        <p:grpSpPr>
          <a:xfrm>
            <a:off x="8274051" y="2148205"/>
            <a:ext cx="2347833" cy="849629"/>
            <a:chOff x="7417407" y="1066798"/>
            <a:chExt cx="3224683" cy="1167026"/>
          </a:xfrm>
        </p:grpSpPr>
        <p:sp>
          <p:nvSpPr>
            <p:cNvPr id="101" name="矩形 100"/>
            <p:cNvSpPr/>
            <p:nvPr/>
          </p:nvSpPr>
          <p:spPr>
            <a:xfrm>
              <a:off x="8712884" y="1302039"/>
              <a:ext cx="1929206" cy="632358"/>
            </a:xfrm>
            <a:prstGeom prst="rect">
              <a:avLst/>
            </a:prstGeom>
          </p:spPr>
          <p:txBody>
            <a:bodyPr wrap="none">
              <a:spAutoFit/>
            </a:bodyPr>
            <a:lstStyle/>
            <a:p>
              <a:r>
                <a:rPr lang="zh-CN" altLang="en-US" sz="2400" b="1" dirty="0">
                  <a:solidFill>
                    <a:srgbClr val="FF7400"/>
                  </a:solidFill>
                  <a:latin typeface="思源黑体 CN Heavy" panose="020B0A00000000000000" pitchFamily="34" charset="-122"/>
                  <a:ea typeface="思源黑体 CN Heavy" panose="020B0A00000000000000" pitchFamily="34" charset="-122"/>
                </a:rPr>
                <a:t>个性共鸣</a:t>
              </a:r>
              <a:endParaRPr lang="zh-CN" altLang="en-US" sz="2400" b="1" dirty="0">
                <a:solidFill>
                  <a:srgbClr val="FF7400"/>
                </a:solidFill>
                <a:latin typeface="思源黑体 CN Heavy" panose="020B0A00000000000000" pitchFamily="34" charset="-122"/>
                <a:ea typeface="思源黑体 CN Heavy" panose="020B0A00000000000000" pitchFamily="34" charset="-122"/>
              </a:endParaRPr>
            </a:p>
          </p:txBody>
        </p:sp>
        <p:pic>
          <p:nvPicPr>
            <p:cNvPr id="102" name="图片 101"/>
            <p:cNvPicPr>
              <a:picLocks noChangeAspect="1"/>
            </p:cNvPicPr>
            <p:nvPr/>
          </p:nvPicPr>
          <p:blipFill>
            <a:blip r:embed="rId8" cstate="screen"/>
            <a:stretch>
              <a:fillRect/>
            </a:stretch>
          </p:blipFill>
          <p:spPr>
            <a:xfrm>
              <a:off x="7417407" y="1066798"/>
              <a:ext cx="1167026" cy="1167026"/>
            </a:xfrm>
            <a:prstGeom prst="ellipse">
              <a:avLst/>
            </a:prstGeom>
            <a:effectLst>
              <a:outerShdw blurRad="63500" sx="102000" sy="102000" algn="ctr" rotWithShape="0">
                <a:prstClr val="black">
                  <a:alpha val="40000"/>
                </a:prstClr>
              </a:outerShdw>
            </a:effectLst>
          </p:spPr>
        </p:pic>
      </p:grpSp>
      <p:grpSp>
        <p:nvGrpSpPr>
          <p:cNvPr id="103" name="组合 102"/>
          <p:cNvGrpSpPr/>
          <p:nvPr/>
        </p:nvGrpSpPr>
        <p:grpSpPr>
          <a:xfrm>
            <a:off x="8835390" y="3478530"/>
            <a:ext cx="2363119" cy="869950"/>
            <a:chOff x="8257060" y="2854249"/>
            <a:chExt cx="3170961" cy="1167026"/>
          </a:xfrm>
        </p:grpSpPr>
        <p:sp>
          <p:nvSpPr>
            <p:cNvPr id="104" name="矩形 103"/>
            <p:cNvSpPr/>
            <p:nvPr/>
          </p:nvSpPr>
          <p:spPr>
            <a:xfrm>
              <a:off x="9543226" y="3172766"/>
              <a:ext cx="1884795" cy="617587"/>
            </a:xfrm>
            <a:prstGeom prst="rect">
              <a:avLst/>
            </a:prstGeom>
          </p:spPr>
          <p:txBody>
            <a:bodyPr wrap="none">
              <a:spAutoFit/>
            </a:bodyPr>
            <a:lstStyle/>
            <a:p>
              <a:r>
                <a:rPr lang="zh-CN" altLang="en-US" sz="2400" b="1" dirty="0">
                  <a:solidFill>
                    <a:srgbClr val="FF7400"/>
                  </a:solidFill>
                  <a:latin typeface="思源黑体 CN Heavy" panose="020B0A00000000000000" pitchFamily="34" charset="-122"/>
                  <a:ea typeface="思源黑体 CN Heavy" panose="020B0A00000000000000" pitchFamily="34" charset="-122"/>
                </a:rPr>
                <a:t>表达破圈</a:t>
              </a:r>
              <a:endParaRPr lang="zh-CN" altLang="en-US" sz="2400" b="1" dirty="0">
                <a:solidFill>
                  <a:srgbClr val="FF7400"/>
                </a:solidFill>
                <a:latin typeface="思源黑体 CN Heavy" panose="020B0A00000000000000" pitchFamily="34" charset="-122"/>
                <a:ea typeface="思源黑体 CN Heavy" panose="020B0A00000000000000" pitchFamily="34" charset="-122"/>
              </a:endParaRPr>
            </a:p>
          </p:txBody>
        </p:sp>
        <p:pic>
          <p:nvPicPr>
            <p:cNvPr id="105" name="图片 104"/>
            <p:cNvPicPr>
              <a:picLocks noChangeAspect="1"/>
            </p:cNvPicPr>
            <p:nvPr/>
          </p:nvPicPr>
          <p:blipFill>
            <a:blip r:embed="rId9" cstate="screen"/>
            <a:stretch>
              <a:fillRect/>
            </a:stretch>
          </p:blipFill>
          <p:spPr>
            <a:xfrm>
              <a:off x="8257060" y="2854249"/>
              <a:ext cx="1167026" cy="1167026"/>
            </a:xfrm>
            <a:prstGeom prst="ellipse">
              <a:avLst/>
            </a:prstGeom>
            <a:effectLst>
              <a:outerShdw blurRad="63500" sx="102000" sy="102000" algn="ctr" rotWithShape="0">
                <a:prstClr val="black">
                  <a:alpha val="40000"/>
                </a:prstClr>
              </a:outerShdw>
            </a:effectLst>
          </p:spPr>
        </p:pic>
      </p:grpSp>
      <p:grpSp>
        <p:nvGrpSpPr>
          <p:cNvPr id="106" name="组合 105"/>
          <p:cNvGrpSpPr/>
          <p:nvPr/>
        </p:nvGrpSpPr>
        <p:grpSpPr>
          <a:xfrm>
            <a:off x="8250555" y="5046345"/>
            <a:ext cx="2348690" cy="839470"/>
            <a:chOff x="7417406" y="4634326"/>
            <a:chExt cx="3266154" cy="1167027"/>
          </a:xfrm>
        </p:grpSpPr>
        <p:sp>
          <p:nvSpPr>
            <p:cNvPr id="107" name="矩形 106"/>
            <p:cNvSpPr/>
            <p:nvPr/>
          </p:nvSpPr>
          <p:spPr>
            <a:xfrm>
              <a:off x="8730256" y="4922505"/>
              <a:ext cx="1953304" cy="640011"/>
            </a:xfrm>
            <a:prstGeom prst="rect">
              <a:avLst/>
            </a:prstGeom>
          </p:spPr>
          <p:txBody>
            <a:bodyPr wrap="none">
              <a:spAutoFit/>
            </a:bodyPr>
            <a:lstStyle/>
            <a:p>
              <a:r>
                <a:rPr lang="zh-CN" altLang="en-US" sz="2400" b="1" dirty="0">
                  <a:solidFill>
                    <a:srgbClr val="FF7400"/>
                  </a:solidFill>
                  <a:latin typeface="思源黑体 CN Heavy" panose="020B0A00000000000000" pitchFamily="34" charset="-122"/>
                  <a:ea typeface="思源黑体 CN Heavy" panose="020B0A00000000000000" pitchFamily="34" charset="-122"/>
                </a:rPr>
                <a:t>体验尝鲜</a:t>
              </a:r>
              <a:endParaRPr lang="zh-CN" altLang="en-US" sz="2400" b="1" dirty="0">
                <a:solidFill>
                  <a:srgbClr val="FF7400"/>
                </a:solidFill>
                <a:latin typeface="思源黑体 CN Heavy" panose="020B0A00000000000000" pitchFamily="34" charset="-122"/>
                <a:ea typeface="思源黑体 CN Heavy" panose="020B0A00000000000000" pitchFamily="34" charset="-122"/>
              </a:endParaRPr>
            </a:p>
          </p:txBody>
        </p:sp>
        <p:pic>
          <p:nvPicPr>
            <p:cNvPr id="108" name="图片 107" descr="图片包含 人, 室内, 瓶子, 桌子&#10;&#10;描述已自动生成"/>
            <p:cNvPicPr>
              <a:picLocks noChangeAspect="1"/>
            </p:cNvPicPr>
            <p:nvPr/>
          </p:nvPicPr>
          <p:blipFill>
            <a:blip r:embed="rId10" cstate="screen"/>
            <a:stretch>
              <a:fillRect/>
            </a:stretch>
          </p:blipFill>
          <p:spPr>
            <a:xfrm>
              <a:off x="7417406" y="4634326"/>
              <a:ext cx="1167027" cy="1167027"/>
            </a:xfrm>
            <a:prstGeom prst="ellipse">
              <a:avLst/>
            </a:prstGeom>
            <a:effectLst>
              <a:outerShdw blurRad="63500" sx="102000" sy="102000" algn="ctr" rotWithShape="0">
                <a:prstClr val="black">
                  <a:alpha val="40000"/>
                </a:prstClr>
              </a:outerShdw>
            </a:effectLst>
          </p:spPr>
        </p:pic>
      </p:gr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p:cNvGrpSpPr/>
          <p:nvPr/>
        </p:nvGrpSpPr>
        <p:grpSpPr>
          <a:xfrm>
            <a:off x="518160" y="392430"/>
            <a:ext cx="11311890" cy="723900"/>
            <a:chOff x="816" y="618"/>
            <a:chExt cx="17814" cy="1140"/>
          </a:xfrm>
        </p:grpSpPr>
        <p:grpSp>
          <p:nvGrpSpPr>
            <p:cNvPr id="52" name="组合 51"/>
            <p:cNvGrpSpPr/>
            <p:nvPr/>
          </p:nvGrpSpPr>
          <p:grpSpPr>
            <a:xfrm>
              <a:off x="816" y="936"/>
              <a:ext cx="17124" cy="822"/>
              <a:chOff x="634" y="312"/>
              <a:chExt cx="17124" cy="822"/>
            </a:xfrm>
          </p:grpSpPr>
          <p:sp>
            <p:nvSpPr>
              <p:cNvPr id="53" name="标题 1"/>
              <p:cNvSpPr txBox="1"/>
              <p:nvPr/>
            </p:nvSpPr>
            <p:spPr>
              <a:xfrm>
                <a:off x="1491" y="312"/>
                <a:ext cx="16267" cy="822"/>
              </a:xfrm>
              <a:prstGeom prst="rect">
                <a:avLst/>
              </a:prstGeom>
              <a:solidFill>
                <a:schemeClr val="bg1"/>
              </a:solid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r>
                  <a:rPr lang="zh-CN" altLang="en-US" sz="2800" dirty="0">
                    <a:solidFill>
                      <a:srgbClr val="FF5300"/>
                    </a:solidFill>
                    <a:sym typeface="+mn-ea"/>
                  </a:rPr>
                  <a:t>「</a:t>
                </a:r>
                <a:r>
                  <a:rPr sz="2800" dirty="0">
                    <a:solidFill>
                      <a:srgbClr val="FF5300"/>
                    </a:solidFill>
                    <a:sym typeface="+mn-ea"/>
                  </a:rPr>
                  <a:t>住</a:t>
                </a:r>
                <a:r>
                  <a:rPr lang="zh-CN" altLang="en-US" sz="2800" dirty="0">
                    <a:solidFill>
                      <a:srgbClr val="FF5300"/>
                    </a:solidFill>
                    <a:sym typeface="+mn-ea"/>
                  </a:rPr>
                  <a:t>」</a:t>
                </a:r>
                <a:r>
                  <a:rPr sz="2800" dirty="0" err="1">
                    <a:solidFill>
                      <a:srgbClr val="FF5300"/>
                    </a:solidFill>
                    <a:sym typeface="+mn-ea"/>
                  </a:rPr>
                  <a:t>在西五街的Z「试」代</a:t>
                </a:r>
                <a:endParaRPr sz="2800" dirty="0">
                  <a:solidFill>
                    <a:srgbClr val="FF5300"/>
                  </a:solidFill>
                  <a:sym typeface="+mn-ea"/>
                </a:endParaRPr>
              </a:p>
            </p:txBody>
          </p:sp>
          <p:sp>
            <p:nvSpPr>
              <p:cNvPr id="54" name="矩形: 圆角 17"/>
              <p:cNvSpPr/>
              <p:nvPr/>
            </p:nvSpPr>
            <p:spPr>
              <a:xfrm rot="2700000">
                <a:off x="634" y="452"/>
                <a:ext cx="541" cy="541"/>
              </a:xfrm>
              <a:prstGeom prst="roundRect">
                <a:avLst>
                  <a:gd name="adj" fmla="val 2816"/>
                </a:avLst>
              </a:prstGeom>
              <a:gradFill>
                <a:gsLst>
                  <a:gs pos="0">
                    <a:srgbClr val="FF8700"/>
                  </a:gs>
                  <a:gs pos="100000">
                    <a:srgbClr val="FF6200"/>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pic>
          <p:nvPicPr>
            <p:cNvPr id="55" name="图片 54" descr="IMS新logo(加股票代码）-01"/>
            <p:cNvPicPr>
              <a:picLocks noChangeAspect="1"/>
            </p:cNvPicPr>
            <p:nvPr/>
          </p:nvPicPr>
          <p:blipFill>
            <a:blip r:embed="rId1" cstate="screen"/>
            <a:stretch>
              <a:fillRect/>
            </a:stretch>
          </p:blipFill>
          <p:spPr>
            <a:xfrm>
              <a:off x="16296" y="618"/>
              <a:ext cx="2335" cy="1111"/>
            </a:xfrm>
            <a:prstGeom prst="rect">
              <a:avLst/>
            </a:prstGeom>
          </p:spPr>
        </p:pic>
      </p:grpSp>
      <p:grpSp>
        <p:nvGrpSpPr>
          <p:cNvPr id="56" name="组合 55"/>
          <p:cNvGrpSpPr/>
          <p:nvPr/>
        </p:nvGrpSpPr>
        <p:grpSpPr>
          <a:xfrm>
            <a:off x="962278" y="1324686"/>
            <a:ext cx="10480405" cy="3434080"/>
            <a:chOff x="1423" y="3067"/>
            <a:chExt cx="16505" cy="5408"/>
          </a:xfrm>
        </p:grpSpPr>
        <p:grpSp>
          <p:nvGrpSpPr>
            <p:cNvPr id="49" name="组合 48"/>
            <p:cNvGrpSpPr/>
            <p:nvPr/>
          </p:nvGrpSpPr>
          <p:grpSpPr>
            <a:xfrm>
              <a:off x="1423" y="3067"/>
              <a:ext cx="9782" cy="4932"/>
              <a:chOff x="1197" y="2395"/>
              <a:chExt cx="9782" cy="4932"/>
            </a:xfrm>
          </p:grpSpPr>
          <p:grpSp>
            <p:nvGrpSpPr>
              <p:cNvPr id="38" name="组合 37"/>
              <p:cNvGrpSpPr/>
              <p:nvPr/>
            </p:nvGrpSpPr>
            <p:grpSpPr>
              <a:xfrm>
                <a:off x="1197" y="4190"/>
                <a:ext cx="7002" cy="3137"/>
                <a:chOff x="1190" y="6094"/>
                <a:chExt cx="6063" cy="2717"/>
              </a:xfrm>
            </p:grpSpPr>
            <p:grpSp>
              <p:nvGrpSpPr>
                <p:cNvPr id="669" name="Google Shape;669;p18"/>
                <p:cNvGrpSpPr/>
                <p:nvPr/>
              </p:nvGrpSpPr>
              <p:grpSpPr>
                <a:xfrm>
                  <a:off x="1190" y="6094"/>
                  <a:ext cx="2966" cy="2717"/>
                  <a:chOff x="648259" y="869225"/>
                  <a:chExt cx="1883410" cy="1725554"/>
                </a:xfrm>
              </p:grpSpPr>
              <p:grpSp>
                <p:nvGrpSpPr>
                  <p:cNvPr id="670" name="Google Shape;670;p18"/>
                  <p:cNvGrpSpPr/>
                  <p:nvPr/>
                </p:nvGrpSpPr>
                <p:grpSpPr>
                  <a:xfrm>
                    <a:off x="949975" y="869225"/>
                    <a:ext cx="1254547" cy="1254715"/>
                    <a:chOff x="476240" y="370785"/>
                    <a:chExt cx="1488900" cy="1489099"/>
                  </a:xfrm>
                </p:grpSpPr>
                <p:sp>
                  <p:nvSpPr>
                    <p:cNvPr id="671" name="Google Shape;671;p18"/>
                    <p:cNvSpPr/>
                    <p:nvPr/>
                  </p:nvSpPr>
                  <p:spPr>
                    <a:xfrm>
                      <a:off x="476240" y="370983"/>
                      <a:ext cx="1488900" cy="1488901"/>
                    </a:xfrm>
                    <a:prstGeom prst="donut">
                      <a:avLst>
                        <a:gd name="adj" fmla="val 13327"/>
                      </a:avLst>
                    </a:prstGeom>
                    <a:solidFill>
                      <a:srgbClr val="EFEFE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AAAAAA"/>
                        </a:solidFill>
                        <a:latin typeface="思源黑体 CN Light" panose="020B0200000000000000" pitchFamily="34" charset="-122"/>
                        <a:ea typeface="思源黑体 CN Light" panose="020B0200000000000000" pitchFamily="34" charset="-122"/>
                        <a:cs typeface="Calibri" panose="020F0502020204030204"/>
                        <a:sym typeface="思源黑体 CN Light" panose="020B0200000000000000" pitchFamily="34" charset="-122"/>
                      </a:endParaRPr>
                    </a:p>
                  </p:txBody>
                </p:sp>
                <p:sp>
                  <p:nvSpPr>
                    <p:cNvPr id="672" name="Google Shape;672;p18"/>
                    <p:cNvSpPr/>
                    <p:nvPr/>
                  </p:nvSpPr>
                  <p:spPr>
                    <a:xfrm>
                      <a:off x="476240" y="370785"/>
                      <a:ext cx="1488900" cy="1488900"/>
                    </a:xfrm>
                    <a:prstGeom prst="blockArc">
                      <a:avLst>
                        <a:gd name="adj1" fmla="val 520356"/>
                        <a:gd name="adj2" fmla="val 12783427"/>
                        <a:gd name="adj3" fmla="val 14004"/>
                      </a:avLst>
                    </a:prstGeom>
                    <a:gradFill>
                      <a:gsLst>
                        <a:gs pos="0">
                          <a:srgbClr val="FF8300"/>
                        </a:gs>
                        <a:gs pos="100000">
                          <a:srgbClr val="FFAC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AAAAAA"/>
                        </a:solidFill>
                        <a:latin typeface="思源黑体 CN Light" panose="020B0200000000000000" pitchFamily="34" charset="-122"/>
                        <a:ea typeface="思源黑体 CN Light" panose="020B0200000000000000" pitchFamily="34" charset="-122"/>
                        <a:cs typeface="Calibri" panose="020F0502020204030204"/>
                        <a:sym typeface="思源黑体 CN Light" panose="020B0200000000000000" pitchFamily="34" charset="-122"/>
                      </a:endParaRPr>
                    </a:p>
                  </p:txBody>
                </p:sp>
                <p:sp>
                  <p:nvSpPr>
                    <p:cNvPr id="673" name="Google Shape;673;p18"/>
                    <p:cNvSpPr txBox="1"/>
                    <p:nvPr/>
                  </p:nvSpPr>
                  <p:spPr>
                    <a:xfrm>
                      <a:off x="539041" y="893089"/>
                      <a:ext cx="1363299" cy="44463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CN" sz="2400" b="1" dirty="0">
                          <a:solidFill>
                            <a:srgbClr val="FF7500"/>
                          </a:solidFill>
                          <a:latin typeface="Microsoft YaHei Bold" panose="020B0502040204020203" charset="-122"/>
                          <a:ea typeface="Microsoft YaHei Bold" panose="020B0502040204020203" charset="-122"/>
                          <a:sym typeface="+mn-ea"/>
                        </a:rPr>
                        <a:t>51.4%</a:t>
                      </a:r>
                      <a:endParaRPr lang="en-US" altLang="zh-CN" sz="2400" b="1" dirty="0">
                        <a:solidFill>
                          <a:srgbClr val="FF7500"/>
                        </a:solidFill>
                        <a:latin typeface="Microsoft YaHei Bold" panose="020B0502040204020203" charset="-122"/>
                        <a:ea typeface="Microsoft YaHei Bold" panose="020B0502040204020203" charset="-122"/>
                        <a:cs typeface="Fira Sans Extra Condensed Medium"/>
                        <a:sym typeface="+mn-ea"/>
                      </a:endParaRPr>
                    </a:p>
                  </p:txBody>
                </p:sp>
              </p:grpSp>
              <p:sp>
                <p:nvSpPr>
                  <p:cNvPr id="674" name="Google Shape;674;p18"/>
                  <p:cNvSpPr txBox="1"/>
                  <p:nvPr/>
                </p:nvSpPr>
                <p:spPr>
                  <a:xfrm>
                    <a:off x="648259" y="2322364"/>
                    <a:ext cx="1883410" cy="27241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panose="020B0604020202020204"/>
                      <a:buNone/>
                    </a:pPr>
                    <a:r>
                      <a:rPr lang="zh-CN" altLang="en-US" sz="14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sym typeface="思源黑体 CN Light" panose="020B0200000000000000" pitchFamily="34" charset="-122"/>
                      </a:rPr>
                      <a:t>19~23岁女性用户</a:t>
                    </a:r>
                    <a:endParaRPr lang="zh-CN" altLang="en-US" sz="14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sym typeface="思源黑体 CN Light" panose="020B0200000000000000" pitchFamily="34" charset="-122"/>
                    </a:endParaRPr>
                  </a:p>
                </p:txBody>
              </p:sp>
            </p:grpSp>
            <p:grpSp>
              <p:nvGrpSpPr>
                <p:cNvPr id="675" name="Google Shape;675;p18"/>
                <p:cNvGrpSpPr/>
                <p:nvPr/>
              </p:nvGrpSpPr>
              <p:grpSpPr>
                <a:xfrm>
                  <a:off x="4725" y="6094"/>
                  <a:ext cx="2528" cy="2717"/>
                  <a:chOff x="2732676" y="930021"/>
                  <a:chExt cx="1605280" cy="1725727"/>
                </a:xfrm>
              </p:grpSpPr>
              <p:grpSp>
                <p:nvGrpSpPr>
                  <p:cNvPr id="676" name="Google Shape;676;p18"/>
                  <p:cNvGrpSpPr/>
                  <p:nvPr/>
                </p:nvGrpSpPr>
                <p:grpSpPr>
                  <a:xfrm>
                    <a:off x="2868664" y="930021"/>
                    <a:ext cx="1254552" cy="1254714"/>
                    <a:chOff x="2618099" y="442938"/>
                    <a:chExt cx="1488905" cy="1489098"/>
                  </a:xfrm>
                </p:grpSpPr>
                <p:sp>
                  <p:nvSpPr>
                    <p:cNvPr id="677" name="Google Shape;677;p18"/>
                    <p:cNvSpPr/>
                    <p:nvPr/>
                  </p:nvSpPr>
                  <p:spPr>
                    <a:xfrm>
                      <a:off x="2618104" y="442938"/>
                      <a:ext cx="1488900" cy="1488900"/>
                    </a:xfrm>
                    <a:prstGeom prst="donut">
                      <a:avLst>
                        <a:gd name="adj" fmla="val 13327"/>
                      </a:avLst>
                    </a:prstGeom>
                    <a:solidFill>
                      <a:srgbClr val="DADAD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AAAAAA"/>
                        </a:solidFill>
                        <a:latin typeface="思源黑体 CN Light" panose="020B0200000000000000" pitchFamily="34" charset="-122"/>
                        <a:ea typeface="思源黑体 CN Light" panose="020B0200000000000000" pitchFamily="34" charset="-122"/>
                        <a:cs typeface="Calibri" panose="020F0502020204030204"/>
                        <a:sym typeface="思源黑体 CN Light" panose="020B0200000000000000" pitchFamily="34" charset="-122"/>
                      </a:endParaRPr>
                    </a:p>
                  </p:txBody>
                </p:sp>
                <p:sp>
                  <p:nvSpPr>
                    <p:cNvPr id="678" name="Google Shape;678;p18"/>
                    <p:cNvSpPr/>
                    <p:nvPr/>
                  </p:nvSpPr>
                  <p:spPr>
                    <a:xfrm>
                      <a:off x="2618099" y="443136"/>
                      <a:ext cx="1488900" cy="1488900"/>
                    </a:xfrm>
                    <a:prstGeom prst="blockArc">
                      <a:avLst>
                        <a:gd name="adj1" fmla="val 18575670"/>
                        <a:gd name="adj2" fmla="val 16218843"/>
                        <a:gd name="adj3" fmla="val 13396"/>
                      </a:avLst>
                    </a:prstGeom>
                    <a:gradFill>
                      <a:gsLst>
                        <a:gs pos="0">
                          <a:srgbClr val="FFC000"/>
                        </a:gs>
                        <a:gs pos="100000">
                          <a:srgbClr val="FF750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rgbClr val="AAAAAA"/>
                        </a:solidFill>
                        <a:latin typeface="思源黑体 CN Light" panose="020B0200000000000000" pitchFamily="34" charset="-122"/>
                        <a:ea typeface="思源黑体 CN Light" panose="020B0200000000000000" pitchFamily="34" charset="-122"/>
                        <a:cs typeface="Calibri" panose="020F0502020204030204"/>
                        <a:sym typeface="思源黑体 CN Light" panose="020B0200000000000000" pitchFamily="34" charset="-122"/>
                      </a:endParaRPr>
                    </a:p>
                  </p:txBody>
                </p:sp>
                <p:sp>
                  <p:nvSpPr>
                    <p:cNvPr id="679" name="Google Shape;679;p18"/>
                    <p:cNvSpPr txBox="1"/>
                    <p:nvPr/>
                  </p:nvSpPr>
                  <p:spPr>
                    <a:xfrm>
                      <a:off x="2737060" y="963824"/>
                      <a:ext cx="1363299" cy="44463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CN" sz="2400" b="1" dirty="0">
                          <a:solidFill>
                            <a:srgbClr val="FF7500"/>
                          </a:solidFill>
                          <a:latin typeface="Microsoft YaHei Bold" panose="020B0502040204020203" charset="-122"/>
                          <a:ea typeface="Microsoft YaHei Bold" panose="020B0502040204020203" charset="-122"/>
                          <a:sym typeface="+mn-ea"/>
                        </a:rPr>
                        <a:t>83.7%</a:t>
                      </a:r>
                      <a:endParaRPr lang="en-US" altLang="zh-CN" sz="2400" b="1" dirty="0">
                        <a:solidFill>
                          <a:srgbClr val="FF7500"/>
                        </a:solidFill>
                        <a:latin typeface="Microsoft YaHei Bold" panose="020B0502040204020203" charset="-122"/>
                        <a:ea typeface="Microsoft YaHei Bold" panose="020B0502040204020203" charset="-122"/>
                        <a:cs typeface="Fira Sans Extra Condensed Medium"/>
                        <a:sym typeface="+mn-ea"/>
                      </a:endParaRPr>
                    </a:p>
                  </p:txBody>
                </p:sp>
              </p:grpSp>
              <p:sp>
                <p:nvSpPr>
                  <p:cNvPr id="680" name="Google Shape;680;p18"/>
                  <p:cNvSpPr txBox="1"/>
                  <p:nvPr/>
                </p:nvSpPr>
                <p:spPr>
                  <a:xfrm>
                    <a:off x="2732676" y="2383333"/>
                    <a:ext cx="1605280" cy="27241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panose="020B0604020202020204"/>
                      <a:buNone/>
                    </a:pPr>
                    <a:r>
                      <a:rPr lang="zh-CN" altLang="en-US" sz="1400" dirty="0">
                        <a:solidFill>
                          <a:schemeClr val="tx1">
                            <a:lumMod val="65000"/>
                            <a:lumOff val="35000"/>
                          </a:schemeClr>
                        </a:solidFill>
                        <a:latin typeface="Microsoft YaHei Regular" panose="020B0502040204020203" charset="-122"/>
                        <a:ea typeface="Microsoft YaHei Regular" panose="020B0502040204020203" charset="-122"/>
                        <a:cs typeface="Fira Sans Extra Condensed Medium"/>
                        <a:sym typeface="思源黑体 CN Light" panose="020B0200000000000000" pitchFamily="34" charset="-122"/>
                      </a:rPr>
                      <a:t>女性用户占比</a:t>
                    </a:r>
                    <a:endParaRPr lang="zh-CN" altLang="en-US" sz="1400" dirty="0">
                      <a:solidFill>
                        <a:schemeClr val="tx1">
                          <a:lumMod val="65000"/>
                          <a:lumOff val="35000"/>
                        </a:schemeClr>
                      </a:solidFill>
                      <a:latin typeface="Microsoft YaHei Regular" panose="020B0502040204020203" charset="-122"/>
                      <a:ea typeface="Microsoft YaHei Regular" panose="020B0502040204020203" charset="-122"/>
                      <a:cs typeface="Fira Sans Extra Condensed Medium"/>
                      <a:sym typeface="思源黑体 CN Light" panose="020B0200000000000000" pitchFamily="34" charset="-122"/>
                    </a:endParaRPr>
                  </a:p>
                </p:txBody>
              </p:sp>
            </p:grpSp>
          </p:grpSp>
          <p:grpSp>
            <p:nvGrpSpPr>
              <p:cNvPr id="37" name="组合 36"/>
              <p:cNvGrpSpPr/>
              <p:nvPr/>
            </p:nvGrpSpPr>
            <p:grpSpPr>
              <a:xfrm>
                <a:off x="1379" y="2395"/>
                <a:ext cx="9600" cy="1372"/>
                <a:chOff x="1379" y="2056"/>
                <a:chExt cx="9600" cy="1372"/>
              </a:xfrm>
            </p:grpSpPr>
            <p:sp>
              <p:nvSpPr>
                <p:cNvPr id="86" name="矩形 85"/>
                <p:cNvSpPr/>
                <p:nvPr/>
              </p:nvSpPr>
              <p:spPr>
                <a:xfrm>
                  <a:off x="1379" y="2056"/>
                  <a:ext cx="9600" cy="727"/>
                </a:xfrm>
                <a:prstGeom prst="rect">
                  <a:avLst/>
                </a:prstGeom>
              </p:spPr>
              <p:txBody>
                <a:bodyPr>
                  <a:spAutoFit/>
                </a:bodyPr>
                <a:lstStyle/>
                <a:p>
                  <a:r>
                    <a:rPr lang="en-US" altLang="zh-CN" sz="2400" b="1" dirty="0">
                      <a:solidFill>
                        <a:srgbClr val="FF7500"/>
                      </a:solidFill>
                      <a:latin typeface="Microsoft YaHei Bold" panose="020B0502040204020203" charset="-122"/>
                      <a:ea typeface="Microsoft YaHei Bold" panose="020B0502040204020203" charset="-122"/>
                    </a:rPr>
                    <a:t>1.</a:t>
                  </a:r>
                  <a:r>
                    <a:rPr lang="zh-CN" altLang="en-US" sz="2400" b="1" dirty="0">
                      <a:solidFill>
                        <a:srgbClr val="FF7500"/>
                      </a:solidFill>
                      <a:latin typeface="Microsoft YaHei Bold" panose="020B0502040204020203" charset="-122"/>
                      <a:ea typeface="Microsoft YaHei Bold" panose="020B0502040204020203" charset="-122"/>
                    </a:rPr>
                    <a:t>年轻活力</a:t>
                  </a:r>
                  <a:endParaRPr lang="zh-CN" altLang="en-US" sz="2400" b="1" dirty="0">
                    <a:solidFill>
                      <a:srgbClr val="FF7500"/>
                    </a:solidFill>
                    <a:latin typeface="Microsoft YaHei Bold" panose="020B0502040204020203" charset="-122"/>
                    <a:ea typeface="Microsoft YaHei Bold" panose="020B0502040204020203" charset="-122"/>
                  </a:endParaRPr>
                </a:p>
              </p:txBody>
            </p:sp>
            <p:sp>
              <p:nvSpPr>
                <p:cNvPr id="87" name="矩形 86"/>
                <p:cNvSpPr/>
                <p:nvPr/>
              </p:nvSpPr>
              <p:spPr>
                <a:xfrm>
                  <a:off x="1379" y="2943"/>
                  <a:ext cx="5380" cy="485"/>
                </a:xfrm>
                <a:prstGeom prst="rect">
                  <a:avLst/>
                </a:prstGeom>
              </p:spPr>
              <p:txBody>
                <a:bodyPr wrap="none">
                  <a:spAutoFit/>
                </a:bodyPr>
                <a:lstStyle/>
                <a:p>
                  <a:r>
                    <a:rPr lang="zh-CN" altLang="en-US" sz="1400" dirty="0">
                      <a:solidFill>
                        <a:schemeClr val="tx1">
                          <a:lumMod val="65000"/>
                          <a:lumOff val="35000"/>
                        </a:schemeClr>
                      </a:solidFill>
                      <a:latin typeface="思源黑体 CN Heavy" panose="020B0A00000000000000" pitchFamily="34" charset="-122"/>
                      <a:ea typeface="思源黑体 CN Heavy" panose="020B0A00000000000000" pitchFamily="34" charset="-122"/>
                    </a:rPr>
                    <a:t>各个兴趣圈层的年轻人，正汇聚在西五街</a:t>
                  </a:r>
                  <a:endParaRPr lang="zh-CN" altLang="en-US" sz="1400" dirty="0">
                    <a:solidFill>
                      <a:schemeClr val="tx1">
                        <a:lumMod val="65000"/>
                        <a:lumOff val="35000"/>
                      </a:schemeClr>
                    </a:solidFill>
                    <a:latin typeface="思源黑体 CN Heavy" panose="020B0A00000000000000" pitchFamily="34" charset="-122"/>
                    <a:ea typeface="思源黑体 CN Heavy" panose="020B0A00000000000000" pitchFamily="34" charset="-122"/>
                  </a:endParaRPr>
                </a:p>
              </p:txBody>
            </p:sp>
          </p:grpSp>
        </p:grpSp>
        <p:grpSp>
          <p:nvGrpSpPr>
            <p:cNvPr id="48" name="组合 47"/>
            <p:cNvGrpSpPr/>
            <p:nvPr/>
          </p:nvGrpSpPr>
          <p:grpSpPr>
            <a:xfrm>
              <a:off x="9670" y="3067"/>
              <a:ext cx="8258" cy="5408"/>
              <a:chOff x="9444" y="2395"/>
              <a:chExt cx="8258" cy="5408"/>
            </a:xfrm>
          </p:grpSpPr>
          <p:sp>
            <p:nvSpPr>
              <p:cNvPr id="88" name="矩形 87"/>
              <p:cNvSpPr/>
              <p:nvPr/>
            </p:nvSpPr>
            <p:spPr>
              <a:xfrm>
                <a:off x="9444" y="2395"/>
                <a:ext cx="4954" cy="727"/>
              </a:xfrm>
              <a:prstGeom prst="rect">
                <a:avLst/>
              </a:prstGeom>
            </p:spPr>
            <p:txBody>
              <a:bodyPr wrap="square">
                <a:spAutoFit/>
              </a:bodyPr>
              <a:lstStyle/>
              <a:p>
                <a:pPr algn="l"/>
                <a:r>
                  <a:rPr lang="en-US" altLang="zh-CN" sz="2400" b="1" dirty="0">
                    <a:solidFill>
                      <a:srgbClr val="FF7500"/>
                    </a:solidFill>
                    <a:latin typeface="Microsoft YaHei Bold" panose="020B0502040204020203" charset="-122"/>
                    <a:ea typeface="Microsoft YaHei Bold" panose="020B0502040204020203" charset="-122"/>
                  </a:rPr>
                  <a:t>2.</a:t>
                </a:r>
                <a:r>
                  <a:rPr lang="zh-CN" altLang="en-US" sz="2400" b="1" dirty="0">
                    <a:solidFill>
                      <a:srgbClr val="FF7500"/>
                    </a:solidFill>
                    <a:latin typeface="Microsoft YaHei Bold" panose="020B0502040204020203" charset="-122"/>
                    <a:ea typeface="Microsoft YaHei Bold" panose="020B0502040204020203" charset="-122"/>
                  </a:rPr>
                  <a:t>持续热情</a:t>
                </a:r>
                <a:endParaRPr lang="zh-CN" altLang="en-US" sz="2400" b="1" dirty="0">
                  <a:solidFill>
                    <a:srgbClr val="FF7500"/>
                  </a:solidFill>
                  <a:latin typeface="Microsoft YaHei Bold" panose="020B0502040204020203" charset="-122"/>
                  <a:ea typeface="Microsoft YaHei Bold" panose="020B0502040204020203" charset="-122"/>
                </a:endParaRPr>
              </a:p>
            </p:txBody>
          </p:sp>
          <p:sp>
            <p:nvSpPr>
              <p:cNvPr id="89" name="矩形 88"/>
              <p:cNvSpPr/>
              <p:nvPr/>
            </p:nvSpPr>
            <p:spPr>
              <a:xfrm>
                <a:off x="9444" y="3282"/>
                <a:ext cx="8258" cy="824"/>
              </a:xfrm>
              <a:prstGeom prst="rect">
                <a:avLst/>
              </a:prstGeom>
            </p:spPr>
            <p:txBody>
              <a:bodyPr wrap="square">
                <a:spAutoFit/>
              </a:bodyPr>
              <a:lstStyle/>
              <a:p>
                <a:r>
                  <a:rPr lang="zh-CN" altLang="en-US" sz="1400" dirty="0">
                    <a:solidFill>
                      <a:schemeClr val="tx1">
                        <a:lumMod val="65000"/>
                        <a:lumOff val="35000"/>
                      </a:schemeClr>
                    </a:solidFill>
                    <a:latin typeface="思源黑体 CN Heavy" panose="020B0A00000000000000" pitchFamily="34" charset="-122"/>
                    <a:ea typeface="思源黑体 CN Heavy" panose="020B0A00000000000000" pitchFamily="34" charset="-122"/>
                  </a:rPr>
                  <a:t>更深的情感链接产生更多创作和互动热情，形成巨大的规模和影响力</a:t>
                </a:r>
                <a:endParaRPr lang="zh-CN" altLang="en-US" sz="1400" dirty="0">
                  <a:solidFill>
                    <a:schemeClr val="tx1">
                      <a:lumMod val="65000"/>
                      <a:lumOff val="35000"/>
                    </a:schemeClr>
                  </a:solidFill>
                  <a:latin typeface="思源黑体 CN Heavy" panose="020B0A00000000000000" pitchFamily="34" charset="-122"/>
                  <a:ea typeface="思源黑体 CN Heavy" panose="020B0A00000000000000" pitchFamily="34" charset="-122"/>
                </a:endParaRPr>
              </a:p>
            </p:txBody>
          </p:sp>
          <p:grpSp>
            <p:nvGrpSpPr>
              <p:cNvPr id="47" name="组合 46"/>
              <p:cNvGrpSpPr/>
              <p:nvPr/>
            </p:nvGrpSpPr>
            <p:grpSpPr>
              <a:xfrm>
                <a:off x="9776" y="4182"/>
                <a:ext cx="7727" cy="3621"/>
                <a:chOff x="9776" y="4182"/>
                <a:chExt cx="7727" cy="3621"/>
              </a:xfrm>
            </p:grpSpPr>
            <p:grpSp>
              <p:nvGrpSpPr>
                <p:cNvPr id="39" name="组合 38"/>
                <p:cNvGrpSpPr/>
                <p:nvPr/>
              </p:nvGrpSpPr>
              <p:grpSpPr>
                <a:xfrm>
                  <a:off x="9776" y="4182"/>
                  <a:ext cx="7727" cy="3621"/>
                  <a:chOff x="1268" y="1852"/>
                  <a:chExt cx="9198" cy="4310"/>
                </a:xfrm>
              </p:grpSpPr>
              <p:grpSp>
                <p:nvGrpSpPr>
                  <p:cNvPr id="630" name="Google Shape;630;p24"/>
                  <p:cNvGrpSpPr/>
                  <p:nvPr/>
                </p:nvGrpSpPr>
                <p:grpSpPr>
                  <a:xfrm>
                    <a:off x="1268" y="1852"/>
                    <a:ext cx="9198" cy="2933"/>
                    <a:chOff x="805133" y="1175871"/>
                    <a:chExt cx="5840756" cy="1863164"/>
                  </a:xfrm>
                </p:grpSpPr>
                <p:sp>
                  <p:nvSpPr>
                    <p:cNvPr id="631" name="PA-Google Shape;631;p24"/>
                    <p:cNvSpPr/>
                    <p:nvPr>
                      <p:custDataLst>
                        <p:tags r:id="rId2"/>
                      </p:custDataLst>
                    </p:nvPr>
                  </p:nvSpPr>
                  <p:spPr>
                    <a:xfrm>
                      <a:off x="805133" y="2312865"/>
                      <a:ext cx="5840756" cy="231134"/>
                    </a:xfrm>
                    <a:prstGeom prst="roundRect">
                      <a:avLst>
                        <a:gd name="adj" fmla="val 50000"/>
                      </a:avLst>
                    </a:prstGeom>
                    <a:gradFill>
                      <a:gsLst>
                        <a:gs pos="0">
                          <a:schemeClr val="accent2"/>
                        </a:gs>
                        <a:gs pos="100000">
                          <a:srgbClr val="FF7800"/>
                        </a:gs>
                        <a:gs pos="50000">
                          <a:schemeClr val="accent4"/>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思源黑体 CN Light" panose="020B0200000000000000" pitchFamily="34" charset="-122"/>
                        <a:ea typeface="思源黑体 CN Light" panose="020B0200000000000000" pitchFamily="34" charset="-122"/>
                        <a:sym typeface="思源黑体 CN Light" panose="020B0200000000000000" pitchFamily="34" charset="-122"/>
                      </a:endParaRPr>
                    </a:p>
                  </p:txBody>
                </p:sp>
                <p:grpSp>
                  <p:nvGrpSpPr>
                    <p:cNvPr id="633" name="Google Shape;633;p24"/>
                    <p:cNvGrpSpPr/>
                    <p:nvPr/>
                  </p:nvGrpSpPr>
                  <p:grpSpPr>
                    <a:xfrm>
                      <a:off x="1335329" y="1175871"/>
                      <a:ext cx="955568" cy="1139263"/>
                      <a:chOff x="1247241" y="869550"/>
                      <a:chExt cx="1169320" cy="1393936"/>
                    </a:xfrm>
                  </p:grpSpPr>
                  <p:sp>
                    <p:nvSpPr>
                      <p:cNvPr id="634" name="PA-Google Shape;634;p24"/>
                      <p:cNvSpPr/>
                      <p:nvPr>
                        <p:custDataLst>
                          <p:tags r:id="rId3"/>
                        </p:custDataLst>
                      </p:nvPr>
                    </p:nvSpPr>
                    <p:spPr>
                      <a:xfrm>
                        <a:off x="1247241" y="869550"/>
                        <a:ext cx="1169320" cy="1135302"/>
                      </a:xfrm>
                      <a:custGeom>
                        <a:avLst/>
                        <a:gdLst/>
                        <a:ahLst/>
                        <a:cxnLst/>
                        <a:rect l="l" t="t" r="r" b="b"/>
                        <a:pathLst>
                          <a:path w="28461" h="27633" extrusionOk="0">
                            <a:moveTo>
                              <a:pt x="13811" y="1"/>
                            </a:moveTo>
                            <a:cubicBezTo>
                              <a:pt x="9504" y="1"/>
                              <a:pt x="5410" y="2025"/>
                              <a:pt x="2786" y="5497"/>
                            </a:cubicBezTo>
                            <a:cubicBezTo>
                              <a:pt x="2625" y="5715"/>
                              <a:pt x="2814" y="5948"/>
                              <a:pt x="3014" y="5948"/>
                            </a:cubicBezTo>
                            <a:cubicBezTo>
                              <a:pt x="3090" y="5948"/>
                              <a:pt x="3168" y="5914"/>
                              <a:pt x="3229" y="5834"/>
                            </a:cubicBezTo>
                            <a:cubicBezTo>
                              <a:pt x="5813" y="2408"/>
                              <a:pt x="9775" y="551"/>
                              <a:pt x="13825" y="551"/>
                            </a:cubicBezTo>
                            <a:cubicBezTo>
                              <a:pt x="15920" y="551"/>
                              <a:pt x="18038" y="1048"/>
                              <a:pt x="20000" y="2082"/>
                            </a:cubicBezTo>
                            <a:cubicBezTo>
                              <a:pt x="25756" y="5106"/>
                              <a:pt x="28461" y="11864"/>
                              <a:pt x="26394" y="18028"/>
                            </a:cubicBezTo>
                            <a:cubicBezTo>
                              <a:pt x="24559" y="23501"/>
                              <a:pt x="19444" y="27080"/>
                              <a:pt x="13832" y="27080"/>
                            </a:cubicBezTo>
                            <a:cubicBezTo>
                              <a:pt x="13124" y="27080"/>
                              <a:pt x="12408" y="27023"/>
                              <a:pt x="11690" y="26906"/>
                            </a:cubicBezTo>
                            <a:cubicBezTo>
                              <a:pt x="5269" y="25859"/>
                              <a:pt x="560" y="20316"/>
                              <a:pt x="560" y="13815"/>
                            </a:cubicBezTo>
                            <a:cubicBezTo>
                              <a:pt x="560" y="13629"/>
                              <a:pt x="420" y="13536"/>
                              <a:pt x="280" y="13536"/>
                            </a:cubicBezTo>
                            <a:cubicBezTo>
                              <a:pt x="141" y="13536"/>
                              <a:pt x="1" y="13629"/>
                              <a:pt x="1" y="13815"/>
                            </a:cubicBezTo>
                            <a:cubicBezTo>
                              <a:pt x="10" y="21442"/>
                              <a:pt x="6191" y="27624"/>
                              <a:pt x="13818" y="27633"/>
                            </a:cubicBezTo>
                            <a:cubicBezTo>
                              <a:pt x="18608" y="27633"/>
                              <a:pt x="23051" y="25158"/>
                              <a:pt x="25569" y="21088"/>
                            </a:cubicBezTo>
                            <a:cubicBezTo>
                              <a:pt x="28088" y="17017"/>
                              <a:pt x="28319" y="11935"/>
                              <a:pt x="26181" y="7652"/>
                            </a:cubicBezTo>
                            <a:cubicBezTo>
                              <a:pt x="24053" y="3368"/>
                              <a:pt x="19849" y="495"/>
                              <a:pt x="15087" y="60"/>
                            </a:cubicBezTo>
                            <a:cubicBezTo>
                              <a:pt x="14660" y="20"/>
                              <a:pt x="14234" y="1"/>
                              <a:pt x="13811" y="1"/>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思源黑体 CN Light" panose="020B0200000000000000" pitchFamily="34" charset="-122"/>
                          <a:ea typeface="思源黑体 CN Light" panose="020B0200000000000000" pitchFamily="34" charset="-122"/>
                          <a:sym typeface="思源黑体 CN Light" panose="020B0200000000000000" pitchFamily="34" charset="-122"/>
                        </a:endParaRPr>
                      </a:p>
                    </p:txBody>
                  </p:sp>
                  <p:sp>
                    <p:nvSpPr>
                      <p:cNvPr id="635" name="PA-Google Shape;635;p24"/>
                      <p:cNvSpPr/>
                      <p:nvPr>
                        <p:custDataLst>
                          <p:tags r:id="rId4"/>
                        </p:custDataLst>
                      </p:nvPr>
                    </p:nvSpPr>
                    <p:spPr>
                      <a:xfrm>
                        <a:off x="1803674" y="1981973"/>
                        <a:ext cx="23008" cy="281513"/>
                      </a:xfrm>
                      <a:custGeom>
                        <a:avLst/>
                        <a:gdLst/>
                        <a:ahLst/>
                        <a:cxnLst/>
                        <a:rect l="l" t="t" r="r" b="b"/>
                        <a:pathLst>
                          <a:path w="560" h="6852" extrusionOk="0">
                            <a:moveTo>
                              <a:pt x="280" y="1"/>
                            </a:moveTo>
                            <a:cubicBezTo>
                              <a:pt x="140" y="1"/>
                              <a:pt x="0" y="94"/>
                              <a:pt x="0" y="280"/>
                            </a:cubicBezTo>
                            <a:lnTo>
                              <a:pt x="0" y="6577"/>
                            </a:lnTo>
                            <a:cubicBezTo>
                              <a:pt x="0" y="6727"/>
                              <a:pt x="125" y="6852"/>
                              <a:pt x="275" y="6852"/>
                            </a:cubicBezTo>
                            <a:cubicBezTo>
                              <a:pt x="426" y="6852"/>
                              <a:pt x="559" y="6727"/>
                              <a:pt x="559" y="6577"/>
                            </a:cubicBezTo>
                            <a:lnTo>
                              <a:pt x="559" y="280"/>
                            </a:lnTo>
                            <a:cubicBezTo>
                              <a:pt x="559" y="94"/>
                              <a:pt x="420" y="1"/>
                              <a:pt x="280" y="1"/>
                            </a:cubicBezTo>
                            <a:close/>
                          </a:path>
                        </a:pathLst>
                      </a:custGeom>
                      <a:solidFill>
                        <a:schemeClr val="accent2"/>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思源黑体 CN Light" panose="020B0200000000000000" pitchFamily="34" charset="-122"/>
                          <a:ea typeface="思源黑体 CN Light" panose="020B0200000000000000" pitchFamily="34" charset="-122"/>
                          <a:sym typeface="思源黑体 CN Light" panose="020B0200000000000000" pitchFamily="34" charset="-122"/>
                        </a:endParaRPr>
                      </a:p>
                    </p:txBody>
                  </p:sp>
                </p:grpSp>
                <p:grpSp>
                  <p:nvGrpSpPr>
                    <p:cNvPr id="636" name="Google Shape;636;p24"/>
                    <p:cNvGrpSpPr/>
                    <p:nvPr/>
                  </p:nvGrpSpPr>
                  <p:grpSpPr>
                    <a:xfrm>
                      <a:off x="3216086" y="1177602"/>
                      <a:ext cx="953980" cy="1135872"/>
                      <a:chOff x="3144376" y="867473"/>
                      <a:chExt cx="1168950" cy="1393878"/>
                    </a:xfrm>
                  </p:grpSpPr>
                  <p:sp>
                    <p:nvSpPr>
                      <p:cNvPr id="637" name="PA-Google Shape;637;p24"/>
                      <p:cNvSpPr/>
                      <p:nvPr>
                        <p:custDataLst>
                          <p:tags r:id="rId5"/>
                        </p:custDataLst>
                      </p:nvPr>
                    </p:nvSpPr>
                    <p:spPr>
                      <a:xfrm>
                        <a:off x="3144376" y="867473"/>
                        <a:ext cx="1168950" cy="1135302"/>
                      </a:xfrm>
                      <a:custGeom>
                        <a:avLst/>
                        <a:gdLst/>
                        <a:ahLst/>
                        <a:cxnLst/>
                        <a:rect l="l" t="t" r="r" b="b"/>
                        <a:pathLst>
                          <a:path w="28452" h="27633" extrusionOk="0">
                            <a:moveTo>
                              <a:pt x="13802" y="1"/>
                            </a:moveTo>
                            <a:cubicBezTo>
                              <a:pt x="9495" y="1"/>
                              <a:pt x="5401" y="2025"/>
                              <a:pt x="2776" y="5497"/>
                            </a:cubicBezTo>
                            <a:cubicBezTo>
                              <a:pt x="2616" y="5715"/>
                              <a:pt x="2804" y="5948"/>
                              <a:pt x="3005" y="5948"/>
                            </a:cubicBezTo>
                            <a:cubicBezTo>
                              <a:pt x="3081" y="5948"/>
                              <a:pt x="3159" y="5914"/>
                              <a:pt x="3220" y="5834"/>
                            </a:cubicBezTo>
                            <a:cubicBezTo>
                              <a:pt x="5803" y="2408"/>
                              <a:pt x="9770" y="551"/>
                              <a:pt x="13819" y="551"/>
                            </a:cubicBezTo>
                            <a:cubicBezTo>
                              <a:pt x="15914" y="551"/>
                              <a:pt x="18031" y="1048"/>
                              <a:pt x="19991" y="2082"/>
                            </a:cubicBezTo>
                            <a:cubicBezTo>
                              <a:pt x="25746" y="5106"/>
                              <a:pt x="28451" y="11864"/>
                              <a:pt x="26385" y="18028"/>
                            </a:cubicBezTo>
                            <a:cubicBezTo>
                              <a:pt x="24550" y="23501"/>
                              <a:pt x="19435" y="27080"/>
                              <a:pt x="13822" y="27080"/>
                            </a:cubicBezTo>
                            <a:cubicBezTo>
                              <a:pt x="13114" y="27080"/>
                              <a:pt x="12399" y="27023"/>
                              <a:pt x="11681" y="26906"/>
                            </a:cubicBezTo>
                            <a:cubicBezTo>
                              <a:pt x="5260" y="25859"/>
                              <a:pt x="550" y="20316"/>
                              <a:pt x="550" y="13815"/>
                            </a:cubicBezTo>
                            <a:cubicBezTo>
                              <a:pt x="550" y="13629"/>
                              <a:pt x="413" y="13536"/>
                              <a:pt x="275" y="13536"/>
                            </a:cubicBezTo>
                            <a:cubicBezTo>
                              <a:pt x="138" y="13536"/>
                              <a:pt x="0" y="13629"/>
                              <a:pt x="0" y="13815"/>
                            </a:cubicBezTo>
                            <a:cubicBezTo>
                              <a:pt x="0" y="21442"/>
                              <a:pt x="6182" y="27624"/>
                              <a:pt x="13809" y="27633"/>
                            </a:cubicBezTo>
                            <a:cubicBezTo>
                              <a:pt x="18598" y="27633"/>
                              <a:pt x="23041" y="25158"/>
                              <a:pt x="25560" y="21088"/>
                            </a:cubicBezTo>
                            <a:cubicBezTo>
                              <a:pt x="28079" y="17017"/>
                              <a:pt x="28309" y="11935"/>
                              <a:pt x="26181" y="7652"/>
                            </a:cubicBezTo>
                            <a:cubicBezTo>
                              <a:pt x="24044" y="3368"/>
                              <a:pt x="19840" y="495"/>
                              <a:pt x="15077" y="60"/>
                            </a:cubicBezTo>
                            <a:cubicBezTo>
                              <a:pt x="14651" y="20"/>
                              <a:pt x="14225" y="1"/>
                              <a:pt x="13802" y="1"/>
                            </a:cubicBezTo>
                            <a:close/>
                          </a:path>
                        </a:pathLst>
                      </a:custGeom>
                      <a:solidFill>
                        <a:schemeClr val="accent3"/>
                      </a:solidFill>
                      <a:ln w="19050" cap="flat" cmpd="sng">
                        <a:solidFill>
                          <a:srgbClr val="FF2F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思源黑体 CN Light" panose="020B0200000000000000" pitchFamily="34" charset="-122"/>
                          <a:ea typeface="思源黑体 CN Light" panose="020B0200000000000000" pitchFamily="34" charset="-122"/>
                          <a:sym typeface="思源黑体 CN Light" panose="020B0200000000000000" pitchFamily="34" charset="-122"/>
                        </a:endParaRPr>
                      </a:p>
                    </p:txBody>
                  </p:sp>
                  <p:sp>
                    <p:nvSpPr>
                      <p:cNvPr id="638" name="PA-Google Shape;638;p24"/>
                      <p:cNvSpPr/>
                      <p:nvPr>
                        <p:custDataLst>
                          <p:tags r:id="rId6"/>
                        </p:custDataLst>
                      </p:nvPr>
                    </p:nvSpPr>
                    <p:spPr>
                      <a:xfrm>
                        <a:off x="3700440" y="1979837"/>
                        <a:ext cx="22966" cy="281514"/>
                      </a:xfrm>
                      <a:custGeom>
                        <a:avLst/>
                        <a:gdLst/>
                        <a:ahLst/>
                        <a:cxnLst/>
                        <a:rect l="l" t="t" r="r" b="b"/>
                        <a:pathLst>
                          <a:path w="559" h="6852" extrusionOk="0">
                            <a:moveTo>
                              <a:pt x="280" y="1"/>
                            </a:moveTo>
                            <a:cubicBezTo>
                              <a:pt x="140" y="1"/>
                              <a:pt x="0" y="94"/>
                              <a:pt x="0" y="280"/>
                            </a:cubicBezTo>
                            <a:lnTo>
                              <a:pt x="0" y="6577"/>
                            </a:lnTo>
                            <a:cubicBezTo>
                              <a:pt x="0" y="6727"/>
                              <a:pt x="124" y="6852"/>
                              <a:pt x="275" y="6852"/>
                            </a:cubicBezTo>
                            <a:cubicBezTo>
                              <a:pt x="435" y="6852"/>
                              <a:pt x="559" y="6727"/>
                              <a:pt x="559" y="6577"/>
                            </a:cubicBezTo>
                            <a:lnTo>
                              <a:pt x="559" y="280"/>
                            </a:lnTo>
                            <a:cubicBezTo>
                              <a:pt x="559" y="94"/>
                              <a:pt x="419" y="1"/>
                              <a:pt x="280" y="1"/>
                            </a:cubicBezTo>
                            <a:close/>
                          </a:path>
                        </a:pathLst>
                      </a:custGeom>
                      <a:solidFill>
                        <a:schemeClr val="accent3"/>
                      </a:solidFill>
                      <a:ln w="19050" cap="flat" cmpd="sng">
                        <a:solidFill>
                          <a:srgbClr val="FF2F0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思源黑体 CN Light" panose="020B0200000000000000" pitchFamily="34" charset="-122"/>
                          <a:ea typeface="思源黑体 CN Light" panose="020B0200000000000000" pitchFamily="34" charset="-122"/>
                          <a:sym typeface="思源黑体 CN Light" panose="020B0200000000000000" pitchFamily="34" charset="-122"/>
                        </a:endParaRPr>
                      </a:p>
                    </p:txBody>
                  </p:sp>
                </p:grpSp>
                <p:grpSp>
                  <p:nvGrpSpPr>
                    <p:cNvPr id="639" name="Google Shape;639;p24"/>
                    <p:cNvGrpSpPr/>
                    <p:nvPr/>
                  </p:nvGrpSpPr>
                  <p:grpSpPr>
                    <a:xfrm>
                      <a:off x="5141262" y="1177334"/>
                      <a:ext cx="954048" cy="1136233"/>
                      <a:chOff x="5069422" y="867160"/>
                      <a:chExt cx="1169320" cy="1394323"/>
                    </a:xfrm>
                  </p:grpSpPr>
                  <p:sp>
                    <p:nvSpPr>
                      <p:cNvPr id="640" name="PA-Google Shape;640;p24"/>
                      <p:cNvSpPr/>
                      <p:nvPr>
                        <p:custDataLst>
                          <p:tags r:id="rId7"/>
                        </p:custDataLst>
                      </p:nvPr>
                    </p:nvSpPr>
                    <p:spPr>
                      <a:xfrm>
                        <a:off x="5069422" y="867160"/>
                        <a:ext cx="1169320" cy="1135302"/>
                      </a:xfrm>
                      <a:custGeom>
                        <a:avLst/>
                        <a:gdLst/>
                        <a:ahLst/>
                        <a:cxnLst/>
                        <a:rect l="l" t="t" r="r" b="b"/>
                        <a:pathLst>
                          <a:path w="28461" h="27633" extrusionOk="0">
                            <a:moveTo>
                              <a:pt x="13811" y="1"/>
                            </a:moveTo>
                            <a:cubicBezTo>
                              <a:pt x="9504" y="1"/>
                              <a:pt x="5410" y="2025"/>
                              <a:pt x="2786" y="5497"/>
                            </a:cubicBezTo>
                            <a:cubicBezTo>
                              <a:pt x="2625" y="5715"/>
                              <a:pt x="2814" y="5948"/>
                              <a:pt x="3014" y="5948"/>
                            </a:cubicBezTo>
                            <a:cubicBezTo>
                              <a:pt x="3090" y="5948"/>
                              <a:pt x="3168" y="5914"/>
                              <a:pt x="3229" y="5834"/>
                            </a:cubicBezTo>
                            <a:cubicBezTo>
                              <a:pt x="5813" y="2408"/>
                              <a:pt x="9779" y="551"/>
                              <a:pt x="13829" y="551"/>
                            </a:cubicBezTo>
                            <a:cubicBezTo>
                              <a:pt x="15924" y="551"/>
                              <a:pt x="18041" y="1048"/>
                              <a:pt x="20000" y="2082"/>
                            </a:cubicBezTo>
                            <a:cubicBezTo>
                              <a:pt x="25756" y="5115"/>
                              <a:pt x="28461" y="11864"/>
                              <a:pt x="26394" y="18028"/>
                            </a:cubicBezTo>
                            <a:cubicBezTo>
                              <a:pt x="24559" y="23509"/>
                              <a:pt x="19444" y="27089"/>
                              <a:pt x="13825" y="27089"/>
                            </a:cubicBezTo>
                            <a:cubicBezTo>
                              <a:pt x="13117" y="27089"/>
                              <a:pt x="12400" y="27032"/>
                              <a:pt x="11681" y="26914"/>
                            </a:cubicBezTo>
                            <a:cubicBezTo>
                              <a:pt x="5269" y="25868"/>
                              <a:pt x="551" y="20316"/>
                              <a:pt x="560" y="13815"/>
                            </a:cubicBezTo>
                            <a:cubicBezTo>
                              <a:pt x="560" y="13629"/>
                              <a:pt x="420" y="13536"/>
                              <a:pt x="280" y="13536"/>
                            </a:cubicBezTo>
                            <a:cubicBezTo>
                              <a:pt x="141" y="13536"/>
                              <a:pt x="1" y="13629"/>
                              <a:pt x="1" y="13815"/>
                            </a:cubicBezTo>
                            <a:cubicBezTo>
                              <a:pt x="10" y="21442"/>
                              <a:pt x="6191" y="27624"/>
                              <a:pt x="13818" y="27633"/>
                            </a:cubicBezTo>
                            <a:cubicBezTo>
                              <a:pt x="18607" y="27633"/>
                              <a:pt x="23051" y="25158"/>
                              <a:pt x="25569" y="21088"/>
                            </a:cubicBezTo>
                            <a:cubicBezTo>
                              <a:pt x="28088" y="17017"/>
                              <a:pt x="28319" y="11935"/>
                              <a:pt x="26181" y="7652"/>
                            </a:cubicBezTo>
                            <a:cubicBezTo>
                              <a:pt x="24053" y="3368"/>
                              <a:pt x="19849" y="495"/>
                              <a:pt x="15087" y="60"/>
                            </a:cubicBezTo>
                            <a:cubicBezTo>
                              <a:pt x="14660" y="20"/>
                              <a:pt x="14234" y="1"/>
                              <a:pt x="13811" y="1"/>
                            </a:cubicBezTo>
                            <a:close/>
                          </a:path>
                        </a:pathLst>
                      </a:custGeom>
                      <a:solidFill>
                        <a:schemeClr val="accent4"/>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思源黑体 CN Light" panose="020B0200000000000000" pitchFamily="34" charset="-122"/>
                          <a:ea typeface="思源黑体 CN Light" panose="020B0200000000000000" pitchFamily="34" charset="-122"/>
                          <a:sym typeface="思源黑体 CN Light" panose="020B0200000000000000" pitchFamily="34" charset="-122"/>
                        </a:endParaRPr>
                      </a:p>
                    </p:txBody>
                  </p:sp>
                  <p:sp>
                    <p:nvSpPr>
                      <p:cNvPr id="641" name="PA-Google Shape;641;p24"/>
                      <p:cNvSpPr/>
                      <p:nvPr>
                        <p:custDataLst>
                          <p:tags r:id="rId8"/>
                        </p:custDataLst>
                      </p:nvPr>
                    </p:nvSpPr>
                    <p:spPr>
                      <a:xfrm>
                        <a:off x="5625852" y="1979927"/>
                        <a:ext cx="22638" cy="281556"/>
                      </a:xfrm>
                      <a:custGeom>
                        <a:avLst/>
                        <a:gdLst/>
                        <a:ahLst/>
                        <a:cxnLst/>
                        <a:rect l="l" t="t" r="r" b="b"/>
                        <a:pathLst>
                          <a:path w="551" h="6853" extrusionOk="0">
                            <a:moveTo>
                              <a:pt x="275" y="1"/>
                            </a:moveTo>
                            <a:cubicBezTo>
                              <a:pt x="138" y="1"/>
                              <a:pt x="0" y="94"/>
                              <a:pt x="0" y="280"/>
                            </a:cubicBezTo>
                            <a:lnTo>
                              <a:pt x="0" y="6577"/>
                            </a:lnTo>
                            <a:cubicBezTo>
                              <a:pt x="0" y="6727"/>
                              <a:pt x="125" y="6852"/>
                              <a:pt x="275" y="6852"/>
                            </a:cubicBezTo>
                            <a:cubicBezTo>
                              <a:pt x="280" y="6852"/>
                              <a:pt x="286" y="6852"/>
                              <a:pt x="291" y="6852"/>
                            </a:cubicBezTo>
                            <a:cubicBezTo>
                              <a:pt x="434" y="6852"/>
                              <a:pt x="550" y="6731"/>
                              <a:pt x="550" y="6577"/>
                            </a:cubicBezTo>
                            <a:lnTo>
                              <a:pt x="550" y="280"/>
                            </a:lnTo>
                            <a:cubicBezTo>
                              <a:pt x="550" y="94"/>
                              <a:pt x="413" y="1"/>
                              <a:pt x="275" y="1"/>
                            </a:cubicBezTo>
                            <a:close/>
                          </a:path>
                        </a:pathLst>
                      </a:custGeom>
                      <a:solidFill>
                        <a:schemeClr val="accent4"/>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思源黑体 CN Light" panose="020B0200000000000000" pitchFamily="34" charset="-122"/>
                          <a:ea typeface="思源黑体 CN Light" panose="020B0200000000000000" pitchFamily="34" charset="-122"/>
                          <a:sym typeface="思源黑体 CN Light" panose="020B0200000000000000" pitchFamily="34" charset="-122"/>
                        </a:endParaRPr>
                      </a:p>
                    </p:txBody>
                  </p:sp>
                </p:grpSp>
                <p:sp>
                  <p:nvSpPr>
                    <p:cNvPr id="643" name="PA-Google Shape;643;p24"/>
                    <p:cNvSpPr/>
                    <p:nvPr>
                      <p:custDataLst>
                        <p:tags r:id="rId9"/>
                      </p:custDataLst>
                    </p:nvPr>
                  </p:nvSpPr>
                  <p:spPr>
                    <a:xfrm>
                      <a:off x="1688955" y="2991253"/>
                      <a:ext cx="47412" cy="47782"/>
                    </a:xfrm>
                    <a:custGeom>
                      <a:avLst/>
                      <a:gdLst/>
                      <a:ahLst/>
                      <a:cxnLst/>
                      <a:rect l="l" t="t" r="r" b="b"/>
                      <a:pathLst>
                        <a:path w="1154" h="1163" extrusionOk="0">
                          <a:moveTo>
                            <a:pt x="577" y="1"/>
                          </a:moveTo>
                          <a:cubicBezTo>
                            <a:pt x="258" y="1"/>
                            <a:pt x="1" y="258"/>
                            <a:pt x="1" y="577"/>
                          </a:cubicBezTo>
                          <a:cubicBezTo>
                            <a:pt x="1" y="897"/>
                            <a:pt x="258" y="1163"/>
                            <a:pt x="577" y="1163"/>
                          </a:cubicBezTo>
                          <a:cubicBezTo>
                            <a:pt x="897" y="1163"/>
                            <a:pt x="1154" y="897"/>
                            <a:pt x="1154" y="577"/>
                          </a:cubicBezTo>
                          <a:cubicBezTo>
                            <a:pt x="1154" y="258"/>
                            <a:pt x="897" y="1"/>
                            <a:pt x="5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思源黑体 CN Light" panose="020B0200000000000000" pitchFamily="34" charset="-122"/>
                        <a:ea typeface="思源黑体 CN Light" panose="020B0200000000000000" pitchFamily="34" charset="-122"/>
                        <a:sym typeface="思源黑体 CN Light" panose="020B0200000000000000" pitchFamily="34" charset="-122"/>
                      </a:endParaRPr>
                    </a:p>
                  </p:txBody>
                </p:sp>
                <p:sp>
                  <p:nvSpPr>
                    <p:cNvPr id="644" name="PA-Google Shape;644;p24"/>
                    <p:cNvSpPr/>
                    <p:nvPr>
                      <p:custDataLst>
                        <p:tags r:id="rId10"/>
                      </p:custDataLst>
                    </p:nvPr>
                  </p:nvSpPr>
                  <p:spPr>
                    <a:xfrm>
                      <a:off x="3585583" y="2991253"/>
                      <a:ext cx="47782" cy="47782"/>
                    </a:xfrm>
                    <a:custGeom>
                      <a:avLst/>
                      <a:gdLst/>
                      <a:ahLst/>
                      <a:cxnLst/>
                      <a:rect l="l" t="t" r="r" b="b"/>
                      <a:pathLst>
                        <a:path w="1163" h="1163" extrusionOk="0">
                          <a:moveTo>
                            <a:pt x="577" y="1"/>
                          </a:moveTo>
                          <a:cubicBezTo>
                            <a:pt x="258" y="1"/>
                            <a:pt x="1" y="258"/>
                            <a:pt x="1" y="577"/>
                          </a:cubicBezTo>
                          <a:cubicBezTo>
                            <a:pt x="1" y="897"/>
                            <a:pt x="258" y="1163"/>
                            <a:pt x="577" y="1163"/>
                          </a:cubicBezTo>
                          <a:cubicBezTo>
                            <a:pt x="896" y="1163"/>
                            <a:pt x="1162" y="897"/>
                            <a:pt x="1162" y="577"/>
                          </a:cubicBezTo>
                          <a:cubicBezTo>
                            <a:pt x="1162" y="258"/>
                            <a:pt x="896" y="1"/>
                            <a:pt x="5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思源黑体 CN Light" panose="020B0200000000000000" pitchFamily="34" charset="-122"/>
                        <a:ea typeface="思源黑体 CN Light" panose="020B0200000000000000" pitchFamily="34" charset="-122"/>
                        <a:sym typeface="思源黑体 CN Light" panose="020B0200000000000000" pitchFamily="34" charset="-122"/>
                      </a:endParaRPr>
                    </a:p>
                  </p:txBody>
                </p:sp>
                <p:sp>
                  <p:nvSpPr>
                    <p:cNvPr id="645" name="PA-Google Shape;645;p24"/>
                    <p:cNvSpPr/>
                    <p:nvPr>
                      <p:custDataLst>
                        <p:tags r:id="rId11"/>
                      </p:custDataLst>
                    </p:nvPr>
                  </p:nvSpPr>
                  <p:spPr>
                    <a:xfrm>
                      <a:off x="5510972" y="2991253"/>
                      <a:ext cx="47412" cy="47782"/>
                    </a:xfrm>
                    <a:custGeom>
                      <a:avLst/>
                      <a:gdLst/>
                      <a:ahLst/>
                      <a:cxnLst/>
                      <a:rect l="l" t="t" r="r" b="b"/>
                      <a:pathLst>
                        <a:path w="1154" h="1163" extrusionOk="0">
                          <a:moveTo>
                            <a:pt x="577" y="1"/>
                          </a:moveTo>
                          <a:cubicBezTo>
                            <a:pt x="258" y="1"/>
                            <a:pt x="1" y="258"/>
                            <a:pt x="1" y="577"/>
                          </a:cubicBezTo>
                          <a:cubicBezTo>
                            <a:pt x="1" y="897"/>
                            <a:pt x="258" y="1163"/>
                            <a:pt x="577" y="1163"/>
                          </a:cubicBezTo>
                          <a:cubicBezTo>
                            <a:pt x="897" y="1163"/>
                            <a:pt x="1154" y="897"/>
                            <a:pt x="1154" y="577"/>
                          </a:cubicBezTo>
                          <a:cubicBezTo>
                            <a:pt x="1154" y="258"/>
                            <a:pt x="897" y="1"/>
                            <a:pt x="5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思源黑体 CN Light" panose="020B0200000000000000" pitchFamily="34" charset="-122"/>
                        <a:ea typeface="思源黑体 CN Light" panose="020B0200000000000000" pitchFamily="34" charset="-122"/>
                        <a:sym typeface="思源黑体 CN Light" panose="020B0200000000000000" pitchFamily="34" charset="-122"/>
                      </a:endParaRPr>
                    </a:p>
                  </p:txBody>
                </p:sp>
              </p:grpSp>
              <p:grpSp>
                <p:nvGrpSpPr>
                  <p:cNvPr id="41" name="PA-组合 1"/>
                  <p:cNvGrpSpPr/>
                  <p:nvPr>
                    <p:custDataLst>
                      <p:tags r:id="rId12"/>
                    </p:custDataLst>
                  </p:nvPr>
                </p:nvGrpSpPr>
                <p:grpSpPr>
                  <a:xfrm>
                    <a:off x="1395" y="4627"/>
                    <a:ext cx="2859" cy="1535"/>
                    <a:chOff x="885393" y="2937407"/>
                    <a:chExt cx="1815855" cy="974642"/>
                  </a:xfrm>
                </p:grpSpPr>
                <p:sp>
                  <p:nvSpPr>
                    <p:cNvPr id="648" name="PA-Google Shape;648;p24"/>
                    <p:cNvSpPr txBox="1"/>
                    <p:nvPr>
                      <p:custDataLst>
                        <p:tags r:id="rId13"/>
                      </p:custDataLst>
                    </p:nvPr>
                  </p:nvSpPr>
                  <p:spPr>
                    <a:xfrm>
                      <a:off x="927348" y="3335449"/>
                      <a:ext cx="1773900" cy="57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CN" altLang="en-US" sz="1200" dirty="0">
                          <a:solidFill>
                            <a:schemeClr val="tx1">
                              <a:lumMod val="65000"/>
                              <a:lumOff val="35000"/>
                            </a:schemeClr>
                          </a:solidFill>
                          <a:latin typeface="Microsoft YaHei Regular" panose="020B0502040204020203" charset="-122"/>
                          <a:ea typeface="Microsoft YaHei Regular" panose="020B0502040204020203" charset="-122"/>
                          <a:sym typeface="+mn-ea"/>
                        </a:rPr>
                        <a:t>日均启动次数</a:t>
                      </a:r>
                      <a:endParaRPr lang="zh-CN" altLang="en-US" sz="1200" dirty="0">
                        <a:solidFill>
                          <a:schemeClr val="tx1">
                            <a:lumMod val="65000"/>
                            <a:lumOff val="35000"/>
                          </a:schemeClr>
                        </a:solidFill>
                        <a:latin typeface="Microsoft YaHei Regular" panose="020B0502040204020203" charset="-122"/>
                        <a:ea typeface="Microsoft YaHei Regular" panose="020B0502040204020203" charset="-122"/>
                        <a:cs typeface="Fira Sans Extra Condensed"/>
                        <a:sym typeface="+mn-ea"/>
                      </a:endParaRPr>
                    </a:p>
                  </p:txBody>
                </p:sp>
                <p:sp>
                  <p:nvSpPr>
                    <p:cNvPr id="651" name="PA-Google Shape;651;p24"/>
                    <p:cNvSpPr txBox="1"/>
                    <p:nvPr>
                      <p:custDataLst>
                        <p:tags r:id="rId14"/>
                      </p:custDataLst>
                    </p:nvPr>
                  </p:nvSpPr>
                  <p:spPr>
                    <a:xfrm>
                      <a:off x="885393" y="2937407"/>
                      <a:ext cx="1773900" cy="16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CN" sz="3200" b="1" dirty="0">
                          <a:solidFill>
                            <a:srgbClr val="FF7500"/>
                          </a:solidFill>
                          <a:latin typeface="思源黑体 CN Heavy" panose="020B0A00000000000000" pitchFamily="34" charset="-122"/>
                          <a:ea typeface="思源黑体 CN Heavy" panose="020B0A00000000000000" pitchFamily="34" charset="-122"/>
                          <a:sym typeface="+mn-ea"/>
                        </a:rPr>
                        <a:t>7</a:t>
                      </a:r>
                      <a:r>
                        <a:rPr lang="zh-CN" altLang="en-US" sz="2000" b="1" dirty="0">
                          <a:solidFill>
                            <a:srgbClr val="FF7500"/>
                          </a:solidFill>
                          <a:latin typeface="思源黑体 CN Heavy" panose="020B0A00000000000000" pitchFamily="34" charset="-122"/>
                          <a:ea typeface="思源黑体 CN Heavy" panose="020B0A00000000000000" pitchFamily="34" charset="-122"/>
                          <a:sym typeface="+mn-ea"/>
                        </a:rPr>
                        <a:t>次</a:t>
                      </a:r>
                      <a:endParaRPr lang="zh-CN" altLang="en-US" sz="2000" b="1" dirty="0">
                        <a:solidFill>
                          <a:srgbClr val="FF7500"/>
                        </a:solidFill>
                        <a:latin typeface="思源黑体 CN Heavy" panose="020B0A00000000000000" pitchFamily="34" charset="-122"/>
                        <a:ea typeface="思源黑体 CN Heavy" panose="020B0A00000000000000" pitchFamily="34" charset="-122"/>
                        <a:cs typeface="Fira Sans Extra Condensed Medium"/>
                        <a:sym typeface="+mn-ea"/>
                      </a:endParaRPr>
                    </a:p>
                  </p:txBody>
                </p:sp>
              </p:grpSp>
              <p:grpSp>
                <p:nvGrpSpPr>
                  <p:cNvPr id="42" name="PA-组合 4"/>
                  <p:cNvGrpSpPr/>
                  <p:nvPr>
                    <p:custDataLst>
                      <p:tags r:id="rId15"/>
                    </p:custDataLst>
                  </p:nvPr>
                </p:nvGrpSpPr>
                <p:grpSpPr>
                  <a:xfrm>
                    <a:off x="7451" y="4658"/>
                    <a:ext cx="2827" cy="1504"/>
                    <a:chOff x="4731258" y="2957505"/>
                    <a:chExt cx="1795277" cy="954694"/>
                  </a:xfrm>
                </p:grpSpPr>
                <p:sp>
                  <p:nvSpPr>
                    <p:cNvPr id="653" name="PA-Google Shape;653;p24"/>
                    <p:cNvSpPr txBox="1"/>
                    <p:nvPr>
                      <p:custDataLst>
                        <p:tags r:id="rId16"/>
                      </p:custDataLst>
                    </p:nvPr>
                  </p:nvSpPr>
                  <p:spPr>
                    <a:xfrm>
                      <a:off x="4731258" y="2957505"/>
                      <a:ext cx="1773899" cy="16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CN" sz="3200" b="1" dirty="0">
                          <a:solidFill>
                            <a:srgbClr val="FFBE00"/>
                          </a:solidFill>
                          <a:latin typeface="思源黑体 CN Heavy" panose="020B0A00000000000000" pitchFamily="34" charset="-122"/>
                          <a:ea typeface="思源黑体 CN Heavy" panose="020B0A00000000000000" pitchFamily="34" charset="-122"/>
                          <a:sym typeface="+mn-ea"/>
                        </a:rPr>
                        <a:t>20</a:t>
                      </a:r>
                      <a:r>
                        <a:rPr lang="en-US" altLang="zh-CN" sz="2000" b="1" dirty="0">
                          <a:solidFill>
                            <a:srgbClr val="FFBE00"/>
                          </a:solidFill>
                          <a:latin typeface="思源黑体 CN Heavy" panose="020B0A00000000000000" pitchFamily="34" charset="-122"/>
                          <a:ea typeface="思源黑体 CN Heavy" panose="020B0A00000000000000" pitchFamily="34" charset="-122"/>
                          <a:sym typeface="+mn-ea"/>
                        </a:rPr>
                        <a:t>%</a:t>
                      </a:r>
                      <a:endParaRPr lang="en-US" altLang="zh-CN" sz="2000" b="1" dirty="0">
                        <a:solidFill>
                          <a:srgbClr val="FFBE00"/>
                        </a:solidFill>
                        <a:latin typeface="思源黑体 CN Heavy" panose="020B0A00000000000000" pitchFamily="34" charset="-122"/>
                        <a:ea typeface="思源黑体 CN Heavy" panose="020B0A00000000000000" pitchFamily="34" charset="-122"/>
                        <a:cs typeface="Fira Sans Extra Condensed Medium"/>
                        <a:sym typeface="+mn-ea"/>
                      </a:endParaRPr>
                    </a:p>
                  </p:txBody>
                </p:sp>
                <p:sp>
                  <p:nvSpPr>
                    <p:cNvPr id="654" name="PA-Google Shape;654;p24"/>
                    <p:cNvSpPr txBox="1"/>
                    <p:nvPr>
                      <p:custDataLst>
                        <p:tags r:id="rId17"/>
                      </p:custDataLst>
                    </p:nvPr>
                  </p:nvSpPr>
                  <p:spPr>
                    <a:xfrm>
                      <a:off x="4757135" y="3335599"/>
                      <a:ext cx="1769400" cy="57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CN" altLang="en-US" sz="12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sym typeface="+mn-ea"/>
                        </a:rPr>
                        <a:t>为重度用户</a:t>
                      </a:r>
                      <a:endParaRPr lang="en-US" altLang="zh-CN" sz="12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endParaRPr>
                    </a:p>
                    <a:p>
                      <a:pPr marL="0" lvl="0" indent="0" algn="ctr" rtl="0">
                        <a:spcBef>
                          <a:spcPts val="0"/>
                        </a:spcBef>
                        <a:spcAft>
                          <a:spcPts val="0"/>
                        </a:spcAft>
                        <a:buNone/>
                      </a:pPr>
                      <a:r>
                        <a:rPr lang="zh-CN" altLang="en-US" sz="9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sym typeface="+mn-ea"/>
                        </a:rPr>
                        <a:t>（</a:t>
                      </a:r>
                      <a:r>
                        <a:rPr lang="en-US" altLang="zh-CN" sz="9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sym typeface="+mn-ea"/>
                        </a:rPr>
                        <a:t>1</a:t>
                      </a:r>
                      <a:r>
                        <a:rPr lang="zh-CN" altLang="en-US" sz="9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sym typeface="+mn-ea"/>
                        </a:rPr>
                        <a:t>个月内活跃天数</a:t>
                      </a:r>
                      <a:r>
                        <a:rPr lang="en-US" altLang="zh-CN" sz="9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sym typeface="+mn-ea"/>
                        </a:rPr>
                        <a:t>15</a:t>
                      </a:r>
                      <a:r>
                        <a:rPr lang="zh-CN" altLang="en-US" sz="9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sym typeface="+mn-ea"/>
                        </a:rPr>
                        <a:t>天以上）</a:t>
                      </a:r>
                      <a:endParaRPr lang="zh-CN" altLang="en-US" sz="9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sym typeface="+mn-ea"/>
                      </a:endParaRPr>
                    </a:p>
                  </p:txBody>
                </p:sp>
              </p:grpSp>
              <p:grpSp>
                <p:nvGrpSpPr>
                  <p:cNvPr id="43" name="PA-组合 3"/>
                  <p:cNvGrpSpPr/>
                  <p:nvPr>
                    <p:custDataLst>
                      <p:tags r:id="rId18"/>
                    </p:custDataLst>
                  </p:nvPr>
                </p:nvGrpSpPr>
                <p:grpSpPr>
                  <a:xfrm>
                    <a:off x="4418" y="4669"/>
                    <a:ext cx="2828" cy="1493"/>
                    <a:chOff x="2805903" y="2963974"/>
                    <a:chExt cx="1796236" cy="947657"/>
                  </a:xfrm>
                </p:grpSpPr>
                <p:sp>
                  <p:nvSpPr>
                    <p:cNvPr id="652" name="PA-Google Shape;652;p24"/>
                    <p:cNvSpPr txBox="1"/>
                    <p:nvPr>
                      <p:custDataLst>
                        <p:tags r:id="rId19"/>
                      </p:custDataLst>
                    </p:nvPr>
                  </p:nvSpPr>
                  <p:spPr>
                    <a:xfrm>
                      <a:off x="2828239" y="3335631"/>
                      <a:ext cx="1773900" cy="57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CN" altLang="en-US" sz="12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sym typeface="+mn-ea"/>
                        </a:rPr>
                        <a:t>下沉市场 用户占比</a:t>
                      </a:r>
                      <a:endParaRPr lang="zh-CN" altLang="en-US" sz="12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sym typeface="+mn-ea"/>
                      </a:endParaRPr>
                    </a:p>
                  </p:txBody>
                </p:sp>
                <p:sp>
                  <p:nvSpPr>
                    <p:cNvPr id="51" name="PA-Google Shape;647;p24"/>
                    <p:cNvSpPr txBox="1"/>
                    <p:nvPr>
                      <p:custDataLst>
                        <p:tags r:id="rId20"/>
                      </p:custDataLst>
                    </p:nvPr>
                  </p:nvSpPr>
                  <p:spPr>
                    <a:xfrm>
                      <a:off x="2805903" y="2963974"/>
                      <a:ext cx="1773900" cy="16470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altLang="zh-CN" sz="3200" b="1" dirty="0">
                          <a:solidFill>
                            <a:srgbClr val="FF0000"/>
                          </a:solidFill>
                          <a:latin typeface="思源黑体 CN Heavy" panose="020B0A00000000000000" pitchFamily="34" charset="-122"/>
                          <a:ea typeface="思源黑体 CN Heavy" panose="020B0A00000000000000" pitchFamily="34" charset="-122"/>
                          <a:sym typeface="+mn-ea"/>
                        </a:rPr>
                        <a:t>60</a:t>
                      </a:r>
                      <a:r>
                        <a:rPr lang="en-US" altLang="zh-CN" sz="2000" b="1" dirty="0">
                          <a:solidFill>
                            <a:srgbClr val="FF0000"/>
                          </a:solidFill>
                          <a:latin typeface="思源黑体 CN Heavy" panose="020B0A00000000000000" pitchFamily="34" charset="-122"/>
                          <a:ea typeface="思源黑体 CN Heavy" panose="020B0A00000000000000" pitchFamily="34" charset="-122"/>
                          <a:sym typeface="+mn-ea"/>
                        </a:rPr>
                        <a:t>%</a:t>
                      </a:r>
                      <a:endParaRPr lang="en-US" altLang="zh-CN" sz="2000" b="1" dirty="0">
                        <a:solidFill>
                          <a:srgbClr val="FF0000"/>
                        </a:solidFill>
                        <a:latin typeface="思源黑体 CN Heavy" panose="020B0A00000000000000" pitchFamily="34" charset="-122"/>
                        <a:ea typeface="思源黑体 CN Heavy" panose="020B0A00000000000000" pitchFamily="34" charset="-122"/>
                        <a:cs typeface="Fira Sans Extra Condensed Medium"/>
                        <a:sym typeface="+mn-ea"/>
                      </a:endParaRPr>
                    </a:p>
                  </p:txBody>
                </p:sp>
              </p:grpSp>
            </p:grpSp>
            <p:pic>
              <p:nvPicPr>
                <p:cNvPr id="44" name="图片 43" descr="lunkuohua2_yonghu"/>
                <p:cNvPicPr>
                  <a:picLocks noChangeAspect="1"/>
                </p:cNvPicPr>
                <p:nvPr/>
              </p:nvPicPr>
              <p:blipFill>
                <a:blip r:embed="rId21" cstate="screen"/>
                <a:stretch>
                  <a:fillRect/>
                </a:stretch>
              </p:blipFill>
              <p:spPr>
                <a:xfrm>
                  <a:off x="13245" y="4463"/>
                  <a:ext cx="666" cy="666"/>
                </a:xfrm>
                <a:prstGeom prst="rect">
                  <a:avLst/>
                </a:prstGeom>
              </p:spPr>
            </p:pic>
            <p:pic>
              <p:nvPicPr>
                <p:cNvPr id="45" name="图片 44" descr="start"/>
                <p:cNvPicPr>
                  <a:picLocks noChangeAspect="1"/>
                </p:cNvPicPr>
                <p:nvPr/>
              </p:nvPicPr>
              <p:blipFill>
                <a:blip r:embed="rId22" cstate="screen"/>
                <a:stretch>
                  <a:fillRect/>
                </a:stretch>
              </p:blipFill>
              <p:spPr>
                <a:xfrm>
                  <a:off x="10753" y="4463"/>
                  <a:ext cx="669" cy="669"/>
                </a:xfrm>
                <a:prstGeom prst="rect">
                  <a:avLst/>
                </a:prstGeom>
              </p:spPr>
            </p:pic>
            <p:pic>
              <p:nvPicPr>
                <p:cNvPr id="46" name="图片 45" descr="lunkuohua2_yonghu-2"/>
                <p:cNvPicPr>
                  <a:picLocks noChangeAspect="1"/>
                </p:cNvPicPr>
                <p:nvPr/>
              </p:nvPicPr>
              <p:blipFill>
                <a:blip r:embed="rId23" cstate="screen"/>
                <a:stretch>
                  <a:fillRect/>
                </a:stretch>
              </p:blipFill>
              <p:spPr>
                <a:xfrm>
                  <a:off x="15773" y="4416"/>
                  <a:ext cx="704" cy="704"/>
                </a:xfrm>
                <a:prstGeom prst="rect">
                  <a:avLst/>
                </a:prstGeom>
              </p:spPr>
            </p:pic>
          </p:grpSp>
        </p:grpSp>
      </p:grpSp>
      <p:sp>
        <p:nvSpPr>
          <p:cNvPr id="7" name="矩形 6"/>
          <p:cNvSpPr/>
          <p:nvPr/>
        </p:nvSpPr>
        <p:spPr>
          <a:xfrm>
            <a:off x="943733" y="4695549"/>
            <a:ext cx="1653018" cy="461665"/>
          </a:xfrm>
          <a:prstGeom prst="rect">
            <a:avLst/>
          </a:prstGeom>
        </p:spPr>
        <p:txBody>
          <a:bodyPr wrap="none">
            <a:spAutoFit/>
          </a:bodyPr>
          <a:lstStyle/>
          <a:p>
            <a:pPr algn="ctr"/>
            <a:r>
              <a:rPr lang="en-US" altLang="zh-CN" sz="2400" b="1" dirty="0">
                <a:solidFill>
                  <a:srgbClr val="FF7500"/>
                </a:solidFill>
                <a:ea typeface="Microsoft YaHei Bold" panose="020B0502040204020203" charset="-122"/>
              </a:rPr>
              <a:t>3.</a:t>
            </a:r>
            <a:r>
              <a:rPr lang="zh-CN" altLang="en-US" sz="2400" b="1" dirty="0">
                <a:solidFill>
                  <a:srgbClr val="FF7500"/>
                </a:solidFill>
                <a:ea typeface="Microsoft YaHei Bold" panose="020B0502040204020203" charset="-122"/>
              </a:rPr>
              <a:t>体验新鲜</a:t>
            </a:r>
            <a:endParaRPr lang="zh-CN" altLang="en-US" sz="2400" b="1" dirty="0">
              <a:solidFill>
                <a:srgbClr val="FF7500"/>
              </a:solidFill>
              <a:ea typeface="Microsoft YaHei Bold" panose="020B0502040204020203" charset="-122"/>
            </a:endParaRPr>
          </a:p>
        </p:txBody>
      </p:sp>
      <p:sp>
        <p:nvSpPr>
          <p:cNvPr id="8" name="矩形 7"/>
          <p:cNvSpPr/>
          <p:nvPr/>
        </p:nvSpPr>
        <p:spPr>
          <a:xfrm>
            <a:off x="1079782" y="5186423"/>
            <a:ext cx="6096000" cy="307777"/>
          </a:xfrm>
          <a:prstGeom prst="rect">
            <a:avLst/>
          </a:prstGeom>
        </p:spPr>
        <p:txBody>
          <a:bodyPr>
            <a:spAutoFit/>
          </a:bodyPr>
          <a:lstStyle/>
          <a:p>
            <a:r>
              <a:rPr lang="zh-CN" altLang="en-US" sz="1400" dirty="0">
                <a:solidFill>
                  <a:schemeClr val="tx1">
                    <a:lumMod val="65000"/>
                    <a:lumOff val="35000"/>
                  </a:schemeClr>
                </a:solidFill>
                <a:ea typeface="思源黑体 CN Heavy" panose="020B0A00000000000000" pitchFamily="34" charset="-122"/>
              </a:rPr>
              <a:t>覆盖时尚、美妆、个护、美食、旅行、家居等各个领域</a:t>
            </a:r>
            <a:endParaRPr lang="zh-CN" altLang="en-US" sz="1400" dirty="0"/>
          </a:p>
        </p:txBody>
      </p:sp>
      <p:sp>
        <p:nvSpPr>
          <p:cNvPr id="65" name="矩形 11"/>
          <p:cNvSpPr/>
          <p:nvPr/>
        </p:nvSpPr>
        <p:spPr>
          <a:xfrm>
            <a:off x="2647627" y="5702222"/>
            <a:ext cx="1431290" cy="798830"/>
          </a:xfrm>
          <a:prstGeom prst="rect">
            <a:avLst/>
          </a:prstGeom>
        </p:spPr>
        <p:txBody>
          <a:bodyPr wrap="none">
            <a:spAutoFit/>
          </a:bodyPr>
          <a:lstStyle/>
          <a:p>
            <a:pPr algn="ctr" fontAlgn="base"/>
            <a:r>
              <a:rPr lang="en-US" altLang="zh-CN" sz="3200" b="1" dirty="0">
                <a:solidFill>
                  <a:srgbClr val="FFC000"/>
                </a:solidFill>
                <a:latin typeface="Microsoft YaHei Bold" panose="020B0502040204020203" charset="-122"/>
                <a:ea typeface="Microsoft YaHei Bold" panose="020B0502040204020203" charset="-122"/>
                <a:cs typeface="Microsoft YaHei Bold" panose="020B0502040204020203" charset="-122"/>
              </a:rPr>
              <a:t>13W+</a:t>
            </a:r>
            <a:endParaRPr lang="en-US" altLang="zh-CN" sz="2600" b="1" dirty="0">
              <a:solidFill>
                <a:srgbClr val="FFC000"/>
              </a:solidFill>
              <a:latin typeface="Microsoft YaHei Bold" panose="020B0502040204020203" charset="-122"/>
              <a:ea typeface="Microsoft YaHei Bold" panose="020B0502040204020203" charset="-122"/>
              <a:cs typeface="Microsoft YaHei Bold" panose="020B0502040204020203" charset="-122"/>
            </a:endParaRPr>
          </a:p>
          <a:p>
            <a:pPr algn="ctr" fontAlgn="base"/>
            <a:r>
              <a:rPr lang="zh-CN" altLang="en-US" sz="1400" dirty="0">
                <a:solidFill>
                  <a:schemeClr val="tx1">
                    <a:lumMod val="65000"/>
                    <a:lumOff val="35000"/>
                  </a:schemeClr>
                </a:solidFill>
                <a:latin typeface="Microsoft YaHei Regular" panose="020B0502040204020203" charset="-122"/>
                <a:ea typeface="Microsoft YaHei Regular" panose="020B0502040204020203" charset="-122"/>
                <a:cs typeface="Microsoft YaHei Bold" panose="020B0502040204020203" charset="-122"/>
              </a:rPr>
              <a:t>爆文话题词</a:t>
            </a:r>
            <a:endParaRPr lang="zh-CN" altLang="en-US" sz="1400" dirty="0">
              <a:solidFill>
                <a:schemeClr val="tx1">
                  <a:lumMod val="65000"/>
                  <a:lumOff val="35000"/>
                </a:schemeClr>
              </a:solidFill>
              <a:latin typeface="Microsoft YaHei Regular" panose="020B0502040204020203" charset="-122"/>
              <a:ea typeface="Microsoft YaHei Regular" panose="020B0502040204020203" charset="-122"/>
              <a:cs typeface="Microsoft YaHei Bold" panose="020B0502040204020203" charset="-122"/>
            </a:endParaRPr>
          </a:p>
        </p:txBody>
      </p:sp>
      <p:sp>
        <p:nvSpPr>
          <p:cNvPr id="66" name="椭圆 201"/>
          <p:cNvSpPr/>
          <p:nvPr/>
        </p:nvSpPr>
        <p:spPr>
          <a:xfrm>
            <a:off x="1777677" y="5661000"/>
            <a:ext cx="856615" cy="856615"/>
          </a:xfrm>
          <a:prstGeom prst="ellipse">
            <a:avLst/>
          </a:prstGeom>
          <a:solidFill>
            <a:srgbClr val="FF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000" strike="noStrike" noProof="1">
              <a:latin typeface="微软雅黑" panose="020B0503020204020204" pitchFamily="34" charset="-122"/>
              <a:ea typeface="微软雅黑" panose="020B0503020204020204" pitchFamily="34" charset="-122"/>
            </a:endParaRPr>
          </a:p>
        </p:txBody>
      </p:sp>
      <p:sp>
        <p:nvSpPr>
          <p:cNvPr id="67" name="文本框 66"/>
          <p:cNvSpPr txBox="1"/>
          <p:nvPr/>
        </p:nvSpPr>
        <p:spPr>
          <a:xfrm>
            <a:off x="2019612" y="5761330"/>
            <a:ext cx="372745" cy="645160"/>
          </a:xfrm>
          <a:prstGeom prst="rect">
            <a:avLst/>
          </a:prstGeom>
          <a:noFill/>
        </p:spPr>
        <p:txBody>
          <a:bodyPr wrap="square" rtlCol="0">
            <a:spAutoFit/>
          </a:bodyPr>
          <a:lstStyle/>
          <a:p>
            <a:pPr algn="ctr"/>
            <a:r>
              <a:rPr lang="en-US" altLang="zh-CN" sz="3600" b="1" dirty="0">
                <a:solidFill>
                  <a:schemeClr val="bg1"/>
                </a:solidFill>
                <a:latin typeface="Microsoft YaHei Bold" panose="020B0502040204020203" charset="-122"/>
                <a:ea typeface="Microsoft YaHei Bold" panose="020B0502040204020203" charset="-122"/>
              </a:rPr>
              <a:t>#</a:t>
            </a:r>
            <a:endParaRPr lang="en-US" altLang="zh-CN" sz="3600" b="1" dirty="0">
              <a:solidFill>
                <a:schemeClr val="bg1"/>
              </a:solidFill>
              <a:latin typeface="Microsoft YaHei Bold" panose="020B0502040204020203" charset="-122"/>
              <a:ea typeface="Microsoft YaHei Bold" panose="020B0502040204020203" charset="-122"/>
            </a:endParaRPr>
          </a:p>
        </p:txBody>
      </p:sp>
      <p:sp>
        <p:nvSpPr>
          <p:cNvPr id="68" name="矩形 67"/>
          <p:cNvSpPr/>
          <p:nvPr/>
        </p:nvSpPr>
        <p:spPr>
          <a:xfrm>
            <a:off x="5818474" y="5706412"/>
            <a:ext cx="1605280" cy="798830"/>
          </a:xfrm>
          <a:prstGeom prst="rect">
            <a:avLst/>
          </a:prstGeom>
        </p:spPr>
        <p:txBody>
          <a:bodyPr wrap="none">
            <a:spAutoFit/>
          </a:bodyPr>
          <a:lstStyle/>
          <a:p>
            <a:pPr algn="ctr" fontAlgn="base"/>
            <a:r>
              <a:rPr lang="en-US" sz="3200" b="1" dirty="0">
                <a:solidFill>
                  <a:srgbClr val="FFC000"/>
                </a:solidFill>
                <a:latin typeface="Microsoft YaHei Bold" panose="020B0502040204020203" charset="-122"/>
                <a:ea typeface="Microsoft YaHei Bold" panose="020B0502040204020203" charset="-122"/>
                <a:cs typeface="Microsoft YaHei Bold" panose="020B0502040204020203" charset="-122"/>
              </a:rPr>
              <a:t>46</a:t>
            </a:r>
            <a:r>
              <a:rPr lang="en-US" altLang="zh-CN" sz="3200" b="1" dirty="0">
                <a:solidFill>
                  <a:srgbClr val="FFC000"/>
                </a:solidFill>
                <a:latin typeface="Microsoft YaHei Bold" panose="020B0502040204020203" charset="-122"/>
                <a:ea typeface="Microsoft YaHei Bold" panose="020B0502040204020203" charset="-122"/>
                <a:cs typeface="Microsoft YaHei Bold" panose="020B0502040204020203" charset="-122"/>
              </a:rPr>
              <a:t>W</a:t>
            </a:r>
            <a:r>
              <a:rPr lang="zh-CN" altLang="en-US" sz="2000" b="1" dirty="0">
                <a:solidFill>
                  <a:srgbClr val="FFC000"/>
                </a:solidFill>
                <a:latin typeface="Microsoft YaHei Bold" panose="020B0502040204020203" charset="-122"/>
                <a:ea typeface="Microsoft YaHei Bold" panose="020B0502040204020203" charset="-122"/>
                <a:cs typeface="Microsoft YaHei Bold" panose="020B0502040204020203" charset="-122"/>
              </a:rPr>
              <a:t>件</a:t>
            </a:r>
            <a:endParaRPr lang="en-US" altLang="zh-CN" sz="2600" b="1" dirty="0">
              <a:solidFill>
                <a:srgbClr val="FFC000"/>
              </a:solidFill>
              <a:latin typeface="Microsoft YaHei Bold" panose="020B0502040204020203" charset="-122"/>
              <a:ea typeface="Microsoft YaHei Bold" panose="020B0502040204020203" charset="-122"/>
              <a:cs typeface="Microsoft YaHei Bold" panose="020B0502040204020203" charset="-122"/>
            </a:endParaRPr>
          </a:p>
          <a:p>
            <a:pPr algn="ctr" fontAlgn="base"/>
            <a:r>
              <a:rPr lang="zh-CN" altLang="en-US" sz="1400" dirty="0">
                <a:solidFill>
                  <a:schemeClr val="tx1">
                    <a:lumMod val="65000"/>
                    <a:lumOff val="35000"/>
                  </a:schemeClr>
                </a:solidFill>
                <a:latin typeface="Microsoft YaHei Regular" panose="020B0502040204020203" charset="-122"/>
                <a:ea typeface="Microsoft YaHei Regular" panose="020B0502040204020203" charset="-122"/>
                <a:cs typeface="Microsoft YaHei Bold" panose="020B0502040204020203" charset="-122"/>
              </a:rPr>
              <a:t>累计试用商品件数</a:t>
            </a:r>
            <a:endParaRPr lang="zh-CN" altLang="en-US" sz="1400" dirty="0">
              <a:solidFill>
                <a:schemeClr val="tx1">
                  <a:lumMod val="65000"/>
                  <a:lumOff val="35000"/>
                </a:schemeClr>
              </a:solidFill>
              <a:latin typeface="Microsoft YaHei Regular" panose="020B0502040204020203" charset="-122"/>
              <a:ea typeface="Microsoft YaHei Regular" panose="020B0502040204020203" charset="-122"/>
              <a:cs typeface="Microsoft YaHei Bold" panose="020B0502040204020203" charset="-122"/>
            </a:endParaRPr>
          </a:p>
        </p:txBody>
      </p:sp>
      <p:sp>
        <p:nvSpPr>
          <p:cNvPr id="69" name="椭圆 201"/>
          <p:cNvSpPr/>
          <p:nvPr/>
        </p:nvSpPr>
        <p:spPr>
          <a:xfrm>
            <a:off x="5034249" y="5665190"/>
            <a:ext cx="856615" cy="856615"/>
          </a:xfrm>
          <a:prstGeom prst="ellipse">
            <a:avLst/>
          </a:prstGeom>
          <a:solidFill>
            <a:srgbClr val="FF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000" strike="noStrike" noProof="1">
              <a:latin typeface="微软雅黑" panose="020B0503020204020204" pitchFamily="34" charset="-122"/>
              <a:ea typeface="微软雅黑" panose="020B0503020204020204" pitchFamily="34" charset="-122"/>
            </a:endParaRPr>
          </a:p>
        </p:txBody>
      </p:sp>
      <p:sp>
        <p:nvSpPr>
          <p:cNvPr id="70" name="矩形 69"/>
          <p:cNvSpPr/>
          <p:nvPr/>
        </p:nvSpPr>
        <p:spPr>
          <a:xfrm>
            <a:off x="9079234" y="5702222"/>
            <a:ext cx="1585595" cy="1015663"/>
          </a:xfrm>
          <a:prstGeom prst="rect">
            <a:avLst/>
          </a:prstGeom>
        </p:spPr>
        <p:txBody>
          <a:bodyPr wrap="square">
            <a:spAutoFit/>
          </a:bodyPr>
          <a:lstStyle/>
          <a:p>
            <a:pPr algn="ctr" fontAlgn="base"/>
            <a:r>
              <a:rPr lang="en-US" altLang="zh-CN" sz="3200" b="1" dirty="0">
                <a:solidFill>
                  <a:srgbClr val="FFC000"/>
                </a:solidFill>
                <a:latin typeface="Microsoft YaHei Bold" panose="020B0502040204020203" charset="-122"/>
                <a:ea typeface="Microsoft YaHei Bold" panose="020B0502040204020203" charset="-122"/>
                <a:cs typeface="Microsoft YaHei Bold" panose="020B0502040204020203" charset="-122"/>
              </a:rPr>
              <a:t>15W+</a:t>
            </a:r>
            <a:endParaRPr lang="en-US" altLang="zh-CN" sz="2600" b="1" dirty="0">
              <a:solidFill>
                <a:srgbClr val="FFC000"/>
              </a:solidFill>
              <a:latin typeface="Microsoft YaHei Bold" panose="020B0502040204020203" charset="-122"/>
              <a:ea typeface="Microsoft YaHei Bold" panose="020B0502040204020203" charset="-122"/>
              <a:cs typeface="Microsoft YaHei Bold" panose="020B0502040204020203" charset="-122"/>
            </a:endParaRPr>
          </a:p>
          <a:p>
            <a:pPr algn="ctr" fontAlgn="base"/>
            <a:r>
              <a:rPr lang="zh-CN" altLang="en-US" sz="1400" dirty="0">
                <a:solidFill>
                  <a:schemeClr val="bg1">
                    <a:lumMod val="50000"/>
                  </a:schemeClr>
                </a:solidFill>
                <a:latin typeface="Microsoft YaHei Regular" panose="020B0502040204020203" charset="-122"/>
                <a:ea typeface="Microsoft YaHei Regular" panose="020B0502040204020203" charset="-122"/>
                <a:cs typeface="Microsoft YaHei Bold" panose="020B0502040204020203" charset="-122"/>
              </a:rPr>
              <a:t> </a:t>
            </a:r>
            <a:r>
              <a:rPr lang="zh-CN" altLang="en-US" sz="1400" dirty="0">
                <a:solidFill>
                  <a:schemeClr val="tx1">
                    <a:lumMod val="65000"/>
                    <a:lumOff val="35000"/>
                  </a:schemeClr>
                </a:solidFill>
                <a:latin typeface="Microsoft YaHei Regular" panose="020B0502040204020203" charset="-122"/>
                <a:ea typeface="Microsoft YaHei Regular" panose="020B0502040204020203" charset="-122"/>
                <a:cs typeface="Microsoft YaHei Bold" panose="020B0502040204020203" charset="-122"/>
              </a:rPr>
              <a:t>  拥有“测评官”</a:t>
            </a:r>
            <a:endParaRPr lang="zh-CN" altLang="en-US" sz="1400" dirty="0">
              <a:solidFill>
                <a:schemeClr val="tx1">
                  <a:lumMod val="65000"/>
                  <a:lumOff val="35000"/>
                </a:schemeClr>
              </a:solidFill>
              <a:latin typeface="Microsoft YaHei Regular" panose="020B0502040204020203" charset="-122"/>
              <a:ea typeface="Microsoft YaHei Regular" panose="020B0502040204020203" charset="-122"/>
              <a:cs typeface="Microsoft YaHei Bold" panose="020B0502040204020203" charset="-122"/>
            </a:endParaRPr>
          </a:p>
          <a:p>
            <a:pPr algn="ctr" fontAlgn="base"/>
            <a:r>
              <a:rPr lang="zh-CN" altLang="en-US" sz="1400" dirty="0">
                <a:solidFill>
                  <a:schemeClr val="tx1">
                    <a:lumMod val="65000"/>
                    <a:lumOff val="35000"/>
                  </a:schemeClr>
                </a:solidFill>
                <a:latin typeface="Microsoft YaHei Regular" panose="020B0502040204020203" charset="-122"/>
                <a:ea typeface="Microsoft YaHei Regular" panose="020B0502040204020203" charset="-122"/>
                <a:cs typeface="Microsoft YaHei Bold" panose="020B0502040204020203" charset="-122"/>
              </a:rPr>
              <a:t>认证的人数</a:t>
            </a:r>
            <a:endParaRPr lang="zh-CN" altLang="en-US" sz="1400" dirty="0">
              <a:solidFill>
                <a:schemeClr val="tx1">
                  <a:lumMod val="65000"/>
                  <a:lumOff val="35000"/>
                </a:schemeClr>
              </a:solidFill>
              <a:latin typeface="Microsoft YaHei Regular" panose="020B0502040204020203" charset="-122"/>
              <a:ea typeface="Microsoft YaHei Regular" panose="020B0502040204020203" charset="-122"/>
              <a:cs typeface="Microsoft YaHei Bold" panose="020B0502040204020203" charset="-122"/>
            </a:endParaRPr>
          </a:p>
        </p:txBody>
      </p:sp>
      <p:sp>
        <p:nvSpPr>
          <p:cNvPr id="71" name="椭圆 201"/>
          <p:cNvSpPr/>
          <p:nvPr/>
        </p:nvSpPr>
        <p:spPr>
          <a:xfrm>
            <a:off x="8290821" y="5684115"/>
            <a:ext cx="856615" cy="856615"/>
          </a:xfrm>
          <a:prstGeom prst="ellipse">
            <a:avLst/>
          </a:prstGeom>
          <a:solidFill>
            <a:srgbClr val="FF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000" strike="noStrike" noProof="1">
              <a:latin typeface="微软雅黑" panose="020B0503020204020204" pitchFamily="34" charset="-122"/>
              <a:ea typeface="微软雅黑" panose="020B0503020204020204" pitchFamily="34" charset="-122"/>
            </a:endParaRPr>
          </a:p>
        </p:txBody>
      </p:sp>
      <p:pic>
        <p:nvPicPr>
          <p:cNvPr id="72" name="图片 71" descr="shangpin"/>
          <p:cNvPicPr>
            <a:picLocks noChangeAspect="1"/>
          </p:cNvPicPr>
          <p:nvPr/>
        </p:nvPicPr>
        <p:blipFill>
          <a:blip r:embed="rId24" cstate="screen"/>
          <a:stretch>
            <a:fillRect/>
          </a:stretch>
        </p:blipFill>
        <p:spPr>
          <a:xfrm>
            <a:off x="5215224" y="5840450"/>
            <a:ext cx="494665" cy="494665"/>
          </a:xfrm>
          <a:prstGeom prst="rect">
            <a:avLst/>
          </a:prstGeom>
        </p:spPr>
      </p:pic>
      <p:pic>
        <p:nvPicPr>
          <p:cNvPr id="73" name="图片 72" descr="qunti"/>
          <p:cNvPicPr>
            <a:picLocks noChangeAspect="1"/>
          </p:cNvPicPr>
          <p:nvPr/>
        </p:nvPicPr>
        <p:blipFill>
          <a:blip r:embed="rId25" cstate="screen"/>
          <a:stretch>
            <a:fillRect/>
          </a:stretch>
        </p:blipFill>
        <p:spPr>
          <a:xfrm>
            <a:off x="8429886" y="5804130"/>
            <a:ext cx="578485" cy="549910"/>
          </a:xfrm>
          <a:prstGeom prst="rect">
            <a:avLst/>
          </a:prstGeom>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6510" y="-13970"/>
            <a:ext cx="12211050" cy="6864350"/>
          </a:xfrm>
          <a:prstGeom prst="rect">
            <a:avLst/>
          </a:prstGeom>
          <a:gradFill>
            <a:gsLst>
              <a:gs pos="0">
                <a:srgbClr val="FF8700"/>
              </a:gs>
              <a:gs pos="100000">
                <a:srgbClr val="FF2F07"/>
              </a:gs>
            </a:gsLst>
            <a:lin ang="21594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9"/>
          <p:cNvSpPr/>
          <p:nvPr/>
        </p:nvSpPr>
        <p:spPr>
          <a:xfrm>
            <a:off x="442595" y="434340"/>
            <a:ext cx="11306810" cy="5989320"/>
          </a:xfrm>
          <a:prstGeom prst="roundRect">
            <a:avLst>
              <a:gd name="adj" fmla="val 52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文本框 46"/>
          <p:cNvSpPr txBox="1"/>
          <p:nvPr/>
        </p:nvSpPr>
        <p:spPr>
          <a:xfrm>
            <a:off x="753745" y="2617470"/>
            <a:ext cx="5524269" cy="903645"/>
          </a:xfrm>
          <a:prstGeom prst="rect">
            <a:avLst/>
          </a:prstGeom>
          <a:noFill/>
        </p:spPr>
        <p:txBody>
          <a:bodyPr wrap="none" rtlCol="0">
            <a:spAutoFit/>
          </a:bodyPr>
          <a:lstStyle/>
          <a:p>
            <a:pPr algn="l">
              <a:lnSpc>
                <a:spcPct val="120000"/>
              </a:lnSpc>
            </a:pPr>
            <a:r>
              <a:rPr kumimoji="1" lang="zh-CN" altLang="en-US" sz="2800" b="1" dirty="0">
                <a:solidFill>
                  <a:srgbClr val="FF7D00"/>
                </a:solidFill>
                <a:latin typeface="微软雅黑" panose="020B0503020204020204" pitchFamily="34" charset="-122"/>
                <a:ea typeface="微软雅黑" panose="020B0503020204020204" pitchFamily="34" charset="-122"/>
              </a:rPr>
              <a:t>红人新经济的 </a:t>
            </a:r>
            <a:r>
              <a:rPr kumimoji="1" lang="zh-CN" altLang="en-US" sz="4800" b="1" dirty="0">
                <a:solidFill>
                  <a:srgbClr val="FF7D00"/>
                </a:solidFill>
                <a:latin typeface="微软雅黑" panose="020B0503020204020204" pitchFamily="34" charset="-122"/>
                <a:ea typeface="微软雅黑" panose="020B0503020204020204" pitchFamily="34" charset="-122"/>
                <a:sym typeface="+mn-ea"/>
              </a:rPr>
              <a:t>新消费产品</a:t>
            </a:r>
            <a:endParaRPr kumimoji="1" lang="zh-CN" altLang="en-US" sz="4800" b="1" dirty="0">
              <a:solidFill>
                <a:srgbClr val="FF7D00"/>
              </a:solidFill>
              <a:latin typeface="微软雅黑" panose="020B0503020204020204" pitchFamily="34" charset="-122"/>
              <a:ea typeface="微软雅黑" panose="020B0503020204020204" pitchFamily="34" charset="-122"/>
            </a:endParaRPr>
          </a:p>
        </p:txBody>
      </p:sp>
      <p:sp>
        <p:nvSpPr>
          <p:cNvPr id="167" name="线条"/>
          <p:cNvSpPr/>
          <p:nvPr/>
        </p:nvSpPr>
        <p:spPr>
          <a:xfrm flipV="1">
            <a:off x="879475" y="2688590"/>
            <a:ext cx="1748790" cy="635"/>
          </a:xfrm>
          <a:prstGeom prst="line">
            <a:avLst/>
          </a:prstGeom>
          <a:ln w="117475">
            <a:solidFill>
              <a:srgbClr val="FF7D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pic>
        <p:nvPicPr>
          <p:cNvPr id="7" name="图片 6" descr="IMS新logo(加股票代码）-03"/>
          <p:cNvPicPr>
            <a:picLocks noChangeAspect="1"/>
          </p:cNvPicPr>
          <p:nvPr/>
        </p:nvPicPr>
        <p:blipFill>
          <a:blip r:embed="rId1" cstate="screen"/>
          <a:stretch>
            <a:fillRect/>
          </a:stretch>
        </p:blipFill>
        <p:spPr>
          <a:xfrm>
            <a:off x="10347960" y="400050"/>
            <a:ext cx="1483360" cy="706120"/>
          </a:xfrm>
          <a:prstGeom prst="rect">
            <a:avLst/>
          </a:prstGeom>
        </p:spPr>
      </p:pic>
      <p:sp>
        <p:nvSpPr>
          <p:cNvPr id="9" name="任意多边形: 形状 11"/>
          <p:cNvSpPr/>
          <p:nvPr/>
        </p:nvSpPr>
        <p:spPr>
          <a:xfrm flipV="1">
            <a:off x="6713220" y="434340"/>
            <a:ext cx="5108575" cy="5986145"/>
          </a:xfrm>
          <a:custGeom>
            <a:avLst/>
            <a:gdLst>
              <a:gd name="connsiteX0" fmla="*/ 1195018 w 5749754"/>
              <a:gd name="connsiteY0" fmla="*/ 0 h 5728996"/>
              <a:gd name="connsiteX1" fmla="*/ 5448065 w 5749754"/>
              <a:gd name="connsiteY1" fmla="*/ 0 h 5728996"/>
              <a:gd name="connsiteX2" fmla="*/ 5749754 w 5749754"/>
              <a:gd name="connsiteY2" fmla="*/ 301689 h 5728996"/>
              <a:gd name="connsiteX3" fmla="*/ 5749754 w 5749754"/>
              <a:gd name="connsiteY3" fmla="*/ 5427307 h 5728996"/>
              <a:gd name="connsiteX4" fmla="*/ 5448065 w 5749754"/>
              <a:gd name="connsiteY4" fmla="*/ 5728996 h 5728996"/>
              <a:gd name="connsiteX5" fmla="*/ 2643130 w 5749754"/>
              <a:gd name="connsiteY5" fmla="*/ 5728996 h 5728996"/>
              <a:gd name="connsiteX6" fmla="*/ 2645569 w 5749754"/>
              <a:gd name="connsiteY6" fmla="*/ 5724522 h 5728996"/>
              <a:gd name="connsiteX7" fmla="*/ 2645569 w 5749754"/>
              <a:gd name="connsiteY7" fmla="*/ 4490929 h 5728996"/>
              <a:gd name="connsiteX8" fmla="*/ 1845469 w 5749754"/>
              <a:gd name="connsiteY8" fmla="*/ 3606466 h 5728996"/>
              <a:gd name="connsiteX9" fmla="*/ 1178719 w 5749754"/>
              <a:gd name="connsiteY9" fmla="*/ 2954756 h 5728996"/>
              <a:gd name="connsiteX10" fmla="*/ 492919 w 5749754"/>
              <a:gd name="connsiteY10" fmla="*/ 2233221 h 5728996"/>
              <a:gd name="connsiteX11" fmla="*/ 54769 w 5749754"/>
              <a:gd name="connsiteY11" fmla="*/ 1558235 h 5728996"/>
              <a:gd name="connsiteX12" fmla="*/ 54769 w 5749754"/>
              <a:gd name="connsiteY12" fmla="*/ 906526 h 5728996"/>
              <a:gd name="connsiteX13" fmla="*/ 492919 w 5749754"/>
              <a:gd name="connsiteY13" fmla="*/ 394468 h 5728996"/>
              <a:gd name="connsiteX14" fmla="*/ 1016645 w 5749754"/>
              <a:gd name="connsiteY14" fmla="*/ 78615 h 57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9754" h="5728996">
                <a:moveTo>
                  <a:pt x="1195018" y="0"/>
                </a:moveTo>
                <a:lnTo>
                  <a:pt x="5448065" y="0"/>
                </a:lnTo>
                <a:cubicBezTo>
                  <a:pt x="5614683" y="0"/>
                  <a:pt x="5749754" y="135071"/>
                  <a:pt x="5749754" y="301689"/>
                </a:cubicBezTo>
                <a:lnTo>
                  <a:pt x="5749754" y="5427307"/>
                </a:lnTo>
                <a:cubicBezTo>
                  <a:pt x="5749754" y="5593925"/>
                  <a:pt x="5614683" y="5728996"/>
                  <a:pt x="5448065" y="5728996"/>
                </a:cubicBezTo>
                <a:lnTo>
                  <a:pt x="2643130" y="5728996"/>
                </a:lnTo>
                <a:lnTo>
                  <a:pt x="2645569" y="5724522"/>
                </a:lnTo>
                <a:cubicBezTo>
                  <a:pt x="2788444" y="5387029"/>
                  <a:pt x="2778919" y="4843938"/>
                  <a:pt x="2645569" y="4490929"/>
                </a:cubicBezTo>
                <a:cubicBezTo>
                  <a:pt x="2512219" y="4137919"/>
                  <a:pt x="2089944" y="3862494"/>
                  <a:pt x="1845469" y="3606466"/>
                </a:cubicBezTo>
                <a:cubicBezTo>
                  <a:pt x="1600994" y="3350437"/>
                  <a:pt x="1404144" y="3183630"/>
                  <a:pt x="1178719" y="2954756"/>
                </a:cubicBezTo>
                <a:cubicBezTo>
                  <a:pt x="953294" y="2725882"/>
                  <a:pt x="680244" y="2465974"/>
                  <a:pt x="492919" y="2233221"/>
                </a:cubicBezTo>
                <a:cubicBezTo>
                  <a:pt x="305594" y="2000467"/>
                  <a:pt x="127794" y="1779351"/>
                  <a:pt x="54769" y="1558235"/>
                </a:cubicBezTo>
                <a:cubicBezTo>
                  <a:pt x="-18256" y="1337120"/>
                  <a:pt x="-18256" y="1100487"/>
                  <a:pt x="54769" y="906526"/>
                </a:cubicBezTo>
                <a:cubicBezTo>
                  <a:pt x="127794" y="712565"/>
                  <a:pt x="302419" y="545758"/>
                  <a:pt x="492919" y="394468"/>
                </a:cubicBezTo>
                <a:cubicBezTo>
                  <a:pt x="635794" y="281001"/>
                  <a:pt x="830462" y="167534"/>
                  <a:pt x="1016645" y="78615"/>
                </a:cubicBezTo>
                <a:close/>
              </a:path>
            </a:pathLst>
          </a:custGeom>
          <a:gradFill rotWithShape="1">
            <a:gsLst>
              <a:gs pos="0">
                <a:srgbClr val="FF8700"/>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8" name="文本框 47"/>
          <p:cNvSpPr txBox="1"/>
          <p:nvPr/>
        </p:nvSpPr>
        <p:spPr>
          <a:xfrm>
            <a:off x="767080" y="3666490"/>
            <a:ext cx="5654048" cy="396583"/>
          </a:xfrm>
          <a:prstGeom prst="rect">
            <a:avLst/>
          </a:prstGeom>
          <a:noFill/>
        </p:spPr>
        <p:txBody>
          <a:bodyPr wrap="none" rtlCol="0">
            <a:spAutoFit/>
          </a:bodyPr>
          <a:lstStyle/>
          <a:p>
            <a:pPr algn="l">
              <a:lnSpc>
                <a:spcPct val="120000"/>
              </a:lnSpc>
            </a:pPr>
            <a:r>
              <a:rPr kumimoji="1" lang="zh-CN" altLang="en-US" dirty="0">
                <a:solidFill>
                  <a:srgbClr val="FF7D00"/>
                </a:solidFill>
                <a:latin typeface="微软雅黑" panose="020B0503020204020204" pitchFamily="34" charset="-122"/>
                <a:ea typeface="微软雅黑" panose="020B0503020204020204" pitchFamily="34" charset="-122"/>
              </a:rPr>
              <a:t>新消费产品｜  网红品牌｜  爆款单品｜  </a:t>
            </a:r>
            <a:r>
              <a:rPr kumimoji="1" lang="en-US" altLang="zh-CN" dirty="0">
                <a:solidFill>
                  <a:srgbClr val="FF7D00"/>
                </a:solidFill>
                <a:latin typeface="微软雅黑" panose="020B0503020204020204" pitchFamily="34" charset="-122"/>
                <a:ea typeface="微软雅黑" panose="020B0503020204020204" pitchFamily="34" charset="-122"/>
              </a:rPr>
              <a:t>&amp; more……</a:t>
            </a:r>
            <a:endParaRPr kumimoji="1" lang="zh-CN" altLang="en-US" dirty="0">
              <a:solidFill>
                <a:srgbClr val="FF7D00"/>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448310" y="730250"/>
            <a:ext cx="6182995" cy="1985010"/>
            <a:chOff x="906" y="910"/>
            <a:chExt cx="9737" cy="3126"/>
          </a:xfrm>
        </p:grpSpPr>
        <p:pic>
          <p:nvPicPr>
            <p:cNvPr id="11" name="图片 10"/>
            <p:cNvPicPr>
              <a:picLocks noChangeAspect="1"/>
            </p:cNvPicPr>
            <p:nvPr/>
          </p:nvPicPr>
          <p:blipFill>
            <a:blip r:embed="rId2" cstate="screen">
              <a:biLevel thresh="25000"/>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906" y="1975"/>
              <a:ext cx="3712" cy="1110"/>
            </a:xfrm>
            <a:prstGeom prst="rect">
              <a:avLst/>
            </a:prstGeom>
          </p:spPr>
        </p:pic>
        <p:pic>
          <p:nvPicPr>
            <p:cNvPr id="12" name="图片 11"/>
            <p:cNvPicPr>
              <a:picLocks noChangeAspect="1"/>
            </p:cNvPicPr>
            <p:nvPr/>
          </p:nvPicPr>
          <p:blipFill rotWithShape="1">
            <a:blip r:embed="rId4" cstate="screen">
              <a:clrChange>
                <a:clrFrom>
                  <a:srgbClr val="FFFFFF"/>
                </a:clrFrom>
                <a:clrTo>
                  <a:srgbClr val="FFFFFF">
                    <a:alpha val="0"/>
                  </a:srgbClr>
                </a:clrTo>
              </a:clrChange>
            </a:blip>
            <a:srcRect/>
            <a:stretch>
              <a:fillRect/>
            </a:stretch>
          </p:blipFill>
          <p:spPr>
            <a:xfrm>
              <a:off x="4139" y="1897"/>
              <a:ext cx="4184" cy="1264"/>
            </a:xfrm>
            <a:prstGeom prst="rect">
              <a:avLst/>
            </a:prstGeom>
          </p:spPr>
        </p:pic>
        <p:pic>
          <p:nvPicPr>
            <p:cNvPr id="2" name="图片 1" descr="黄翠仙logo(1)-01"/>
            <p:cNvPicPr>
              <a:picLocks noChangeAspect="1"/>
            </p:cNvPicPr>
            <p:nvPr/>
          </p:nvPicPr>
          <p:blipFill>
            <a:blip r:embed="rId5" cstate="screen"/>
            <a:stretch>
              <a:fillRect/>
            </a:stretch>
          </p:blipFill>
          <p:spPr>
            <a:xfrm>
              <a:off x="8245" y="910"/>
              <a:ext cx="2398" cy="3127"/>
            </a:xfrm>
            <a:prstGeom prst="rect">
              <a:avLst/>
            </a:prstGeom>
          </p:spPr>
        </p:pic>
      </p:grpSp>
      <p:pic>
        <p:nvPicPr>
          <p:cNvPr id="6" name="图片 5" descr="188888-18"/>
          <p:cNvPicPr>
            <a:picLocks noChangeAspect="1"/>
          </p:cNvPicPr>
          <p:nvPr/>
        </p:nvPicPr>
        <p:blipFill>
          <a:blip r:embed="rId6" cstate="screen"/>
          <a:stretch>
            <a:fillRect/>
          </a:stretch>
        </p:blipFill>
        <p:spPr>
          <a:xfrm>
            <a:off x="5601335" y="1535430"/>
            <a:ext cx="6731635" cy="6130925"/>
          </a:xfrm>
          <a:prstGeom prst="rect">
            <a:avLst/>
          </a:prstGeo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518160" y="392430"/>
            <a:ext cx="11311890" cy="723900"/>
            <a:chOff x="816" y="618"/>
            <a:chExt cx="17814" cy="1140"/>
          </a:xfrm>
        </p:grpSpPr>
        <p:grpSp>
          <p:nvGrpSpPr>
            <p:cNvPr id="7" name="组合 6"/>
            <p:cNvGrpSpPr/>
            <p:nvPr/>
          </p:nvGrpSpPr>
          <p:grpSpPr>
            <a:xfrm>
              <a:off x="816" y="936"/>
              <a:ext cx="17124" cy="822"/>
              <a:chOff x="634" y="312"/>
              <a:chExt cx="17124" cy="822"/>
            </a:xfrm>
          </p:grpSpPr>
          <p:sp>
            <p:nvSpPr>
              <p:cNvPr id="38" name="标题 1"/>
              <p:cNvSpPr txBox="1"/>
              <p:nvPr/>
            </p:nvSpPr>
            <p:spPr>
              <a:xfrm>
                <a:off x="1491" y="312"/>
                <a:ext cx="16267" cy="822"/>
              </a:xfrm>
              <a:prstGeom prst="rect">
                <a:avLst/>
              </a:prstGeom>
              <a:no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lang="zh-CN" altLang="en-US" sz="2800" dirty="0">
                    <a:solidFill>
                      <a:srgbClr val="FF5300"/>
                    </a:solidFill>
                    <a:sym typeface="+mn-ea"/>
                  </a:rPr>
                  <a:t>依托红人营销打造自营品牌网红爆款</a:t>
                </a:r>
                <a:endParaRPr sz="2800" dirty="0">
                  <a:solidFill>
                    <a:srgbClr val="FF5300"/>
                  </a:solidFill>
                  <a:sym typeface="+mn-ea"/>
                </a:endParaRPr>
              </a:p>
            </p:txBody>
          </p:sp>
          <p:sp>
            <p:nvSpPr>
              <p:cNvPr id="39" name="矩形: 圆角 17"/>
              <p:cNvSpPr/>
              <p:nvPr/>
            </p:nvSpPr>
            <p:spPr>
              <a:xfrm rot="2700000">
                <a:off x="634" y="452"/>
                <a:ext cx="541" cy="541"/>
              </a:xfrm>
              <a:prstGeom prst="roundRect">
                <a:avLst>
                  <a:gd name="adj" fmla="val 2816"/>
                </a:avLst>
              </a:prstGeom>
              <a:gradFill>
                <a:gsLst>
                  <a:gs pos="0">
                    <a:srgbClr val="FF8700"/>
                  </a:gs>
                  <a:gs pos="100000">
                    <a:srgbClr val="FF6200"/>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pic>
          <p:nvPicPr>
            <p:cNvPr id="40" name="图片 39" descr="IMS新logo(加股票代码）-01"/>
            <p:cNvPicPr>
              <a:picLocks noChangeAspect="1"/>
            </p:cNvPicPr>
            <p:nvPr/>
          </p:nvPicPr>
          <p:blipFill>
            <a:blip r:embed="rId1" cstate="screen"/>
            <a:stretch>
              <a:fillRect/>
            </a:stretch>
          </p:blipFill>
          <p:spPr>
            <a:xfrm>
              <a:off x="16296" y="618"/>
              <a:ext cx="2335" cy="1111"/>
            </a:xfrm>
            <a:prstGeom prst="rect">
              <a:avLst/>
            </a:prstGeom>
          </p:spPr>
        </p:pic>
      </p:grpSp>
      <p:grpSp>
        <p:nvGrpSpPr>
          <p:cNvPr id="36" name="组合 35"/>
          <p:cNvGrpSpPr/>
          <p:nvPr/>
        </p:nvGrpSpPr>
        <p:grpSpPr>
          <a:xfrm>
            <a:off x="374650" y="1212215"/>
            <a:ext cx="11521666" cy="5300345"/>
            <a:chOff x="251" y="1909"/>
            <a:chExt cx="18144" cy="8347"/>
          </a:xfrm>
        </p:grpSpPr>
        <p:grpSp>
          <p:nvGrpSpPr>
            <p:cNvPr id="29" name="组合 28"/>
            <p:cNvGrpSpPr/>
            <p:nvPr/>
          </p:nvGrpSpPr>
          <p:grpSpPr>
            <a:xfrm>
              <a:off x="251" y="1909"/>
              <a:ext cx="6006" cy="8307"/>
              <a:chOff x="251" y="1909"/>
              <a:chExt cx="6006" cy="8307"/>
            </a:xfrm>
          </p:grpSpPr>
          <p:grpSp>
            <p:nvGrpSpPr>
              <p:cNvPr id="10" name="组合 9"/>
              <p:cNvGrpSpPr/>
              <p:nvPr/>
            </p:nvGrpSpPr>
            <p:grpSpPr>
              <a:xfrm>
                <a:off x="566" y="1916"/>
                <a:ext cx="5459" cy="8300"/>
                <a:chOff x="566" y="1916"/>
                <a:chExt cx="5459" cy="8300"/>
              </a:xfrm>
            </p:grpSpPr>
            <p:sp>
              <p:nvSpPr>
                <p:cNvPr id="9" name="矩形 8"/>
                <p:cNvSpPr/>
                <p:nvPr/>
              </p:nvSpPr>
              <p:spPr>
                <a:xfrm>
                  <a:off x="566" y="8137"/>
                  <a:ext cx="5459" cy="2079"/>
                </a:xfrm>
                <a:prstGeom prst="rect">
                  <a:avLst/>
                </a:prstGeom>
                <a:solidFill>
                  <a:srgbClr val="FF7E00"/>
                </a:solidFill>
                <a:ln w="28575">
                  <a:solidFill>
                    <a:srgbClr val="FF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66" y="1916"/>
                  <a:ext cx="5459" cy="6221"/>
                </a:xfrm>
                <a:prstGeom prst="rect">
                  <a:avLst/>
                </a:prstGeom>
                <a:solidFill>
                  <a:schemeClr val="bg1"/>
                </a:solidFill>
                <a:ln w="28575">
                  <a:solidFill>
                    <a:srgbClr val="FF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p:cNvGrpSpPr/>
              <p:nvPr/>
            </p:nvGrpSpPr>
            <p:grpSpPr>
              <a:xfrm>
                <a:off x="251" y="1909"/>
                <a:ext cx="6005" cy="6079"/>
                <a:chOff x="289945" y="1732608"/>
                <a:chExt cx="3813439" cy="3860283"/>
              </a:xfrm>
            </p:grpSpPr>
            <p:pic>
              <p:nvPicPr>
                <p:cNvPr id="19" name="图片 18"/>
                <p:cNvPicPr>
                  <a:picLocks noChangeAspect="1"/>
                </p:cNvPicPr>
                <p:nvPr/>
              </p:nvPicPr>
              <p:blipFill>
                <a:blip r:embed="rId2" cstate="screen"/>
                <a:stretch>
                  <a:fillRect/>
                </a:stretch>
              </p:blipFill>
              <p:spPr>
                <a:xfrm>
                  <a:off x="512205" y="2382257"/>
                  <a:ext cx="1762682" cy="1543326"/>
                </a:xfrm>
                <a:prstGeom prst="rect">
                  <a:avLst/>
                </a:prstGeom>
              </p:spPr>
            </p:pic>
            <p:pic>
              <p:nvPicPr>
                <p:cNvPr id="18" name="图片 17"/>
                <p:cNvPicPr>
                  <a:picLocks noChangeAspect="1"/>
                </p:cNvPicPr>
                <p:nvPr/>
              </p:nvPicPr>
              <p:blipFill>
                <a:blip r:embed="rId3" cstate="screen"/>
                <a:stretch>
                  <a:fillRect/>
                </a:stretch>
              </p:blipFill>
              <p:spPr>
                <a:xfrm>
                  <a:off x="1648043" y="1732608"/>
                  <a:ext cx="2200812" cy="2200812"/>
                </a:xfrm>
                <a:prstGeom prst="rect">
                  <a:avLst/>
                </a:prstGeom>
              </p:spPr>
            </p:pic>
            <p:sp>
              <p:nvSpPr>
                <p:cNvPr id="12" name="矩形 17"/>
                <p:cNvSpPr>
                  <a:spLocks noChangeArrowheads="1"/>
                </p:cNvSpPr>
                <p:nvPr/>
              </p:nvSpPr>
              <p:spPr bwMode="auto">
                <a:xfrm>
                  <a:off x="289945" y="4732466"/>
                  <a:ext cx="3813439"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ctr"/>
                  <a:r>
                    <a:rPr kumimoji="1" lang="zh-CN" altLang="en-US" sz="2400" b="1" dirty="0">
                      <a:latin typeface="微软雅黑" panose="020B0503020204020204" pitchFamily="34" charset="-122"/>
                      <a:ea typeface="微软雅黑" panose="020B0503020204020204" pitchFamily="34" charset="-122"/>
                      <a:cs typeface="微软雅黑 Light" panose="020B0502040204020203" charset="-122"/>
                    </a:rPr>
                    <a:t>年轻健康方便食品品牌</a:t>
                  </a:r>
                  <a:endParaRPr lang="en-US" altLang="zh-CN" sz="1400" dirty="0">
                    <a:latin typeface="微软雅黑" panose="020B0503020204020204" pitchFamily="34" charset="-122"/>
                    <a:ea typeface="微软雅黑" panose="020B0503020204020204" pitchFamily="34" charset="-122"/>
                  </a:endParaRPr>
                </a:p>
                <a:p>
                  <a:pPr algn="ctr"/>
                  <a:endParaRPr lang="en-US" altLang="zh-CN" sz="1400" dirty="0">
                    <a:latin typeface="MicrosoftYaHeiLight" panose="020B0502040204020203" charset="-122"/>
                  </a:endParaRPr>
                </a:p>
                <a:p>
                  <a:pPr algn="ctr"/>
                  <a:r>
                    <a:rPr lang="zh-CN" altLang="en-US" sz="1200" dirty="0">
                      <a:latin typeface="MicrosoftYaHeiLight" panose="020B0502040204020203" charset="-122"/>
                    </a:rPr>
                    <a:t>产品 螺蛳粉 </a:t>
                  </a:r>
                  <a:r>
                    <a:rPr lang="en-US" altLang="zh-CN" sz="1200" dirty="0">
                      <a:latin typeface="MicrosoftYaHeiLight" panose="020B0502040204020203" charset="-122"/>
                    </a:rPr>
                    <a:t>|</a:t>
                  </a:r>
                  <a:r>
                    <a:rPr lang="zh-CN" altLang="en-US" sz="1200" dirty="0">
                      <a:latin typeface="MicrosoftYaHeiLight" panose="020B0502040204020203" charset="-122"/>
                    </a:rPr>
                    <a:t> 酸辣粉 </a:t>
                  </a:r>
                  <a:r>
                    <a:rPr lang="en-US" altLang="zh-CN" sz="1200" dirty="0">
                      <a:latin typeface="MicrosoftYaHeiLight" panose="020B0502040204020203" charset="-122"/>
                    </a:rPr>
                    <a:t>|</a:t>
                  </a:r>
                  <a:r>
                    <a:rPr lang="zh-CN" altLang="en-US" sz="1200" dirty="0">
                      <a:latin typeface="MicrosoftYaHeiLight" panose="020B0502040204020203" charset="-122"/>
                    </a:rPr>
                    <a:t> 魔芋粉 </a:t>
                  </a:r>
                  <a:r>
                    <a:rPr lang="en-US" altLang="zh-CN" sz="1200" dirty="0">
                      <a:latin typeface="MicrosoftYaHeiLight" panose="020B0502040204020203" charset="-122"/>
                    </a:rPr>
                    <a:t>|</a:t>
                  </a:r>
                  <a:r>
                    <a:rPr lang="zh-CN" altLang="en-US" sz="1200" dirty="0">
                      <a:latin typeface="MicrosoftYaHeiLight" panose="020B0502040204020203" charset="-122"/>
                    </a:rPr>
                    <a:t> 米粉 </a:t>
                  </a:r>
                  <a:r>
                    <a:rPr lang="en-US" altLang="zh-CN" sz="1200" dirty="0">
                      <a:latin typeface="MicrosoftYaHeiLight" panose="020B0502040204020203" charset="-122"/>
                    </a:rPr>
                    <a:t>|</a:t>
                  </a:r>
                  <a:r>
                    <a:rPr lang="zh-CN" altLang="en-US" sz="1200" dirty="0">
                      <a:latin typeface="MicrosoftYaHeiLight" panose="020B0502040204020203" charset="-122"/>
                    </a:rPr>
                    <a:t> 拌粉</a:t>
                  </a:r>
                  <a:r>
                    <a:rPr lang="en-US" altLang="zh-CN" sz="1200" dirty="0">
                      <a:latin typeface="MicrosoftYaHeiLight" panose="020B0502040204020203" charset="-122"/>
                    </a:rPr>
                    <a:t>…</a:t>
                  </a:r>
                  <a:r>
                    <a:rPr lang="zh-CN" altLang="en-US" sz="1200" dirty="0">
                      <a:latin typeface="MicrosoftYaHeiLight" panose="020B0502040204020203" charset="-122"/>
                    </a:rPr>
                    <a:t> </a:t>
                  </a:r>
                  <a:endParaRPr lang="zh-CN" altLang="en-US" sz="1200" dirty="0">
                    <a:latin typeface="MicrosoftYaHeiLight" panose="020B0502040204020203" charset="-122"/>
                  </a:endParaRPr>
                </a:p>
              </p:txBody>
            </p:sp>
            <p:pic>
              <p:nvPicPr>
                <p:cNvPr id="20" name="图片 19"/>
                <p:cNvPicPr>
                  <a:picLocks noChangeAspect="1"/>
                </p:cNvPicPr>
                <p:nvPr/>
              </p:nvPicPr>
              <p:blipFill>
                <a:blip r:embed="rId4" cstate="screen">
                  <a:biLevel thresh="25000"/>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963580" y="3971284"/>
                  <a:ext cx="2356849" cy="704781"/>
                </a:xfrm>
                <a:prstGeom prst="rect">
                  <a:avLst/>
                </a:prstGeom>
              </p:spPr>
            </p:pic>
          </p:grpSp>
          <p:sp>
            <p:nvSpPr>
              <p:cNvPr id="25" name="文本框 24"/>
              <p:cNvSpPr txBox="1"/>
              <p:nvPr/>
            </p:nvSpPr>
            <p:spPr>
              <a:xfrm>
                <a:off x="790" y="8522"/>
                <a:ext cx="5078" cy="1306"/>
              </a:xfrm>
              <a:prstGeom prst="rect">
                <a:avLst/>
              </a:prstGeom>
              <a:noFill/>
            </p:spPr>
            <p:txBody>
              <a:bodyPr wrap="square" rtlCol="0">
                <a:spAutoFit/>
              </a:bodyPr>
              <a:lstStyle/>
              <a:p>
                <a:pPr algn="ctr">
                  <a:lnSpc>
                    <a:spcPct val="120000"/>
                  </a:lnSpc>
                </a:pPr>
                <a:r>
                  <a:rPr kumimoji="1"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螺蛳粉上线仅</a:t>
                </a:r>
                <a:r>
                  <a:rPr kumimoji="1" lang="en-US"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a:t>
                </a:r>
                <a:r>
                  <a:rPr kumimoji="1"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月</a:t>
                </a:r>
                <a:endParaRPr kumimoji="1" lang="en-US"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20000"/>
                  </a:lnSpc>
                </a:pPr>
                <a:r>
                  <a:rPr kumimoji="1"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销售额突破</a:t>
                </a:r>
                <a:r>
                  <a:rPr kumimoji="1"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en-US" altLang="zh-CN"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100</a:t>
                </a:r>
                <a:r>
                  <a:rPr kumimoji="1"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万</a:t>
                </a:r>
                <a:endParaRPr kumimoji="1"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35" name="组合 34"/>
            <p:cNvGrpSpPr/>
            <p:nvPr/>
          </p:nvGrpSpPr>
          <p:grpSpPr>
            <a:xfrm>
              <a:off x="12331" y="1956"/>
              <a:ext cx="6064" cy="8300"/>
              <a:chOff x="11878" y="1956"/>
              <a:chExt cx="6064" cy="8300"/>
            </a:xfrm>
          </p:grpSpPr>
          <p:grpSp>
            <p:nvGrpSpPr>
              <p:cNvPr id="22" name="组合 21"/>
              <p:cNvGrpSpPr/>
              <p:nvPr/>
            </p:nvGrpSpPr>
            <p:grpSpPr>
              <a:xfrm>
                <a:off x="12186" y="1956"/>
                <a:ext cx="5459" cy="8300"/>
                <a:chOff x="566" y="1916"/>
                <a:chExt cx="5459" cy="8300"/>
              </a:xfrm>
            </p:grpSpPr>
            <p:sp>
              <p:nvSpPr>
                <p:cNvPr id="26" name="矩形 25"/>
                <p:cNvSpPr/>
                <p:nvPr/>
              </p:nvSpPr>
              <p:spPr>
                <a:xfrm>
                  <a:off x="566" y="8098"/>
                  <a:ext cx="5459" cy="2118"/>
                </a:xfrm>
                <a:prstGeom prst="rect">
                  <a:avLst/>
                </a:prstGeom>
                <a:solidFill>
                  <a:srgbClr val="FF7E00"/>
                </a:solidFill>
                <a:ln w="28575">
                  <a:solidFill>
                    <a:srgbClr val="FF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566" y="1916"/>
                  <a:ext cx="5459" cy="6181"/>
                </a:xfrm>
                <a:prstGeom prst="rect">
                  <a:avLst/>
                </a:prstGeom>
                <a:solidFill>
                  <a:schemeClr val="bg1"/>
                </a:solidFill>
                <a:ln w="28575">
                  <a:solidFill>
                    <a:srgbClr val="FF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0" name="图片 49"/>
              <p:cNvPicPr>
                <a:picLocks noChangeAspect="1"/>
              </p:cNvPicPr>
              <p:nvPr/>
            </p:nvPicPr>
            <p:blipFill rotWithShape="1">
              <a:blip r:embed="rId6" cstate="screen">
                <a:clrChange>
                  <a:clrFrom>
                    <a:srgbClr val="FFFFFF"/>
                  </a:clrFrom>
                  <a:clrTo>
                    <a:srgbClr val="FFFFFF">
                      <a:alpha val="0"/>
                    </a:srgbClr>
                  </a:clrTo>
                </a:clrChange>
              </a:blip>
              <a:srcRect/>
              <a:stretch>
                <a:fillRect/>
              </a:stretch>
            </p:blipFill>
            <p:spPr>
              <a:xfrm>
                <a:off x="12848" y="5459"/>
                <a:ext cx="4184" cy="1264"/>
              </a:xfrm>
              <a:prstGeom prst="rect">
                <a:avLst/>
              </a:prstGeom>
            </p:spPr>
          </p:pic>
          <p:sp>
            <p:nvSpPr>
              <p:cNvPr id="24" name="矩形 17"/>
              <p:cNvSpPr>
                <a:spLocks noChangeArrowheads="1"/>
              </p:cNvSpPr>
              <p:nvPr/>
            </p:nvSpPr>
            <p:spPr bwMode="auto">
              <a:xfrm>
                <a:off x="11937" y="6637"/>
                <a:ext cx="6005" cy="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ctr"/>
                <a:r>
                  <a:rPr kumimoji="1" lang="zh-CN" altLang="en-US" sz="2400" b="1" dirty="0">
                    <a:latin typeface="微软雅黑" panose="020B0503020204020204" pitchFamily="34" charset="-122"/>
                    <a:ea typeface="微软雅黑" panose="020B0503020204020204" pitchFamily="34" charset="-122"/>
                    <a:cs typeface="微软雅黑 Light" panose="020B0502040204020203" charset="-122"/>
                  </a:rPr>
                  <a:t>健康休闲零食品牌</a:t>
                </a:r>
                <a:endParaRPr kumimoji="1" lang="en-US" altLang="zh-CN" sz="1400" b="1" dirty="0">
                  <a:latin typeface="微软雅黑" panose="020B0503020204020204" pitchFamily="34" charset="-122"/>
                  <a:ea typeface="微软雅黑" panose="020B0503020204020204" pitchFamily="34" charset="-122"/>
                  <a:cs typeface="微软雅黑 Light" panose="020B0502040204020203" charset="-122"/>
                </a:endParaRPr>
              </a:p>
              <a:p>
                <a:pPr algn="ctr"/>
                <a:endParaRPr lang="en-US" altLang="zh-CN" sz="1400" dirty="0">
                  <a:latin typeface="MicrosoftYaHeiLight" panose="020B0502040204020203" charset="-122"/>
                </a:endParaRPr>
              </a:p>
              <a:p>
                <a:pPr algn="ctr"/>
                <a:r>
                  <a:rPr lang="zh-CN" altLang="en-US" sz="1200" dirty="0">
                    <a:latin typeface="MicrosoftYaHeiLight" panose="020B0502040204020203" charset="-122"/>
                  </a:rPr>
                  <a:t>主营零食、膨化食品、饼干、冻干麦片</a:t>
                </a:r>
                <a:r>
                  <a:rPr lang="en-US" altLang="zh-CN" sz="1200" dirty="0">
                    <a:latin typeface="MicrosoftYaHeiLight" panose="020B0502040204020203" charset="-122"/>
                  </a:rPr>
                  <a:t>…</a:t>
                </a:r>
                <a:endParaRPr lang="zh-CN" altLang="en-US" sz="1200" dirty="0">
                  <a:solidFill>
                    <a:schemeClr val="bg1">
                      <a:lumMod val="50000"/>
                    </a:schemeClr>
                  </a:solidFill>
                  <a:latin typeface="字魂59号-创粗黑" panose="00000500000000000000" pitchFamily="2" charset="-122"/>
                  <a:ea typeface="字魂59号-创粗黑" panose="00000500000000000000" pitchFamily="2" charset="-122"/>
                </a:endParaRPr>
              </a:p>
            </p:txBody>
          </p:sp>
          <p:grpSp>
            <p:nvGrpSpPr>
              <p:cNvPr id="28" name="组合 27"/>
              <p:cNvGrpSpPr/>
              <p:nvPr/>
            </p:nvGrpSpPr>
            <p:grpSpPr>
              <a:xfrm>
                <a:off x="11878" y="2009"/>
                <a:ext cx="5449" cy="3514"/>
                <a:chOff x="11659" y="2050"/>
                <a:chExt cx="5848" cy="3693"/>
              </a:xfrm>
            </p:grpSpPr>
            <p:pic>
              <p:nvPicPr>
                <p:cNvPr id="30" name="图片 29"/>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0" b="97108" l="163" r="96248">
                              <a14:foregroundMark x1="18760" y1="59277" x2="27243" y2="99518"/>
                              <a14:foregroundMark x1="27243" y1="99518" x2="55954" y2="97831"/>
                              <a14:foregroundMark x1="55954" y1="97831" x2="77814" y2="72048"/>
                              <a14:foregroundMark x1="77814" y1="72048" x2="87113" y2="70843"/>
                              <a14:foregroundMark x1="163" y1="57108" x2="5546" y2="74217"/>
                              <a14:foregroundMark x1="88744" y1="80000" x2="88744" y2="94940"/>
                              <a14:foregroundMark x1="85481" y1="74217" x2="96411" y2="84578"/>
                              <a14:foregroundMark x1="84013" y1="69639" x2="63785" y2="96145"/>
                              <a14:foregroundMark x1="63785" y1="96145" x2="62969" y2="96145"/>
                              <a14:foregroundMark x1="88744" y1="67229" x2="88744" y2="85783"/>
                            </a14:backgroundRemoval>
                          </a14:imgEffect>
                        </a14:imgLayer>
                      </a14:imgProps>
                    </a:ext>
                  </a:extLst>
                </a:blip>
                <a:srcRect/>
                <a:stretch>
                  <a:fillRect/>
                </a:stretch>
              </p:blipFill>
              <p:spPr>
                <a:xfrm flipH="1">
                  <a:off x="12189" y="2050"/>
                  <a:ext cx="5318" cy="3600"/>
                </a:xfrm>
                <a:prstGeom prst="rect">
                  <a:avLst/>
                </a:prstGeom>
              </p:spPr>
            </p:pic>
            <p:pic>
              <p:nvPicPr>
                <p:cNvPr id="31" name="图片 30"/>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9804" b="96471" l="9804" r="94118">
                              <a14:foregroundMark x1="54510" y1="86275" x2="69020" y2="81961"/>
                              <a14:foregroundMark x1="69020" y1="81961" x2="69020" y2="81961"/>
                              <a14:foregroundMark x1="56471" y1="16863" x2="58824" y2="20000"/>
                              <a14:foregroundMark x1="55294" y1="14118" x2="60784" y2="20000"/>
                              <a14:foregroundMark x1="57647" y1="14510" x2="59608" y2="18039"/>
                              <a14:foregroundMark x1="50196" y1="10980" x2="52941" y2="9804"/>
                              <a14:backgroundMark x1="21569" y1="62745" x2="49412" y2="99608"/>
                            </a14:backgroundRemoval>
                          </a14:imgEffect>
                        </a14:imgLayer>
                      </a14:imgProps>
                    </a:ext>
                  </a:extLst>
                </a:blip>
                <a:srcRect/>
                <a:stretch>
                  <a:fillRect/>
                </a:stretch>
              </p:blipFill>
              <p:spPr>
                <a:xfrm rot="1128254">
                  <a:off x="11659" y="3271"/>
                  <a:ext cx="2473" cy="2472"/>
                </a:xfrm>
                <a:prstGeom prst="rect">
                  <a:avLst/>
                </a:prstGeom>
              </p:spPr>
            </p:pic>
            <p:pic>
              <p:nvPicPr>
                <p:cNvPr id="32" name="图片 31"/>
                <p:cNvPicPr>
                  <a:picLocks noChangeAspect="1"/>
                </p:cNvPicPr>
                <p:nvPr/>
              </p:nvPicPr>
              <p:blipFill>
                <a:blip r:embed="rId11" cstate="screen">
                  <a:extLst>
                    <a:ext uri="{BEBA8EAE-BF5A-486C-A8C5-ECC9F3942E4B}">
                      <a14:imgProps xmlns:a14="http://schemas.microsoft.com/office/drawing/2010/main">
                        <a14:imgLayer r:embed="rId12">
                          <a14:imgEffect>
                            <a14:backgroundRemoval t="9581" b="89820" l="7826" r="90000">
                              <a14:foregroundMark x1="7826" y1="18563" x2="8261" y2="64072"/>
                            </a14:backgroundRemoval>
                          </a14:imgEffect>
                        </a14:imgLayer>
                      </a14:imgProps>
                    </a:ext>
                  </a:extLst>
                </a:blip>
                <a:stretch>
                  <a:fillRect/>
                </a:stretch>
              </p:blipFill>
              <p:spPr>
                <a:xfrm rot="698815">
                  <a:off x="13639" y="4456"/>
                  <a:ext cx="1497" cy="1087"/>
                </a:xfrm>
                <a:prstGeom prst="rect">
                  <a:avLst/>
                </a:prstGeom>
              </p:spPr>
            </p:pic>
            <p:pic>
              <p:nvPicPr>
                <p:cNvPr id="33" name="图片 32"/>
                <p:cNvPicPr>
                  <a:picLocks noChangeAspect="1"/>
                </p:cNvPicPr>
                <p:nvPr/>
              </p:nvPicPr>
              <p:blipFill>
                <a:blip r:embed="rId13" cstate="screen">
                  <a:extLst>
                    <a:ext uri="{BEBA8EAE-BF5A-486C-A8C5-ECC9F3942E4B}">
                      <a14:imgProps xmlns:a14="http://schemas.microsoft.com/office/drawing/2010/main">
                        <a14:imgLayer r:embed="rId14">
                          <a14:imgEffect>
                            <a14:backgroundRemoval t="9581" b="89521" l="2473" r="89560">
                              <a14:foregroundMark x1="8242" y1="47305" x2="8242" y2="70659"/>
                              <a14:foregroundMark x1="2473" y1="57784" x2="6044" y2="58084"/>
                              <a14:foregroundMark x1="87912" y1="14072" x2="87637" y2="53293"/>
                              <a14:foregroundMark x1="48626" y1="11677" x2="65934" y2="11377"/>
                              <a14:foregroundMark x1="65934" y1="11377" x2="82967" y2="11976"/>
                              <a14:foregroundMark x1="44505" y1="9880" x2="45055" y2="14970"/>
                              <a14:foregroundMark x1="66209" y1="50000" x2="61264" y2="73653"/>
                            </a14:backgroundRemoval>
                          </a14:imgEffect>
                        </a14:imgLayer>
                      </a14:imgProps>
                    </a:ext>
                  </a:extLst>
                </a:blip>
                <a:stretch>
                  <a:fillRect/>
                </a:stretch>
              </p:blipFill>
              <p:spPr>
                <a:xfrm rot="245074">
                  <a:off x="15540" y="4097"/>
                  <a:ext cx="1750" cy="1606"/>
                </a:xfrm>
                <a:prstGeom prst="rect">
                  <a:avLst/>
                </a:prstGeom>
              </p:spPr>
            </p:pic>
          </p:grpSp>
          <p:sp>
            <p:nvSpPr>
              <p:cNvPr id="4" name="矩形 3"/>
              <p:cNvSpPr/>
              <p:nvPr/>
            </p:nvSpPr>
            <p:spPr>
              <a:xfrm>
                <a:off x="12366" y="8348"/>
                <a:ext cx="5122" cy="1771"/>
              </a:xfrm>
              <a:prstGeom prst="rect">
                <a:avLst/>
              </a:prstGeom>
            </p:spPr>
            <p:txBody>
              <a:bodyPr wrap="square">
                <a:spAutoFit/>
              </a:bodyPr>
              <a:lstStyle/>
              <a:p>
                <a:pPr algn="ctr">
                  <a:lnSpc>
                    <a:spcPct val="120000"/>
                  </a:lnSpc>
                </a:pPr>
                <a:r>
                  <a:rPr kumimoji="1" lang="zh-CN" altLang="en-US" sz="1600" dirty="0">
                    <a:solidFill>
                      <a:schemeClr val="bg1"/>
                    </a:solidFill>
                    <a:latin typeface="Microsoft YaHei Regular" panose="020B0502040204020203" charset="-122"/>
                    <a:ea typeface="Microsoft YaHei Regular" panose="020B0502040204020203" charset="-122"/>
                    <a:cs typeface="Microsoft YaHei Regular" panose="020B0502040204020203" charset="-122"/>
                  </a:rPr>
                  <a:t>爆款产品炭烧芝士脆饼干</a:t>
                </a:r>
                <a:endParaRPr kumimoji="1" lang="en-US" altLang="zh-CN" sz="1600" dirty="0">
                  <a:solidFill>
                    <a:schemeClr val="bg1"/>
                  </a:solidFill>
                  <a:latin typeface="Microsoft YaHei Regular" panose="020B0502040204020203" charset="-122"/>
                  <a:ea typeface="Microsoft YaHei Regular" panose="020B0502040204020203" charset="-122"/>
                  <a:cs typeface="Microsoft YaHei Regular" panose="020B0502040204020203" charset="-122"/>
                </a:endParaRPr>
              </a:p>
              <a:p>
                <a:pPr algn="ctr">
                  <a:lnSpc>
                    <a:spcPct val="120000"/>
                  </a:lnSpc>
                </a:pPr>
                <a:r>
                  <a:rPr kumimoji="1" lang="zh-CN" altLang="en-US" sz="1600" dirty="0">
                    <a:solidFill>
                      <a:schemeClr val="bg1"/>
                    </a:solidFill>
                    <a:latin typeface="Microsoft YaHei Regular" panose="020B0502040204020203" charset="-122"/>
                    <a:ea typeface="Microsoft YaHei Regular" panose="020B0502040204020203" charset="-122"/>
                    <a:cs typeface="Microsoft YaHei Regular" panose="020B0502040204020203" charset="-122"/>
                  </a:rPr>
                  <a:t>上线</a:t>
                </a:r>
                <a:r>
                  <a:rPr kumimoji="1" lang="en-US" altLang="zh-CN" sz="1600" dirty="0">
                    <a:solidFill>
                      <a:schemeClr val="bg1"/>
                    </a:solidFill>
                    <a:latin typeface="Microsoft YaHei Regular" panose="020B0502040204020203" charset="-122"/>
                    <a:ea typeface="Microsoft YaHei Regular" panose="020B0502040204020203" charset="-122"/>
                    <a:cs typeface="Microsoft YaHei Regular" panose="020B0502040204020203" charset="-122"/>
                  </a:rPr>
                  <a:t>9</a:t>
                </a:r>
                <a:r>
                  <a:rPr kumimoji="1" lang="zh-CN" altLang="en-US" sz="1600" dirty="0">
                    <a:solidFill>
                      <a:schemeClr val="bg1"/>
                    </a:solidFill>
                    <a:latin typeface="Microsoft YaHei Regular" panose="020B0502040204020203" charset="-122"/>
                    <a:ea typeface="Microsoft YaHei Regular" panose="020B0502040204020203" charset="-122"/>
                    <a:cs typeface="Microsoft YaHei Regular" panose="020B0502040204020203" charset="-122"/>
                  </a:rPr>
                  <a:t>个月，累计销量 </a:t>
                </a:r>
                <a:r>
                  <a:rPr kumimoji="1" lang="en-US" altLang="zh-CN" sz="2000" b="1" dirty="0">
                    <a:solidFill>
                      <a:schemeClr val="bg1"/>
                    </a:solidFill>
                    <a:latin typeface="Microsoft YaHei Regular" panose="020B0502040204020203" charset="-122"/>
                    <a:ea typeface="Microsoft YaHei Regular" panose="020B0502040204020203" charset="-122"/>
                    <a:cs typeface="Microsoft YaHei Regular" panose="020B0502040204020203" charset="-122"/>
                  </a:rPr>
                  <a:t>300</a:t>
                </a:r>
                <a:r>
                  <a:rPr kumimoji="1" lang="zh-CN" altLang="en-US" sz="2000" b="1" dirty="0">
                    <a:solidFill>
                      <a:schemeClr val="bg1"/>
                    </a:solidFill>
                    <a:latin typeface="Microsoft YaHei Regular" panose="020B0502040204020203" charset="-122"/>
                    <a:ea typeface="Microsoft YaHei Regular" panose="020B0502040204020203" charset="-122"/>
                    <a:cs typeface="Microsoft YaHei Regular" panose="020B0502040204020203" charset="-122"/>
                  </a:rPr>
                  <a:t>万</a:t>
                </a:r>
                <a:r>
                  <a:rPr kumimoji="1" lang="en-US" altLang="zh-CN" sz="2000" b="1" dirty="0">
                    <a:solidFill>
                      <a:schemeClr val="bg1"/>
                    </a:solidFill>
                    <a:latin typeface="Microsoft YaHei Regular" panose="020B0502040204020203" charset="-122"/>
                    <a:ea typeface="Microsoft YaHei Regular" panose="020B0502040204020203" charset="-122"/>
                    <a:cs typeface="Microsoft YaHei Regular" panose="020B0502040204020203" charset="-122"/>
                  </a:rPr>
                  <a:t>+</a:t>
                </a:r>
                <a:endParaRPr kumimoji="1" lang="en-US" altLang="zh-CN" sz="2000" b="1" dirty="0">
                  <a:solidFill>
                    <a:schemeClr val="bg1"/>
                  </a:solidFill>
                  <a:latin typeface="Microsoft YaHei Regular" panose="020B0502040204020203" charset="-122"/>
                  <a:ea typeface="Microsoft YaHei Regular" panose="020B0502040204020203" charset="-122"/>
                  <a:cs typeface="Microsoft YaHei Regular" panose="020B0502040204020203" charset="-122"/>
                </a:endParaRPr>
              </a:p>
              <a:p>
                <a:pPr algn="ctr">
                  <a:lnSpc>
                    <a:spcPct val="120000"/>
                  </a:lnSpc>
                </a:pPr>
                <a:r>
                  <a:rPr kumimoji="1" lang="zh-CN" altLang="en-US" sz="1600" dirty="0">
                    <a:solidFill>
                      <a:schemeClr val="bg1"/>
                    </a:solidFill>
                    <a:latin typeface="Microsoft YaHei Regular" panose="020B0502040204020203" charset="-122"/>
                    <a:ea typeface="Microsoft YaHei Regular" panose="020B0502040204020203" charset="-122"/>
                    <a:cs typeface="Microsoft YaHei Regular" panose="020B0502040204020203" charset="-122"/>
                  </a:rPr>
                  <a:t>登上抖音品类爆款榜单 </a:t>
                </a:r>
                <a:r>
                  <a:rPr kumimoji="1" lang="zh-CN" altLang="en-US" sz="2000" b="1" dirty="0">
                    <a:solidFill>
                      <a:schemeClr val="bg1"/>
                    </a:solidFill>
                    <a:latin typeface="Microsoft YaHei Regular" panose="020B0502040204020203" charset="-122"/>
                    <a:ea typeface="Microsoft YaHei Regular" panose="020B0502040204020203" charset="-122"/>
                    <a:cs typeface="Microsoft YaHei Regular" panose="020B0502040204020203" charset="-122"/>
                  </a:rPr>
                  <a:t>第</a:t>
                </a:r>
                <a:r>
                  <a:rPr kumimoji="1" lang="en-US" altLang="zh-CN" sz="2000" b="1" dirty="0">
                    <a:solidFill>
                      <a:schemeClr val="bg1"/>
                    </a:solidFill>
                    <a:latin typeface="Microsoft YaHei Regular" panose="020B0502040204020203" charset="-122"/>
                    <a:ea typeface="Microsoft YaHei Regular" panose="020B0502040204020203" charset="-122"/>
                    <a:cs typeface="Microsoft YaHei Regular" panose="020B0502040204020203" charset="-122"/>
                  </a:rPr>
                  <a:t>1</a:t>
                </a:r>
                <a:r>
                  <a:rPr kumimoji="1" lang="zh-CN" altLang="en-US" sz="2000" b="1" dirty="0">
                    <a:solidFill>
                      <a:schemeClr val="bg1"/>
                    </a:solidFill>
                    <a:latin typeface="Microsoft YaHei Regular" panose="020B0502040204020203" charset="-122"/>
                    <a:ea typeface="Microsoft YaHei Regular" panose="020B0502040204020203" charset="-122"/>
                    <a:cs typeface="Microsoft YaHei Regular" panose="020B0502040204020203" charset="-122"/>
                  </a:rPr>
                  <a:t>名</a:t>
                </a:r>
                <a:endParaRPr kumimoji="1" lang="zh-CN" altLang="en-US" sz="2000" b="1" dirty="0">
                  <a:solidFill>
                    <a:schemeClr val="bg1"/>
                  </a:solidFill>
                  <a:latin typeface="Microsoft YaHei Regular" panose="020B0502040204020203" charset="-122"/>
                  <a:ea typeface="Microsoft YaHei Regular" panose="020B0502040204020203" charset="-122"/>
                  <a:cs typeface="Microsoft YaHei Regular" panose="020B0502040204020203" charset="-122"/>
                </a:endParaRPr>
              </a:p>
            </p:txBody>
          </p:sp>
        </p:grpSp>
        <p:grpSp>
          <p:nvGrpSpPr>
            <p:cNvPr id="34" name="组合 33"/>
            <p:cNvGrpSpPr/>
            <p:nvPr/>
          </p:nvGrpSpPr>
          <p:grpSpPr>
            <a:xfrm>
              <a:off x="6292" y="1956"/>
              <a:ext cx="6005" cy="8300"/>
              <a:chOff x="6156" y="1956"/>
              <a:chExt cx="6005" cy="8300"/>
            </a:xfrm>
          </p:grpSpPr>
          <p:grpSp>
            <p:nvGrpSpPr>
              <p:cNvPr id="13" name="组合 12"/>
              <p:cNvGrpSpPr/>
              <p:nvPr/>
            </p:nvGrpSpPr>
            <p:grpSpPr>
              <a:xfrm>
                <a:off x="6386" y="1956"/>
                <a:ext cx="5459" cy="8300"/>
                <a:chOff x="566" y="1916"/>
                <a:chExt cx="5459" cy="8300"/>
              </a:xfrm>
            </p:grpSpPr>
            <p:sp>
              <p:nvSpPr>
                <p:cNvPr id="14" name="矩形 13"/>
                <p:cNvSpPr/>
                <p:nvPr/>
              </p:nvSpPr>
              <p:spPr>
                <a:xfrm>
                  <a:off x="566" y="8098"/>
                  <a:ext cx="5459" cy="2118"/>
                </a:xfrm>
                <a:prstGeom prst="rect">
                  <a:avLst/>
                </a:prstGeom>
                <a:solidFill>
                  <a:srgbClr val="FF7E00"/>
                </a:solidFill>
                <a:ln w="28575">
                  <a:solidFill>
                    <a:srgbClr val="FF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66" y="1916"/>
                  <a:ext cx="5459" cy="6181"/>
                </a:xfrm>
                <a:prstGeom prst="rect">
                  <a:avLst/>
                </a:prstGeom>
                <a:solidFill>
                  <a:schemeClr val="bg1"/>
                </a:solidFill>
                <a:ln w="28575">
                  <a:solidFill>
                    <a:srgbClr val="FF7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48"/>
              <p:cNvPicPr>
                <a:picLocks noChangeAspect="1"/>
              </p:cNvPicPr>
              <p:nvPr/>
            </p:nvPicPr>
            <p:blipFill>
              <a:blip r:embed="rId15"/>
              <a:stretch>
                <a:fillRect/>
              </a:stretch>
            </p:blipFill>
            <p:spPr>
              <a:xfrm>
                <a:off x="6446" y="2139"/>
                <a:ext cx="5301" cy="3266"/>
              </a:xfrm>
              <a:prstGeom prst="rect">
                <a:avLst/>
              </a:prstGeom>
            </p:spPr>
          </p:pic>
          <p:sp>
            <p:nvSpPr>
              <p:cNvPr id="47" name="矩形 17"/>
              <p:cNvSpPr>
                <a:spLocks noChangeArrowheads="1"/>
              </p:cNvSpPr>
              <p:nvPr/>
            </p:nvSpPr>
            <p:spPr bwMode="auto">
              <a:xfrm>
                <a:off x="6156" y="6637"/>
                <a:ext cx="6005" cy="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ctr"/>
                <a:r>
                  <a:rPr kumimoji="1" lang="zh-CN" altLang="en-US" sz="2400" b="1" dirty="0">
                    <a:latin typeface="微软雅黑" panose="020B0503020204020204" pitchFamily="34" charset="-122"/>
                    <a:ea typeface="微软雅黑" panose="020B0503020204020204" pitchFamily="34" charset="-122"/>
                    <a:cs typeface="微软雅黑 Light" panose="020B0502040204020203" charset="-122"/>
                  </a:rPr>
                  <a:t>好吃健康独特的云南美食</a:t>
                </a:r>
                <a:endParaRPr kumimoji="1" lang="en-US" altLang="zh-CN" sz="800" b="1" dirty="0">
                  <a:latin typeface="微软雅黑" panose="020B0503020204020204" pitchFamily="34" charset="-122"/>
                  <a:ea typeface="微软雅黑" panose="020B0503020204020204" pitchFamily="34" charset="-122"/>
                  <a:cs typeface="微软雅黑 Light" panose="020B0502040204020203" charset="-122"/>
                </a:endParaRPr>
              </a:p>
              <a:p>
                <a:pPr algn="ctr"/>
                <a:endParaRPr lang="en-US" altLang="zh-CN" sz="1400" dirty="0">
                  <a:latin typeface="MicrosoftYaHeiLight" panose="020B0502040204020203" charset="-122"/>
                </a:endParaRPr>
              </a:p>
              <a:p>
                <a:pPr algn="ctr"/>
                <a:r>
                  <a:rPr lang="zh-CN" altLang="en-US" sz="1200" dirty="0">
                    <a:latin typeface="MicrosoftYaHeiLight" panose="020B0502040204020203" charset="-122"/>
                  </a:rPr>
                  <a:t>下饭酱、火锅底料 ｜小绿豆、豆干 ｜米线</a:t>
                </a:r>
                <a:r>
                  <a:rPr lang="en-US" altLang="zh-CN" sz="1200" dirty="0">
                    <a:latin typeface="MicrosoftYaHeiLight" panose="020B0502040204020203" charset="-122"/>
                  </a:rPr>
                  <a:t>…</a:t>
                </a:r>
                <a:endParaRPr lang="zh-CN" altLang="en-US" sz="1200" dirty="0">
                  <a:latin typeface="MicrosoftYaHeiLight" panose="020B0502040204020203" charset="-122"/>
                </a:endParaRPr>
              </a:p>
            </p:txBody>
          </p:sp>
          <p:sp>
            <p:nvSpPr>
              <p:cNvPr id="3" name="矩形 2"/>
              <p:cNvSpPr/>
              <p:nvPr/>
            </p:nvSpPr>
            <p:spPr>
              <a:xfrm>
                <a:off x="7709" y="8318"/>
                <a:ext cx="2980" cy="1714"/>
              </a:xfrm>
              <a:prstGeom prst="rect">
                <a:avLst/>
              </a:prstGeom>
            </p:spPr>
            <p:txBody>
              <a:bodyPr wrap="none">
                <a:spAutoFit/>
              </a:bodyPr>
              <a:lstStyle/>
              <a:p>
                <a:pPr algn="ctr">
                  <a:lnSpc>
                    <a:spcPct val="120000"/>
                  </a:lnSpc>
                </a:pPr>
                <a:r>
                  <a:rPr kumimoji="1" lang="en-US" altLang="zh-CN" sz="2000" b="1" dirty="0">
                    <a:solidFill>
                      <a:schemeClr val="bg1"/>
                    </a:solidFill>
                    <a:latin typeface="Microsoft YaHei Regular" panose="020B0502040204020203" charset="-122"/>
                    <a:ea typeface="Microsoft YaHei Regular" panose="020B0502040204020203" charset="-122"/>
                    <a:cs typeface="Microsoft YaHei Regular" panose="020B0502040204020203" charset="-122"/>
                  </a:rPr>
                  <a:t>22 </a:t>
                </a:r>
                <a:r>
                  <a:rPr kumimoji="1" lang="zh-CN" altLang="en-US" sz="1400" dirty="0">
                    <a:solidFill>
                      <a:schemeClr val="bg1"/>
                    </a:solidFill>
                    <a:latin typeface="Microsoft YaHei Regular" panose="020B0502040204020203" charset="-122"/>
                    <a:ea typeface="Microsoft YaHei Regular" panose="020B0502040204020203" charset="-122"/>
                    <a:cs typeface="Microsoft YaHei Regular" panose="020B0502040204020203" charset="-122"/>
                  </a:rPr>
                  <a:t>款人气美食</a:t>
                </a:r>
                <a:endParaRPr kumimoji="1" lang="en-US" altLang="zh-CN" b="1" dirty="0">
                  <a:solidFill>
                    <a:schemeClr val="bg1"/>
                  </a:solidFill>
                  <a:latin typeface="Microsoft YaHei Regular" panose="020B0502040204020203" charset="-122"/>
                  <a:ea typeface="Microsoft YaHei Regular" panose="020B0502040204020203" charset="-122"/>
                  <a:cs typeface="Microsoft YaHei Regular" panose="020B0502040204020203" charset="-122"/>
                </a:endParaRPr>
              </a:p>
              <a:p>
                <a:pPr algn="ctr">
                  <a:lnSpc>
                    <a:spcPct val="120000"/>
                  </a:lnSpc>
                </a:pPr>
                <a:r>
                  <a:rPr kumimoji="1" lang="en-US" altLang="zh-CN" sz="2000" b="1" dirty="0">
                    <a:solidFill>
                      <a:schemeClr val="bg1"/>
                    </a:solidFill>
                    <a:latin typeface="Microsoft YaHei Regular" panose="020B0502040204020203" charset="-122"/>
                    <a:ea typeface="Microsoft YaHei Regular" panose="020B0502040204020203" charset="-122"/>
                    <a:cs typeface="Microsoft YaHei Regular" panose="020B0502040204020203" charset="-122"/>
                  </a:rPr>
                  <a:t>1000+</a:t>
                </a:r>
                <a:r>
                  <a:rPr kumimoji="1" lang="zh-CN" altLang="en-US" sz="1400" dirty="0">
                    <a:solidFill>
                      <a:schemeClr val="bg1"/>
                    </a:solidFill>
                    <a:latin typeface="Microsoft YaHei Regular" panose="020B0502040204020203" charset="-122"/>
                    <a:ea typeface="Microsoft YaHei Regular" panose="020B0502040204020203" charset="-122"/>
                    <a:cs typeface="Microsoft YaHei Regular" panose="020B0502040204020203" charset="-122"/>
                  </a:rPr>
                  <a:t>位网红推荐</a:t>
                </a:r>
                <a:endParaRPr kumimoji="1" lang="zh-CN" altLang="en-US" sz="1600" dirty="0">
                  <a:solidFill>
                    <a:schemeClr val="bg1"/>
                  </a:solidFill>
                  <a:latin typeface="Microsoft YaHei Regular" panose="020B0502040204020203" charset="-122"/>
                  <a:ea typeface="Microsoft YaHei Regular" panose="020B0502040204020203" charset="-122"/>
                  <a:cs typeface="Microsoft YaHei Regular" panose="020B0502040204020203" charset="-122"/>
                </a:endParaRPr>
              </a:p>
              <a:p>
                <a:pPr algn="ctr">
                  <a:lnSpc>
                    <a:spcPct val="120000"/>
                  </a:lnSpc>
                </a:pPr>
                <a:r>
                  <a:rPr kumimoji="1" lang="zh-CN" altLang="en-US" sz="1400" dirty="0">
                    <a:solidFill>
                      <a:schemeClr val="bg1"/>
                    </a:solidFill>
                    <a:latin typeface="Microsoft YaHei Regular" panose="020B0502040204020203" charset="-122"/>
                    <a:ea typeface="Microsoft YaHei Regular" panose="020B0502040204020203" charset="-122"/>
                    <a:cs typeface="Microsoft YaHei Regular" panose="020B0502040204020203" charset="-122"/>
                  </a:rPr>
                  <a:t>云南最火的网红产品</a:t>
                </a:r>
                <a:endParaRPr kumimoji="1" lang="zh-CN" altLang="en-US" sz="1400" dirty="0">
                  <a:solidFill>
                    <a:schemeClr val="bg1"/>
                  </a:solidFill>
                  <a:latin typeface="Microsoft YaHei Regular" panose="020B0502040204020203" charset="-122"/>
                  <a:ea typeface="Microsoft YaHei Regular" panose="020B0502040204020203" charset="-122"/>
                  <a:cs typeface="Microsoft YaHei Regular" panose="020B0502040204020203" charset="-122"/>
                </a:endParaRPr>
              </a:p>
            </p:txBody>
          </p:sp>
          <p:pic>
            <p:nvPicPr>
              <p:cNvPr id="2" name="图片 1" descr="黄翠仙logo(1)-02"/>
              <p:cNvPicPr>
                <a:picLocks noChangeAspect="1"/>
              </p:cNvPicPr>
              <p:nvPr/>
            </p:nvPicPr>
            <p:blipFill>
              <a:blip r:embed="rId16" cstate="screen"/>
              <a:stretch>
                <a:fillRect/>
              </a:stretch>
            </p:blipFill>
            <p:spPr>
              <a:xfrm>
                <a:off x="6940" y="5263"/>
                <a:ext cx="4265" cy="1446"/>
              </a:xfrm>
              <a:prstGeom prst="rect">
                <a:avLst/>
              </a:prstGeom>
            </p:spPr>
          </p:pic>
        </p:grpSp>
      </p:gr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54610"/>
            <a:ext cx="12238990" cy="6952615"/>
            <a:chOff x="-15" y="-22"/>
            <a:chExt cx="19230" cy="10810"/>
          </a:xfrm>
        </p:grpSpPr>
        <p:sp>
          <p:nvSpPr>
            <p:cNvPr id="8" name="矩形 7"/>
            <p:cNvSpPr/>
            <p:nvPr/>
          </p:nvSpPr>
          <p:spPr>
            <a:xfrm>
              <a:off x="-15" y="-22"/>
              <a:ext cx="19230" cy="10810"/>
            </a:xfrm>
            <a:prstGeom prst="rect">
              <a:avLst/>
            </a:prstGeom>
            <a:gradFill>
              <a:gsLst>
                <a:gs pos="0">
                  <a:srgbClr val="FF8700"/>
                </a:gs>
                <a:gs pos="100000">
                  <a:srgbClr val="FF2F07"/>
                </a:gs>
              </a:gsLst>
              <a:lin ang="21594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9"/>
            <p:cNvSpPr/>
            <p:nvPr/>
          </p:nvSpPr>
          <p:spPr>
            <a:xfrm>
              <a:off x="708" y="684"/>
              <a:ext cx="17806" cy="9432"/>
            </a:xfrm>
            <a:prstGeom prst="roundRect">
              <a:avLst>
                <a:gd name="adj" fmla="val 52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24" name="图片 23" descr="3"/>
          <p:cNvPicPr>
            <a:picLocks noChangeAspect="1"/>
          </p:cNvPicPr>
          <p:nvPr/>
        </p:nvPicPr>
        <p:blipFill>
          <a:blip r:embed="rId1"/>
          <a:stretch>
            <a:fillRect/>
          </a:stretch>
        </p:blipFill>
        <p:spPr>
          <a:xfrm>
            <a:off x="0" y="-54610"/>
            <a:ext cx="12393295" cy="6953250"/>
          </a:xfrm>
          <a:prstGeom prst="rect">
            <a:avLst/>
          </a:prstGeom>
        </p:spPr>
      </p:pic>
      <p:grpSp>
        <p:nvGrpSpPr>
          <p:cNvPr id="4" name="组合 3"/>
          <p:cNvGrpSpPr/>
          <p:nvPr/>
        </p:nvGrpSpPr>
        <p:grpSpPr>
          <a:xfrm>
            <a:off x="3689985" y="3537585"/>
            <a:ext cx="7204710" cy="2091690"/>
            <a:chOff x="-4239" y="1715"/>
            <a:chExt cx="11346" cy="3294"/>
          </a:xfrm>
        </p:grpSpPr>
        <p:sp>
          <p:nvSpPr>
            <p:cNvPr id="30" name="矩形 29"/>
            <p:cNvSpPr/>
            <p:nvPr/>
          </p:nvSpPr>
          <p:spPr>
            <a:xfrm>
              <a:off x="-4239" y="3991"/>
              <a:ext cx="11290" cy="1018"/>
            </a:xfrm>
            <a:prstGeom prst="rect">
              <a:avLst/>
            </a:prstGeom>
          </p:spPr>
          <p:txBody>
            <a:bodyPr wrap="square">
              <a:spAutoFit/>
            </a:bodyPr>
            <a:lstStyle/>
            <a:p>
              <a:pPr marL="0" lvl="2" algn="r">
                <a:defRPr/>
              </a:pPr>
              <a:r>
                <a:rPr lang="zh-CN" altLang="en-US" sz="3600" b="1" dirty="0">
                  <a:solidFill>
                    <a:srgbClr val="FF6200"/>
                  </a:solidFill>
                  <a:ea typeface="Microsoft YaHei Bold" panose="020B0502040204020203" charset="-122"/>
                </a:rPr>
                <a:t>新经济板块未来发展</a:t>
              </a:r>
              <a:endParaRPr lang="zh-CN" altLang="en-US" sz="3600" b="1" dirty="0">
                <a:solidFill>
                  <a:srgbClr val="FF6200"/>
                </a:solidFill>
                <a:ea typeface="Microsoft YaHei Bold" panose="020B0502040204020203" charset="-122"/>
              </a:endParaRPr>
            </a:p>
          </p:txBody>
        </p:sp>
        <p:grpSp>
          <p:nvGrpSpPr>
            <p:cNvPr id="3" name="组合 2"/>
            <p:cNvGrpSpPr/>
            <p:nvPr/>
          </p:nvGrpSpPr>
          <p:grpSpPr>
            <a:xfrm>
              <a:off x="489" y="1715"/>
              <a:ext cx="6618" cy="2276"/>
              <a:chOff x="2184" y="1376"/>
              <a:chExt cx="6618" cy="2276"/>
            </a:xfrm>
          </p:grpSpPr>
          <p:grpSp>
            <p:nvGrpSpPr>
              <p:cNvPr id="27" name="组合 26"/>
              <p:cNvGrpSpPr/>
              <p:nvPr/>
            </p:nvGrpSpPr>
            <p:grpSpPr>
              <a:xfrm>
                <a:off x="2184" y="1887"/>
                <a:ext cx="1235" cy="1153"/>
                <a:chOff x="1730" y="2813"/>
                <a:chExt cx="892" cy="830"/>
              </a:xfrm>
              <a:solidFill>
                <a:schemeClr val="bg1"/>
              </a:solidFill>
            </p:grpSpPr>
            <p:sp>
              <p:nvSpPr>
                <p:cNvPr id="28" name="任意多边形: 形状 25"/>
                <p:cNvSpPr/>
                <p:nvPr/>
              </p:nvSpPr>
              <p:spPr>
                <a:xfrm rot="10800000" flipV="1">
                  <a:off x="1730" y="2813"/>
                  <a:ext cx="531" cy="830"/>
                </a:xfrm>
                <a:custGeom>
                  <a:avLst/>
                  <a:gdLst>
                    <a:gd name="connsiteX0" fmla="*/ 616854 w 943428"/>
                    <a:gd name="connsiteY0" fmla="*/ 1799772 h 1799772"/>
                    <a:gd name="connsiteX1" fmla="*/ 943428 w 943428"/>
                    <a:gd name="connsiteY1" fmla="*/ 1799772 h 1799772"/>
                    <a:gd name="connsiteX2" fmla="*/ 326574 w 943428"/>
                    <a:gd name="connsiteY2" fmla="*/ 899886 h 1799772"/>
                    <a:gd name="connsiteX3" fmla="*/ 943428 w 943428"/>
                    <a:gd name="connsiteY3" fmla="*/ 0 h 1799772"/>
                    <a:gd name="connsiteX4" fmla="*/ 616854 w 943428"/>
                    <a:gd name="connsiteY4" fmla="*/ 0 h 1799772"/>
                    <a:gd name="connsiteX5" fmla="*/ 0 w 943428"/>
                    <a:gd name="connsiteY5" fmla="*/ 899886 h 179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428" h="1799772">
                      <a:moveTo>
                        <a:pt x="616854" y="1799772"/>
                      </a:moveTo>
                      <a:lnTo>
                        <a:pt x="943428" y="1799772"/>
                      </a:lnTo>
                      <a:lnTo>
                        <a:pt x="326574" y="899886"/>
                      </a:lnTo>
                      <a:lnTo>
                        <a:pt x="943428" y="0"/>
                      </a:lnTo>
                      <a:lnTo>
                        <a:pt x="616854" y="0"/>
                      </a:lnTo>
                      <a:lnTo>
                        <a:pt x="0" y="899886"/>
                      </a:lnTo>
                      <a:close/>
                    </a:path>
                  </a:pathLst>
                </a:custGeom>
                <a:solidFill>
                  <a:srgbClr val="FF5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50000"/>
                      </a:prstClr>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9" name="任意多边形: 形状 14"/>
                <p:cNvSpPr/>
                <p:nvPr/>
              </p:nvSpPr>
              <p:spPr>
                <a:xfrm rot="10800000" flipV="1">
                  <a:off x="2334" y="3003"/>
                  <a:ext cx="288" cy="450"/>
                </a:xfrm>
                <a:custGeom>
                  <a:avLst/>
                  <a:gdLst>
                    <a:gd name="connsiteX0" fmla="*/ 616854 w 943428"/>
                    <a:gd name="connsiteY0" fmla="*/ 1799772 h 1799772"/>
                    <a:gd name="connsiteX1" fmla="*/ 943428 w 943428"/>
                    <a:gd name="connsiteY1" fmla="*/ 1799772 h 1799772"/>
                    <a:gd name="connsiteX2" fmla="*/ 326574 w 943428"/>
                    <a:gd name="connsiteY2" fmla="*/ 899886 h 1799772"/>
                    <a:gd name="connsiteX3" fmla="*/ 943428 w 943428"/>
                    <a:gd name="connsiteY3" fmla="*/ 0 h 1799772"/>
                    <a:gd name="connsiteX4" fmla="*/ 616854 w 943428"/>
                    <a:gd name="connsiteY4" fmla="*/ 0 h 1799772"/>
                    <a:gd name="connsiteX5" fmla="*/ 0 w 943428"/>
                    <a:gd name="connsiteY5" fmla="*/ 899886 h 179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428" h="1799772">
                      <a:moveTo>
                        <a:pt x="616854" y="1799772"/>
                      </a:moveTo>
                      <a:lnTo>
                        <a:pt x="943428" y="1799772"/>
                      </a:lnTo>
                      <a:lnTo>
                        <a:pt x="326574" y="899886"/>
                      </a:lnTo>
                      <a:lnTo>
                        <a:pt x="943428" y="0"/>
                      </a:lnTo>
                      <a:lnTo>
                        <a:pt x="616854" y="0"/>
                      </a:lnTo>
                      <a:lnTo>
                        <a:pt x="0" y="899886"/>
                      </a:lnTo>
                      <a:close/>
                    </a:path>
                  </a:pathLst>
                </a:custGeom>
                <a:solidFill>
                  <a:srgbClr val="FF5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50000"/>
                      </a:prstClr>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sp>
            <p:nvSpPr>
              <p:cNvPr id="31" name="TextBox 11"/>
              <p:cNvSpPr txBox="1"/>
              <p:nvPr/>
            </p:nvSpPr>
            <p:spPr>
              <a:xfrm>
                <a:off x="3504" y="1376"/>
                <a:ext cx="5298" cy="227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8800" b="1" i="0" u="none" strike="noStrike" kern="1200" cap="none" spc="0" normalizeH="0" baseline="0" noProof="0" dirty="0">
                    <a:ln>
                      <a:noFill/>
                    </a:ln>
                    <a:solidFill>
                      <a:srgbClr val="FF6200"/>
                    </a:solidFill>
                    <a:effectLst/>
                    <a:uLnTx/>
                    <a:uFillTx/>
                    <a:latin typeface="Arial" panose="020B0604020202020204" pitchFamily="34" charset="0"/>
                    <a:ea typeface="字魂59号-创粗黑" panose="00000500000000000000" pitchFamily="2" charset="-122"/>
                    <a:cs typeface="+mn-ea"/>
                    <a:sym typeface="Arial" panose="020B0604020202020204" pitchFamily="34" charset="0"/>
                  </a:rPr>
                  <a:t>Part.4</a:t>
                </a:r>
                <a:endParaRPr kumimoji="0" lang="en-US" altLang="zh-CN" sz="8800" b="1" i="0" u="none" strike="noStrike" kern="1200" cap="none" spc="0" normalizeH="0" baseline="0" noProof="0" dirty="0">
                  <a:ln>
                    <a:noFill/>
                  </a:ln>
                  <a:solidFill>
                    <a:srgbClr val="FF6200"/>
                  </a:solidFill>
                  <a:effectLst/>
                  <a:uLnTx/>
                  <a:uFillTx/>
                  <a:latin typeface="Arial" panose="020B0604020202020204" pitchFamily="34" charset="0"/>
                  <a:ea typeface="字魂59号-创粗黑" panose="00000500000000000000" pitchFamily="2" charset="-122"/>
                  <a:cs typeface="+mn-ea"/>
                  <a:sym typeface="Arial" panose="020B0604020202020204" pitchFamily="34" charset="0"/>
                </a:endParaRPr>
              </a:p>
            </p:txBody>
          </p:sp>
        </p:grpSp>
      </p:grpSp>
      <p:pic>
        <p:nvPicPr>
          <p:cNvPr id="5" name="图片 4" descr="/Users/dahuaili/Desktop/集团ppt更新/1/集团ppt插图-02.png集团ppt插图-02"/>
          <p:cNvPicPr>
            <a:picLocks noChangeAspect="1"/>
          </p:cNvPicPr>
          <p:nvPr/>
        </p:nvPicPr>
        <p:blipFill>
          <a:blip r:embed="rId2" cstate="screen"/>
          <a:srcRect/>
          <a:stretch>
            <a:fillRect/>
          </a:stretch>
        </p:blipFill>
        <p:spPr>
          <a:xfrm>
            <a:off x="-403860" y="-262255"/>
            <a:ext cx="5781040" cy="5818505"/>
          </a:xfrm>
          <a:prstGeom prst="rect">
            <a:avLst/>
          </a:prstGeom>
          <a:effectLst>
            <a:outerShdw blurRad="76200" dist="38100" dir="2700000" algn="tl" rotWithShape="0">
              <a:srgbClr val="400000">
                <a:alpha val="44000"/>
              </a:srgbClr>
            </a:outerShdw>
          </a:effec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screen"/>
          <a:srcRect/>
          <a:stretch>
            <a:fillRect/>
          </a:stretch>
        </p:blipFill>
        <p:spPr>
          <a:xfrm>
            <a:off x="3459793" y="5041536"/>
            <a:ext cx="1026000" cy="255773"/>
          </a:xfrm>
          <a:prstGeom prst="rect">
            <a:avLst/>
          </a:prstGeom>
        </p:spPr>
      </p:pic>
      <p:pic>
        <p:nvPicPr>
          <p:cNvPr id="3" name="图片 2"/>
          <p:cNvPicPr>
            <a:picLocks noChangeAspect="1"/>
          </p:cNvPicPr>
          <p:nvPr/>
        </p:nvPicPr>
        <p:blipFill rotWithShape="1">
          <a:blip r:embed="rId2" cstate="screen"/>
          <a:srcRect/>
          <a:stretch>
            <a:fillRect/>
          </a:stretch>
        </p:blipFill>
        <p:spPr>
          <a:xfrm>
            <a:off x="7863494" y="2191184"/>
            <a:ext cx="1697448" cy="1423658"/>
          </a:xfrm>
          <a:prstGeom prst="rect">
            <a:avLst/>
          </a:prstGeom>
        </p:spPr>
      </p:pic>
      <p:sp>
        <p:nvSpPr>
          <p:cNvPr id="4" name="内容占位符 2"/>
          <p:cNvSpPr txBox="1"/>
          <p:nvPr/>
        </p:nvSpPr>
        <p:spPr>
          <a:xfrm>
            <a:off x="515328" y="1019696"/>
            <a:ext cx="7836190" cy="34673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kumimoji="1" lang="zh-CN" altLang="en-US" sz="1600" dirty="0">
              <a:latin typeface="微软雅黑" panose="020B0503020204020204" pitchFamily="34" charset="-122"/>
              <a:ea typeface="微软雅黑" panose="020B0503020204020204" pitchFamily="34" charset="-122"/>
            </a:endParaRPr>
          </a:p>
        </p:txBody>
      </p:sp>
      <p:sp>
        <p:nvSpPr>
          <p:cNvPr id="5" name="文本占位符 4"/>
          <p:cNvSpPr txBox="1"/>
          <p:nvPr/>
        </p:nvSpPr>
        <p:spPr>
          <a:xfrm>
            <a:off x="837628" y="1210137"/>
            <a:ext cx="10566247" cy="7446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kumimoji="1" lang="zh-CN" altLang="en-US" sz="1400" dirty="0">
                <a:latin typeface="微软雅黑" panose="020B0503020204020204" pitchFamily="34" charset="-122"/>
                <a:ea typeface="微软雅黑" panose="020B0503020204020204" pitchFamily="34" charset="-122"/>
              </a:rPr>
              <a:t>围绕去中心化的商业模式，以</a:t>
            </a:r>
            <a:r>
              <a:rPr kumimoji="1" lang="en-US" altLang="zh-CN" sz="1400" dirty="0">
                <a:latin typeface="微软雅黑" panose="020B0503020204020204" pitchFamily="34" charset="-122"/>
                <a:ea typeface="微软雅黑" panose="020B0503020204020204" pitchFamily="34" charset="-122"/>
              </a:rPr>
              <a:t>IMS</a:t>
            </a:r>
            <a:r>
              <a:rPr kumimoji="1" lang="zh-CN" altLang="en-US" sz="1400" dirty="0">
                <a:latin typeface="微软雅黑" panose="020B0503020204020204" pitchFamily="34" charset="-122"/>
                <a:ea typeface="微软雅黑" panose="020B0503020204020204" pitchFamily="34" charset="-122"/>
              </a:rPr>
              <a:t>（天下秀）商业布局为案例，</a:t>
            </a:r>
            <a:r>
              <a:rPr lang="zh-CN" altLang="en-US" sz="1400" dirty="0">
                <a:latin typeface="微软雅黑" panose="020B0503020204020204" pitchFamily="34" charset="-122"/>
                <a:ea typeface="微软雅黑" panose="020B0503020204020204" pitchFamily="34" charset="-122"/>
              </a:rPr>
              <a:t>红人</a:t>
            </a:r>
            <a:r>
              <a:rPr kumimoji="1" lang="zh-CN" altLang="en-US" sz="1400" dirty="0">
                <a:latin typeface="微软雅黑" panose="020B0503020204020204" pitchFamily="34" charset="-122"/>
                <a:ea typeface="微软雅黑" panose="020B0503020204020204" pitchFamily="34" charset="-122"/>
              </a:rPr>
              <a:t>经济在不同行业、渠道</a:t>
            </a:r>
            <a:r>
              <a:rPr lang="zh-CN" altLang="en-US" sz="1400" dirty="0">
                <a:latin typeface="微软雅黑" panose="020B0503020204020204" pitchFamily="34" charset="-122"/>
                <a:ea typeface="微软雅黑" panose="020B0503020204020204" pitchFamily="34" charset="-122"/>
              </a:rPr>
              <a:t>、场景的应用渗透程度不断加深</a:t>
            </a:r>
            <a:r>
              <a:rPr kumimoji="1" lang="zh-CN" altLang="en-US" sz="1400" dirty="0">
                <a:latin typeface="微软雅黑" panose="020B0503020204020204" pitchFamily="34" charset="-122"/>
                <a:ea typeface="微软雅黑" panose="020B0503020204020204" pitchFamily="34" charset="-122"/>
              </a:rPr>
              <a:t>，形成丰富多元的创新商业生态。当前，“</a:t>
            </a:r>
            <a:r>
              <a:rPr lang="zh-CN" altLang="en-US" sz="1400" dirty="0">
                <a:latin typeface="微软雅黑" panose="020B0503020204020204" pitchFamily="34" charset="-122"/>
                <a:ea typeface="微软雅黑" panose="020B0503020204020204" pitchFamily="34" charset="-122"/>
              </a:rPr>
              <a:t>红人</a:t>
            </a:r>
            <a:r>
              <a:rPr kumimoji="1" lang="zh-CN" altLang="en-US" sz="1400" dirty="0">
                <a:latin typeface="微软雅黑" panose="020B0503020204020204" pitchFamily="34" charset="-122"/>
                <a:ea typeface="微软雅黑" panose="020B0503020204020204" pitchFamily="34" charset="-122"/>
              </a:rPr>
              <a:t>经济</a:t>
            </a:r>
            <a:r>
              <a:rPr kumimoji="1" lang="en-US" altLang="zh-CN" sz="1400" dirty="0">
                <a:latin typeface="微软雅黑" panose="020B0503020204020204" pitchFamily="34" charset="-122"/>
                <a:ea typeface="微软雅黑" panose="020B0503020204020204" pitchFamily="34" charset="-122"/>
              </a:rPr>
              <a:t>+X</a:t>
            </a:r>
            <a:r>
              <a:rPr kumimoji="1" lang="zh-CN" altLang="en-US" sz="1400" dirty="0">
                <a:latin typeface="微软雅黑" panose="020B0503020204020204" pitchFamily="34" charset="-122"/>
                <a:ea typeface="微软雅黑" panose="020B0503020204020204" pitchFamily="34" charset="-122"/>
              </a:rPr>
              <a:t>” 的商业畅想带来了新营销、新品牌、新职业、新场景、新内容、新技术等，随着红人经济的不断“出圈”，未来将出现更多的去中心化创新商业模式，为新经济的发展创作更多的动力和可能性。</a:t>
            </a:r>
            <a:endParaRPr kumimoji="1" lang="en-US" altLang="zh-CN" sz="1400" dirty="0">
              <a:latin typeface="微软雅黑" panose="020B0503020204020204" pitchFamily="34" charset="-122"/>
              <a:ea typeface="微软雅黑" panose="020B0503020204020204" pitchFamily="34" charset="-122"/>
            </a:endParaRPr>
          </a:p>
        </p:txBody>
      </p:sp>
      <p:sp>
        <p:nvSpPr>
          <p:cNvPr id="6" name="文本占位符 5"/>
          <p:cNvSpPr txBox="1"/>
          <p:nvPr/>
        </p:nvSpPr>
        <p:spPr>
          <a:xfrm>
            <a:off x="1398435" y="6122602"/>
            <a:ext cx="9395130" cy="27347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kumimoji="1" lang="zh-CN" altLang="en-US" sz="1000" i="1" dirty="0">
                <a:latin typeface="微软雅黑" panose="020B0503020204020204" pitchFamily="34" charset="-122"/>
                <a:ea typeface="微软雅黑" panose="020B0503020204020204" pitchFamily="34" charset="-122"/>
              </a:rPr>
              <a:t>以上商业模式畅想具体内容以</a:t>
            </a:r>
            <a:r>
              <a:rPr kumimoji="1" lang="en-US" altLang="zh-CN" sz="1000" i="1" dirty="0">
                <a:latin typeface="微软雅黑" panose="020B0503020204020204" pitchFamily="34" charset="-122"/>
                <a:ea typeface="微软雅黑" panose="020B0503020204020204" pitchFamily="34" charset="-122"/>
              </a:rPr>
              <a:t>IMS</a:t>
            </a:r>
            <a:r>
              <a:rPr kumimoji="1" lang="zh-CN" altLang="en-US" sz="1000" i="1" dirty="0">
                <a:latin typeface="微软雅黑" panose="020B0503020204020204" pitchFamily="34" charset="-122"/>
                <a:ea typeface="微软雅黑" panose="020B0503020204020204" pitchFamily="34" charset="-122"/>
              </a:rPr>
              <a:t>（天下秀）商业布局</a:t>
            </a:r>
            <a:r>
              <a:rPr lang="zh-CN" altLang="en-US" sz="1000" i="1" dirty="0">
                <a:latin typeface="微软雅黑" panose="020B0503020204020204" pitchFamily="34" charset="-122"/>
                <a:ea typeface="微软雅黑" panose="020B0503020204020204" pitchFamily="34" charset="-122"/>
              </a:rPr>
              <a:t>为案例，</a:t>
            </a:r>
            <a:r>
              <a:rPr kumimoji="1" lang="zh-CN" altLang="en-US" sz="1000" i="1" dirty="0">
                <a:latin typeface="微软雅黑" panose="020B0503020204020204" pitchFamily="34" charset="-122"/>
                <a:ea typeface="微软雅黑" panose="020B0503020204020204" pitchFamily="34" charset="-122"/>
              </a:rPr>
              <a:t>来源：艾瑞根据</a:t>
            </a:r>
            <a:r>
              <a:rPr kumimoji="1" lang="en-US" altLang="zh-CN" sz="1000" i="1" dirty="0">
                <a:latin typeface="微软雅黑" panose="020B0503020204020204" pitchFamily="34" charset="-122"/>
                <a:ea typeface="微软雅黑" panose="020B0503020204020204" pitchFamily="34" charset="-122"/>
              </a:rPr>
              <a:t>IMS</a:t>
            </a:r>
            <a:r>
              <a:rPr kumimoji="1" lang="zh-CN" altLang="en-US" sz="1000" i="1" dirty="0">
                <a:latin typeface="微软雅黑" panose="020B0503020204020204" pitchFamily="34" charset="-122"/>
                <a:ea typeface="微软雅黑" panose="020B0503020204020204" pitchFamily="34" charset="-122"/>
              </a:rPr>
              <a:t>（天下秀）研究院提供资料整理。</a:t>
            </a:r>
            <a:endParaRPr kumimoji="1" lang="zh-CN" altLang="en-US" sz="1000" i="1" dirty="0">
              <a:latin typeface="微软雅黑" panose="020B0503020204020204" pitchFamily="34" charset="-122"/>
              <a:ea typeface="微软雅黑" panose="020B0503020204020204" pitchFamily="34" charset="-122"/>
            </a:endParaRPr>
          </a:p>
        </p:txBody>
      </p:sp>
      <p:sp>
        <p:nvSpPr>
          <p:cNvPr id="8" name="矩形: 圆角 97"/>
          <p:cNvSpPr/>
          <p:nvPr/>
        </p:nvSpPr>
        <p:spPr>
          <a:xfrm>
            <a:off x="1843884" y="5722042"/>
            <a:ext cx="8609359" cy="304575"/>
          </a:xfrm>
          <a:prstGeom prst="roundRect">
            <a:avLst/>
          </a:prstGeom>
          <a:solidFill>
            <a:srgbClr val="A53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红人</a:t>
            </a:r>
            <a:r>
              <a:rPr lang="en-US" altLang="zh-CN" sz="1600" b="1" dirty="0">
                <a:solidFill>
                  <a:schemeClr val="tx1"/>
                </a:solidFill>
                <a:latin typeface="微软雅黑" panose="020B0503020204020204" pitchFamily="34" charset="-122"/>
                <a:ea typeface="微软雅黑" panose="020B0503020204020204" pitchFamily="34" charset="-122"/>
              </a:rPr>
              <a:t>+X=</a:t>
            </a:r>
            <a:r>
              <a:rPr lang="zh-CN" altLang="en-US" sz="1600" b="1" dirty="0">
                <a:solidFill>
                  <a:schemeClr val="tx1"/>
                </a:solidFill>
                <a:latin typeface="微软雅黑" panose="020B0503020204020204" pitchFamily="34" charset="-122"/>
                <a:ea typeface="微软雅黑" panose="020B0503020204020204" pitchFamily="34" charset="-122"/>
              </a:rPr>
              <a:t>新模式</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9" name="等腰三角形 100"/>
          <p:cNvSpPr/>
          <p:nvPr/>
        </p:nvSpPr>
        <p:spPr>
          <a:xfrm flipV="1">
            <a:off x="1791321" y="5470227"/>
            <a:ext cx="8609359" cy="19413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solidFill>
                <a:schemeClr val="tx1"/>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rotWithShape="1">
          <a:blip r:embed="rId3" cstate="screen"/>
          <a:srcRect b="-42"/>
          <a:stretch>
            <a:fillRect/>
          </a:stretch>
        </p:blipFill>
        <p:spPr>
          <a:xfrm>
            <a:off x="917046" y="2186073"/>
            <a:ext cx="1682678" cy="1393124"/>
          </a:xfrm>
          <a:prstGeom prst="rect">
            <a:avLst/>
          </a:prstGeom>
        </p:spPr>
      </p:pic>
      <p:sp>
        <p:nvSpPr>
          <p:cNvPr id="11" name="矩形 10"/>
          <p:cNvSpPr/>
          <p:nvPr/>
        </p:nvSpPr>
        <p:spPr>
          <a:xfrm>
            <a:off x="921158" y="3598272"/>
            <a:ext cx="1695147" cy="56057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sz="2000">
              <a:solidFill>
                <a:schemeClr val="tx1"/>
              </a:solidFill>
              <a:latin typeface="微软雅黑" panose="020B0503020204020204" pitchFamily="34" charset="-122"/>
              <a:ea typeface="微软雅黑" panose="020B0503020204020204" pitchFamily="34" charset="-122"/>
            </a:endParaRPr>
          </a:p>
        </p:txBody>
      </p:sp>
      <p:sp>
        <p:nvSpPr>
          <p:cNvPr id="12" name="文本框 11"/>
          <p:cNvSpPr txBox="1"/>
          <p:nvPr/>
        </p:nvSpPr>
        <p:spPr bwMode="auto">
          <a:xfrm>
            <a:off x="1132988" y="3614842"/>
            <a:ext cx="1271486" cy="23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000" tIns="23400" rIns="45000" bIns="234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lnSpc>
                <a:spcPct val="100000"/>
              </a:lnSpc>
              <a:spcBef>
                <a:spcPct val="0"/>
              </a:spcBef>
              <a:buFontTx/>
              <a:buNone/>
            </a:pPr>
            <a:r>
              <a:rPr lang="zh-CN" altLang="en-US" sz="1600" b="1" dirty="0">
                <a:latin typeface="微软雅黑" panose="020B0503020204020204" pitchFamily="34" charset="-122"/>
                <a:ea typeface="微软雅黑" panose="020B0503020204020204" pitchFamily="34" charset="-122"/>
              </a:rPr>
              <a:t>红人</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营销</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分销</a:t>
            </a:r>
            <a:endParaRPr lang="en-US" altLang="zh-CN" sz="1600" b="1" dirty="0">
              <a:latin typeface="微软雅黑" panose="020B0503020204020204" pitchFamily="34" charset="-122"/>
              <a:ea typeface="微软雅黑" panose="020B0503020204020204" pitchFamily="34" charset="-122"/>
            </a:endParaRPr>
          </a:p>
        </p:txBody>
      </p:sp>
      <p:sp>
        <p:nvSpPr>
          <p:cNvPr id="13" name="文本框 12"/>
          <p:cNvSpPr txBox="1"/>
          <p:nvPr/>
        </p:nvSpPr>
        <p:spPr bwMode="auto">
          <a:xfrm>
            <a:off x="980844" y="4515268"/>
            <a:ext cx="1713160" cy="639784"/>
          </a:xfrm>
          <a:prstGeom prst="rect">
            <a:avLst/>
          </a:prstGeom>
          <a:noFill/>
        </p:spPr>
        <p:txBody>
          <a:bodyPr wrap="square" lIns="45720" tIns="22860" rIns="45720" bIns="22860">
            <a:noAutofit/>
          </a:bodyPr>
          <a:lstStyle>
            <a:defPPr>
              <a:defRPr lang="zh-CN"/>
            </a:defPPr>
            <a:lvl1pPr lvl="0" algn="ctr">
              <a:lnSpc>
                <a:spcPct val="150000"/>
              </a:lnSpc>
              <a:buSzPct val="25000"/>
              <a:defRPr sz="1000">
                <a:solidFill>
                  <a:schemeClr val="tx1">
                    <a:lumMod val="65000"/>
                    <a:lumOff val="35000"/>
                  </a:schemeClr>
                </a:solidFill>
                <a:latin typeface="+mn-ea"/>
                <a:ea typeface="+mn-ea"/>
              </a:defRPr>
            </a:lvl1pPr>
          </a:lstStyle>
          <a:p>
            <a:pPr>
              <a:lnSpc>
                <a:spcPct val="100000"/>
              </a:lnSpc>
            </a:pPr>
            <a:r>
              <a:rPr lang="zh-CN" altLang="en-US" dirty="0">
                <a:solidFill>
                  <a:schemeClr val="tx1"/>
                </a:solidFill>
                <a:latin typeface="微软雅黑" panose="020B0503020204020204" pitchFamily="34" charset="-122"/>
                <a:ea typeface="微软雅黑" panose="020B0503020204020204" pitchFamily="34" charset="-122"/>
              </a:rPr>
              <a:t>数据赋能红人营销</a:t>
            </a:r>
            <a:endParaRPr lang="en-US" altLang="zh-CN" dirty="0">
              <a:solidFill>
                <a:schemeClr val="tx1"/>
              </a:solidFill>
              <a:latin typeface="微软雅黑" panose="020B0503020204020204" pitchFamily="34" charset="-122"/>
              <a:ea typeface="微软雅黑" panose="020B0503020204020204" pitchFamily="34" charset="-122"/>
            </a:endParaRPr>
          </a:p>
          <a:p>
            <a:pPr>
              <a:lnSpc>
                <a:spcPct val="100000"/>
              </a:lnSpc>
            </a:pPr>
            <a:r>
              <a:rPr lang="zh-CN" altLang="en-US" dirty="0">
                <a:solidFill>
                  <a:schemeClr val="tx1"/>
                </a:solidFill>
                <a:latin typeface="微软雅黑" panose="020B0503020204020204" pitchFamily="34" charset="-122"/>
                <a:ea typeface="微软雅黑" panose="020B0503020204020204" pitchFamily="34" charset="-122"/>
              </a:rPr>
              <a:t>与粉丝建立深度关系</a:t>
            </a:r>
            <a:endParaRPr lang="en-US" altLang="zh-CN" dirty="0">
              <a:solidFill>
                <a:schemeClr val="tx1"/>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4" cstate="screen"/>
          <a:stretch>
            <a:fillRect/>
          </a:stretch>
        </p:blipFill>
        <p:spPr>
          <a:xfrm>
            <a:off x="1462314" y="4992684"/>
            <a:ext cx="771408" cy="277494"/>
          </a:xfrm>
          <a:prstGeom prst="rect">
            <a:avLst/>
          </a:prstGeom>
        </p:spPr>
      </p:pic>
      <p:sp>
        <p:nvSpPr>
          <p:cNvPr id="15" name="矩形 14"/>
          <p:cNvSpPr/>
          <p:nvPr/>
        </p:nvSpPr>
        <p:spPr>
          <a:xfrm>
            <a:off x="2661389" y="3596823"/>
            <a:ext cx="1695147" cy="595498"/>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a:solidFill>
                <a:schemeClr val="tx1"/>
              </a:solidFill>
              <a:latin typeface="微软雅黑" panose="020B0503020204020204" pitchFamily="34" charset="-122"/>
              <a:ea typeface="微软雅黑" panose="020B0503020204020204" pitchFamily="34" charset="-122"/>
            </a:endParaRPr>
          </a:p>
        </p:txBody>
      </p:sp>
      <p:sp>
        <p:nvSpPr>
          <p:cNvPr id="16" name="ïś1ídé"/>
          <p:cNvSpPr/>
          <p:nvPr/>
        </p:nvSpPr>
        <p:spPr>
          <a:xfrm>
            <a:off x="2667353" y="2214443"/>
            <a:ext cx="1697448" cy="1369865"/>
          </a:xfrm>
          <a:prstGeom prst="rect">
            <a:avLst/>
          </a:prstGeom>
          <a:blipFill dpi="0" rotWithShape="1">
            <a:blip r:embed="rId5" cstate="screen"/>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anchor="ctr">
            <a:norm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endParaRPr>
          </a:p>
        </p:txBody>
      </p:sp>
      <p:sp>
        <p:nvSpPr>
          <p:cNvPr id="17" name="îšḷîďé"/>
          <p:cNvSpPr/>
          <p:nvPr/>
        </p:nvSpPr>
        <p:spPr>
          <a:xfrm>
            <a:off x="6116692" y="2191184"/>
            <a:ext cx="1692412" cy="1393124"/>
          </a:xfrm>
          <a:prstGeom prst="rect">
            <a:avLst/>
          </a:prstGeom>
          <a:blipFill>
            <a:blip r:embed="rId6" cstate="screen"/>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anchor="ctr">
            <a:norm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endParaRPr>
          </a:p>
        </p:txBody>
      </p:sp>
      <p:sp>
        <p:nvSpPr>
          <p:cNvPr id="18" name="iśľíḋê"/>
          <p:cNvSpPr/>
          <p:nvPr/>
        </p:nvSpPr>
        <p:spPr>
          <a:xfrm>
            <a:off x="4393063" y="2186073"/>
            <a:ext cx="1682678" cy="1398235"/>
          </a:xfrm>
          <a:prstGeom prst="rect">
            <a:avLst/>
          </a:prstGeom>
          <a:blipFill>
            <a:blip r:embed="rId7" cstate="screen"/>
            <a:stretch>
              <a:fillRect/>
            </a:stretch>
          </a:blipFill>
          <a:ln w="12700">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anchor="ctr">
            <a:norm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endParaRPr>
          </a:p>
        </p:txBody>
      </p:sp>
      <p:sp>
        <p:nvSpPr>
          <p:cNvPr id="19" name="文本框 18"/>
          <p:cNvSpPr txBox="1"/>
          <p:nvPr/>
        </p:nvSpPr>
        <p:spPr bwMode="auto">
          <a:xfrm>
            <a:off x="2745239" y="4498898"/>
            <a:ext cx="1713160" cy="639784"/>
          </a:xfrm>
          <a:prstGeom prst="rect">
            <a:avLst/>
          </a:prstGeom>
          <a:noFill/>
        </p:spPr>
        <p:txBody>
          <a:bodyPr wrap="square" lIns="45720" tIns="22860" rIns="45720" bIns="22860">
            <a:noAutofit/>
          </a:bodyPr>
          <a:lstStyle>
            <a:defPPr>
              <a:defRPr lang="zh-CN"/>
            </a:defPPr>
            <a:lvl1pPr lvl="0" algn="ctr">
              <a:lnSpc>
                <a:spcPct val="150000"/>
              </a:lnSpc>
              <a:buSzPct val="25000"/>
              <a:defRPr sz="1000">
                <a:solidFill>
                  <a:schemeClr val="tx1">
                    <a:lumMod val="65000"/>
                    <a:lumOff val="35000"/>
                  </a:schemeClr>
                </a:solidFill>
                <a:latin typeface="+mn-ea"/>
                <a:ea typeface="+mn-ea"/>
              </a:defRPr>
            </a:lvl1pPr>
          </a:lstStyle>
          <a:p>
            <a:pPr>
              <a:lnSpc>
                <a:spcPct val="100000"/>
              </a:lnSpc>
            </a:pPr>
            <a:r>
              <a:rPr lang="zh-CN" altLang="en-US" sz="900" dirty="0">
                <a:solidFill>
                  <a:schemeClr val="tx1"/>
                </a:solidFill>
                <a:latin typeface="微软雅黑" panose="020B0503020204020204" pitchFamily="34" charset="-122"/>
                <a:ea typeface="微软雅黑" panose="020B0503020204020204" pitchFamily="34" charset="-122"/>
              </a:rPr>
              <a:t>赋能传统快消产业，</a:t>
            </a:r>
            <a:endParaRPr lang="en-US" altLang="zh-CN" sz="900" dirty="0">
              <a:solidFill>
                <a:schemeClr val="tx1"/>
              </a:solidFill>
              <a:latin typeface="微软雅黑" panose="020B0503020204020204" pitchFamily="34" charset="-122"/>
              <a:ea typeface="微软雅黑" panose="020B0503020204020204" pitchFamily="34" charset="-122"/>
            </a:endParaRPr>
          </a:p>
          <a:p>
            <a:pPr>
              <a:lnSpc>
                <a:spcPct val="100000"/>
              </a:lnSpc>
            </a:pPr>
            <a:r>
              <a:rPr lang="zh-CN" altLang="en-US" sz="900" dirty="0">
                <a:solidFill>
                  <a:schemeClr val="tx1"/>
                </a:solidFill>
                <a:latin typeface="微软雅黑" panose="020B0503020204020204" pitchFamily="34" charset="-122"/>
                <a:ea typeface="微软雅黑" panose="020B0503020204020204" pitchFamily="34" charset="-122"/>
              </a:rPr>
              <a:t>实现旧产业新品牌</a:t>
            </a:r>
            <a:endParaRPr lang="en-US" altLang="zh-CN" sz="900" dirty="0">
              <a:solidFill>
                <a:schemeClr val="tx1"/>
              </a:solidFill>
              <a:latin typeface="微软雅黑" panose="020B0503020204020204" pitchFamily="34" charset="-122"/>
              <a:ea typeface="微软雅黑" panose="020B0503020204020204" pitchFamily="34" charset="-122"/>
            </a:endParaRPr>
          </a:p>
        </p:txBody>
      </p:sp>
      <p:sp>
        <p:nvSpPr>
          <p:cNvPr id="20" name="文本框 19"/>
          <p:cNvSpPr txBox="1"/>
          <p:nvPr/>
        </p:nvSpPr>
        <p:spPr bwMode="auto">
          <a:xfrm>
            <a:off x="4375385" y="4498898"/>
            <a:ext cx="1820286" cy="581912"/>
          </a:xfrm>
          <a:prstGeom prst="rect">
            <a:avLst/>
          </a:prstGeom>
          <a:noFill/>
        </p:spPr>
        <p:txBody>
          <a:bodyPr wrap="square" lIns="45720" tIns="22860" rIns="45720" bIns="22860">
            <a:noAutofit/>
          </a:bodyPr>
          <a:lstStyle>
            <a:defPPr>
              <a:defRPr lang="zh-CN"/>
            </a:defPPr>
            <a:lvl1pPr lvl="0" algn="ctr">
              <a:lnSpc>
                <a:spcPct val="150000"/>
              </a:lnSpc>
              <a:buSzPct val="25000"/>
              <a:defRPr sz="1000">
                <a:solidFill>
                  <a:schemeClr val="tx1">
                    <a:lumMod val="65000"/>
                    <a:lumOff val="35000"/>
                  </a:schemeClr>
                </a:solidFill>
                <a:latin typeface="+mn-ea"/>
                <a:ea typeface="+mn-ea"/>
              </a:defRPr>
            </a:lvl1pPr>
          </a:lstStyle>
          <a:p>
            <a:pPr>
              <a:lnSpc>
                <a:spcPct val="100000"/>
              </a:lnSpc>
            </a:pPr>
            <a:r>
              <a:rPr lang="zh-CN" altLang="en-US" sz="900" dirty="0">
                <a:solidFill>
                  <a:schemeClr val="tx1"/>
                </a:solidFill>
                <a:latin typeface="微软雅黑" panose="020B0503020204020204" pitchFamily="34" charset="-122"/>
                <a:ea typeface="微软雅黑" panose="020B0503020204020204" pitchFamily="34" charset="-122"/>
              </a:rPr>
              <a:t>红人职业化、</a:t>
            </a:r>
            <a:endParaRPr lang="en-US" altLang="zh-CN" sz="900" dirty="0">
              <a:solidFill>
                <a:schemeClr val="tx1"/>
              </a:solidFill>
              <a:latin typeface="微软雅黑" panose="020B0503020204020204" pitchFamily="34" charset="-122"/>
              <a:ea typeface="微软雅黑" panose="020B0503020204020204" pitchFamily="34" charset="-122"/>
            </a:endParaRPr>
          </a:p>
          <a:p>
            <a:pPr>
              <a:lnSpc>
                <a:spcPct val="100000"/>
              </a:lnSpc>
            </a:pPr>
            <a:r>
              <a:rPr lang="zh-CN" altLang="en-US" sz="900" dirty="0">
                <a:solidFill>
                  <a:schemeClr val="tx1"/>
                </a:solidFill>
                <a:latin typeface="微软雅黑" panose="020B0503020204020204" pitchFamily="34" charset="-122"/>
                <a:ea typeface="微软雅黑" panose="020B0503020204020204" pitchFamily="34" charset="-122"/>
              </a:rPr>
              <a:t>规模化</a:t>
            </a:r>
            <a:endParaRPr lang="en-US" altLang="zh-CN" sz="900" dirty="0">
              <a:solidFill>
                <a:schemeClr val="tx1"/>
              </a:solidFill>
              <a:latin typeface="微软雅黑" panose="020B0503020204020204" pitchFamily="34" charset="-122"/>
              <a:ea typeface="微软雅黑" panose="020B0503020204020204" pitchFamily="34" charset="-122"/>
            </a:endParaRPr>
          </a:p>
        </p:txBody>
      </p:sp>
      <p:sp>
        <p:nvSpPr>
          <p:cNvPr id="21" name="文本框 20"/>
          <p:cNvSpPr txBox="1"/>
          <p:nvPr/>
        </p:nvSpPr>
        <p:spPr bwMode="auto">
          <a:xfrm>
            <a:off x="6086927" y="4498820"/>
            <a:ext cx="1833852" cy="649869"/>
          </a:xfrm>
          <a:prstGeom prst="rect">
            <a:avLst/>
          </a:prstGeom>
          <a:noFill/>
        </p:spPr>
        <p:txBody>
          <a:bodyPr wrap="square" lIns="45720" tIns="22860" rIns="45720" bIns="22860">
            <a:noAutofit/>
          </a:bodyPr>
          <a:lstStyle>
            <a:defPPr>
              <a:defRPr lang="zh-CN"/>
            </a:defPPr>
            <a:lvl1pPr lvl="0" algn="ctr">
              <a:lnSpc>
                <a:spcPct val="150000"/>
              </a:lnSpc>
              <a:buSzPct val="25000"/>
              <a:defRPr sz="1000">
                <a:solidFill>
                  <a:schemeClr val="tx1">
                    <a:lumMod val="65000"/>
                    <a:lumOff val="35000"/>
                  </a:schemeClr>
                </a:solidFill>
                <a:latin typeface="+mn-ea"/>
                <a:ea typeface="+mn-ea"/>
              </a:defRPr>
            </a:lvl1pPr>
          </a:lstStyle>
          <a:p>
            <a:pPr>
              <a:lnSpc>
                <a:spcPct val="100000"/>
              </a:lnSpc>
            </a:pPr>
            <a:r>
              <a:rPr lang="zh-CN" altLang="en-US" sz="900" dirty="0">
                <a:solidFill>
                  <a:schemeClr val="tx1"/>
                </a:solidFill>
                <a:latin typeface="微软雅黑" panose="020B0503020204020204" pitchFamily="34" charset="-122"/>
                <a:ea typeface="微软雅黑" panose="020B0503020204020204" pitchFamily="34" charset="-122"/>
              </a:rPr>
              <a:t>基于</a:t>
            </a:r>
            <a:r>
              <a:rPr lang="en-US" altLang="zh-CN" sz="900" dirty="0">
                <a:solidFill>
                  <a:schemeClr val="tx1"/>
                </a:solidFill>
                <a:latin typeface="微软雅黑" panose="020B0503020204020204" pitchFamily="34" charset="-122"/>
                <a:ea typeface="微软雅黑" panose="020B0503020204020204" pitchFamily="34" charset="-122"/>
              </a:rPr>
              <a:t>IP</a:t>
            </a:r>
            <a:r>
              <a:rPr lang="zh-CN" altLang="en-US" sz="900" dirty="0">
                <a:solidFill>
                  <a:schemeClr val="tx1"/>
                </a:solidFill>
                <a:latin typeface="微软雅黑" panose="020B0503020204020204" pitchFamily="34" charset="-122"/>
                <a:ea typeface="微软雅黑" panose="020B0503020204020204" pitchFamily="34" charset="-122"/>
              </a:rPr>
              <a:t>和粉丝关系的线下</a:t>
            </a:r>
            <a:endParaRPr lang="en-US" altLang="zh-CN" sz="900" dirty="0">
              <a:solidFill>
                <a:schemeClr val="tx1"/>
              </a:solidFill>
              <a:latin typeface="微软雅黑" panose="020B0503020204020204" pitchFamily="34" charset="-122"/>
              <a:ea typeface="微软雅黑" panose="020B0503020204020204" pitchFamily="34" charset="-122"/>
            </a:endParaRPr>
          </a:p>
          <a:p>
            <a:pPr>
              <a:lnSpc>
                <a:spcPct val="100000"/>
              </a:lnSpc>
            </a:pPr>
            <a:r>
              <a:rPr lang="zh-CN" altLang="en-US" sz="900" dirty="0">
                <a:solidFill>
                  <a:schemeClr val="tx1"/>
                </a:solidFill>
                <a:latin typeface="微软雅黑" panose="020B0503020204020204" pitchFamily="34" charset="-122"/>
                <a:ea typeface="微软雅黑" panose="020B0503020204020204" pitchFamily="34" charset="-122"/>
              </a:rPr>
              <a:t>第三空间</a:t>
            </a:r>
            <a:endParaRPr lang="en-US" altLang="zh-CN" sz="900" dirty="0">
              <a:solidFill>
                <a:schemeClr val="tx1"/>
              </a:solidFill>
              <a:latin typeface="微软雅黑" panose="020B0503020204020204" pitchFamily="34" charset="-122"/>
              <a:ea typeface="微软雅黑" panose="020B0503020204020204" pitchFamily="34" charset="-122"/>
            </a:endParaRPr>
          </a:p>
        </p:txBody>
      </p:sp>
      <p:sp>
        <p:nvSpPr>
          <p:cNvPr id="22" name="文本框 21"/>
          <p:cNvSpPr txBox="1"/>
          <p:nvPr/>
        </p:nvSpPr>
        <p:spPr bwMode="auto">
          <a:xfrm>
            <a:off x="8047571" y="4525606"/>
            <a:ext cx="1274747" cy="717948"/>
          </a:xfrm>
          <a:prstGeom prst="rect">
            <a:avLst/>
          </a:prstGeom>
          <a:noFill/>
        </p:spPr>
        <p:txBody>
          <a:bodyPr wrap="square" lIns="45720" tIns="22860" rIns="45720" bIns="22860">
            <a:noAutofit/>
          </a:bodyPr>
          <a:lstStyle>
            <a:defPPr>
              <a:defRPr lang="zh-CN"/>
            </a:defPPr>
            <a:lvl1pPr lvl="0" algn="ctr">
              <a:lnSpc>
                <a:spcPct val="150000"/>
              </a:lnSpc>
              <a:buSzPct val="25000"/>
              <a:defRPr sz="1000">
                <a:solidFill>
                  <a:schemeClr val="tx1">
                    <a:lumMod val="65000"/>
                    <a:lumOff val="35000"/>
                  </a:schemeClr>
                </a:solidFill>
                <a:latin typeface="+mn-ea"/>
                <a:ea typeface="+mn-ea"/>
              </a:defRPr>
            </a:lvl1pPr>
          </a:lstStyle>
          <a:p>
            <a:pPr>
              <a:lnSpc>
                <a:spcPct val="100000"/>
              </a:lnSpc>
            </a:pPr>
            <a:r>
              <a:rPr lang="en-US" altLang="zh-CN" sz="900" dirty="0">
                <a:solidFill>
                  <a:schemeClr val="tx1"/>
                </a:solidFill>
                <a:latin typeface="微软雅黑" panose="020B0503020204020204" pitchFamily="34" charset="-122"/>
                <a:ea typeface="微软雅黑" panose="020B0503020204020204" pitchFamily="34" charset="-122"/>
                <a:sym typeface="+mn-ea"/>
              </a:rPr>
              <a:t>IP</a:t>
            </a:r>
            <a:r>
              <a:rPr lang="zh-CN" altLang="en-US" sz="900" dirty="0">
                <a:solidFill>
                  <a:schemeClr val="tx1"/>
                </a:solidFill>
                <a:latin typeface="微软雅黑" panose="020B0503020204020204" pitchFamily="34" charset="-122"/>
                <a:ea typeface="微软雅黑" panose="020B0503020204020204" pitchFamily="34" charset="-122"/>
                <a:sym typeface="+mn-ea"/>
              </a:rPr>
              <a:t>和内容服务的产品化及商业化</a:t>
            </a:r>
            <a:endParaRPr lang="en-US" altLang="zh-CN" sz="900" dirty="0">
              <a:solidFill>
                <a:schemeClr val="tx1"/>
              </a:solidFill>
              <a:latin typeface="微软雅黑" panose="020B0503020204020204" pitchFamily="34" charset="-122"/>
              <a:ea typeface="微软雅黑" panose="020B0503020204020204" pitchFamily="34" charset="-122"/>
            </a:endParaRPr>
          </a:p>
        </p:txBody>
      </p:sp>
      <p:pic>
        <p:nvPicPr>
          <p:cNvPr id="23" name="图片 22" descr="图片包含 游戏机, 标志, 钟表&#10;&#10;描述已自动生成"/>
          <p:cNvPicPr>
            <a:picLocks noChangeAspect="1"/>
          </p:cNvPicPr>
          <p:nvPr/>
        </p:nvPicPr>
        <p:blipFill>
          <a:blip r:embed="rId8" cstate="screen"/>
          <a:stretch>
            <a:fillRect/>
          </a:stretch>
        </p:blipFill>
        <p:spPr>
          <a:xfrm>
            <a:off x="4825463" y="4997312"/>
            <a:ext cx="855103" cy="324980"/>
          </a:xfrm>
          <a:prstGeom prst="rect">
            <a:avLst/>
          </a:prstGeom>
        </p:spPr>
      </p:pic>
      <p:sp>
        <p:nvSpPr>
          <p:cNvPr id="24" name="矩形 23"/>
          <p:cNvSpPr/>
          <p:nvPr/>
        </p:nvSpPr>
        <p:spPr>
          <a:xfrm>
            <a:off x="6116692" y="3596823"/>
            <a:ext cx="1695147" cy="595498"/>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a:solidFill>
                <a:schemeClr val="tx1"/>
              </a:solidFill>
              <a:latin typeface="微软雅黑" panose="020B0503020204020204" pitchFamily="34" charset="-122"/>
              <a:ea typeface="微软雅黑" panose="020B0503020204020204" pitchFamily="34" charset="-122"/>
            </a:endParaRPr>
          </a:p>
        </p:txBody>
      </p:sp>
      <p:sp>
        <p:nvSpPr>
          <p:cNvPr id="25" name="矩形 24"/>
          <p:cNvSpPr/>
          <p:nvPr/>
        </p:nvSpPr>
        <p:spPr>
          <a:xfrm>
            <a:off x="4389041" y="3596823"/>
            <a:ext cx="1695147" cy="595498"/>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a:solidFill>
                <a:schemeClr val="tx1"/>
              </a:solidFill>
              <a:latin typeface="微软雅黑" panose="020B0503020204020204" pitchFamily="34" charset="-122"/>
              <a:ea typeface="微软雅黑" panose="020B0503020204020204" pitchFamily="34" charset="-122"/>
            </a:endParaRPr>
          </a:p>
        </p:txBody>
      </p:sp>
      <p:sp>
        <p:nvSpPr>
          <p:cNvPr id="26" name="文本框 25"/>
          <p:cNvSpPr txBox="1"/>
          <p:nvPr/>
        </p:nvSpPr>
        <p:spPr bwMode="auto">
          <a:xfrm>
            <a:off x="2873221" y="3595147"/>
            <a:ext cx="1271486" cy="23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000" tIns="23400" rIns="45000" bIns="234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lnSpc>
                <a:spcPct val="100000"/>
              </a:lnSpc>
              <a:spcBef>
                <a:spcPct val="0"/>
              </a:spcBef>
              <a:buFontTx/>
              <a:buNone/>
            </a:pPr>
            <a:r>
              <a:rPr lang="zh-CN" altLang="en-US" sz="1600" b="1" dirty="0">
                <a:latin typeface="微软雅黑" panose="020B0503020204020204" pitchFamily="34" charset="-122"/>
                <a:ea typeface="微软雅黑" panose="020B0503020204020204" pitchFamily="34" charset="-122"/>
              </a:rPr>
              <a:t>红人</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消费品</a:t>
            </a:r>
            <a:endParaRPr lang="en-US" altLang="zh-CN" sz="1600" b="1" dirty="0">
              <a:latin typeface="微软雅黑" panose="020B0503020204020204" pitchFamily="34" charset="-122"/>
              <a:ea typeface="微软雅黑" panose="020B0503020204020204" pitchFamily="34" charset="-122"/>
            </a:endParaRPr>
          </a:p>
        </p:txBody>
      </p:sp>
      <p:sp>
        <p:nvSpPr>
          <p:cNvPr id="27" name="文本框 26"/>
          <p:cNvSpPr txBox="1"/>
          <p:nvPr/>
        </p:nvSpPr>
        <p:spPr bwMode="auto">
          <a:xfrm>
            <a:off x="4600871" y="3595147"/>
            <a:ext cx="1271486" cy="23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000" tIns="23400" rIns="45000" bIns="234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lnSpc>
                <a:spcPct val="100000"/>
              </a:lnSpc>
              <a:spcBef>
                <a:spcPct val="0"/>
              </a:spcBef>
              <a:buFontTx/>
              <a:buNone/>
            </a:pPr>
            <a:r>
              <a:rPr lang="zh-CN" altLang="en-US" sz="1400" b="1" dirty="0">
                <a:latin typeface="微软雅黑" panose="020B0503020204020204" pitchFamily="34" charset="-122"/>
                <a:ea typeface="微软雅黑" panose="020B0503020204020204" pitchFamily="34" charset="-122"/>
              </a:rPr>
              <a:t>红人</a:t>
            </a:r>
            <a:r>
              <a:rPr lang="en-US" altLang="zh-CN" sz="1400" b="1"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教育</a:t>
            </a:r>
            <a:endParaRPr lang="en-US" altLang="zh-CN" sz="1400" b="1" dirty="0">
              <a:latin typeface="微软雅黑" panose="020B0503020204020204" pitchFamily="34" charset="-122"/>
              <a:ea typeface="微软雅黑" panose="020B0503020204020204" pitchFamily="34" charset="-122"/>
            </a:endParaRPr>
          </a:p>
        </p:txBody>
      </p:sp>
      <p:sp>
        <p:nvSpPr>
          <p:cNvPr id="28" name="文本框 27"/>
          <p:cNvSpPr txBox="1"/>
          <p:nvPr/>
        </p:nvSpPr>
        <p:spPr bwMode="auto">
          <a:xfrm>
            <a:off x="6328522" y="3595147"/>
            <a:ext cx="1271486" cy="23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000" tIns="23400" rIns="45000" bIns="234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lnSpc>
                <a:spcPct val="100000"/>
              </a:lnSpc>
              <a:spcBef>
                <a:spcPct val="0"/>
              </a:spcBef>
              <a:buFontTx/>
              <a:buNone/>
            </a:pPr>
            <a:r>
              <a:rPr lang="zh-CN" altLang="en-US" sz="1400" b="1" dirty="0">
                <a:latin typeface="微软雅黑" panose="020B0503020204020204" pitchFamily="34" charset="-122"/>
                <a:ea typeface="微软雅黑" panose="020B0503020204020204" pitchFamily="34" charset="-122"/>
              </a:rPr>
              <a:t>红人</a:t>
            </a:r>
            <a:r>
              <a:rPr lang="en-US" altLang="zh-CN" sz="1400" b="1"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线下</a:t>
            </a:r>
            <a:endParaRPr lang="en-US" altLang="zh-CN" sz="1400" b="1" dirty="0">
              <a:latin typeface="微软雅黑" panose="020B0503020204020204" pitchFamily="34" charset="-122"/>
              <a:ea typeface="微软雅黑" panose="020B0503020204020204" pitchFamily="34" charset="-122"/>
            </a:endParaRPr>
          </a:p>
        </p:txBody>
      </p:sp>
      <p:sp>
        <p:nvSpPr>
          <p:cNvPr id="29" name="六边形 28"/>
          <p:cNvSpPr/>
          <p:nvPr/>
        </p:nvSpPr>
        <p:spPr bwMode="auto">
          <a:xfrm rot="5400000">
            <a:off x="6636537" y="3881304"/>
            <a:ext cx="628827" cy="584422"/>
          </a:xfrm>
          <a:prstGeom prst="hexagon">
            <a:avLst/>
          </a:prstGeom>
          <a:solidFill>
            <a:schemeClr val="accent4"/>
          </a:solidFill>
          <a:ln w="38100">
            <a:solidFill>
              <a:schemeClr val="bg1"/>
            </a:solidFill>
            <a:round/>
          </a:ln>
        </p:spPr>
        <p:txBody>
          <a:bodyPr anchor="ctr"/>
          <a:lstStyle/>
          <a:p>
            <a:endParaRPr>
              <a:latin typeface="微软雅黑" panose="020B0503020204020204" pitchFamily="34" charset="-122"/>
              <a:ea typeface="微软雅黑" panose="020B0503020204020204" pitchFamily="34" charset="-122"/>
            </a:endParaRPr>
          </a:p>
        </p:txBody>
      </p:sp>
      <p:sp>
        <p:nvSpPr>
          <p:cNvPr id="30" name="文本框 29"/>
          <p:cNvSpPr txBox="1"/>
          <p:nvPr/>
        </p:nvSpPr>
        <p:spPr>
          <a:xfrm>
            <a:off x="6659973" y="4014006"/>
            <a:ext cx="744275" cy="276999"/>
          </a:xfrm>
          <a:prstGeom prst="rect">
            <a:avLst/>
          </a:prstGeom>
          <a:noFill/>
        </p:spPr>
        <p:txBody>
          <a:bodyPr wrap="square" rtlCol="0">
            <a:spAutoFit/>
          </a:bodyPr>
          <a:lstStyle/>
          <a:p>
            <a:r>
              <a:rPr kumimoji="1" lang="zh-CN" altLang="en-US" sz="1200" b="1" dirty="0">
                <a:latin typeface="微软雅黑" panose="020B0503020204020204" pitchFamily="34" charset="-122"/>
                <a:ea typeface="微软雅黑" panose="020B0503020204020204" pitchFamily="34" charset="-122"/>
              </a:rPr>
              <a:t>新场景</a:t>
            </a:r>
            <a:endParaRPr kumimoji="1" lang="zh-CN" altLang="en-US" sz="1200" b="1" dirty="0">
              <a:latin typeface="微软雅黑" panose="020B0503020204020204" pitchFamily="34" charset="-122"/>
              <a:ea typeface="微软雅黑" panose="020B0503020204020204" pitchFamily="34" charset="-122"/>
            </a:endParaRPr>
          </a:p>
        </p:txBody>
      </p:sp>
      <p:sp>
        <p:nvSpPr>
          <p:cNvPr id="31" name="六边形 30"/>
          <p:cNvSpPr/>
          <p:nvPr/>
        </p:nvSpPr>
        <p:spPr bwMode="auto">
          <a:xfrm rot="5400000">
            <a:off x="4901065" y="3852222"/>
            <a:ext cx="628827" cy="584422"/>
          </a:xfrm>
          <a:prstGeom prst="hexagon">
            <a:avLst/>
          </a:prstGeom>
          <a:solidFill>
            <a:schemeClr val="accent3"/>
          </a:solidFill>
          <a:ln w="38100">
            <a:solidFill>
              <a:schemeClr val="bg1"/>
            </a:solidFill>
            <a:round/>
          </a:ln>
        </p:spPr>
        <p:txBody>
          <a:bodyPr anchor="ctr"/>
          <a:lstStyle/>
          <a:p>
            <a:endParaRPr>
              <a:latin typeface="微软雅黑" panose="020B0503020204020204" pitchFamily="34" charset="-122"/>
              <a:ea typeface="微软雅黑" panose="020B0503020204020204" pitchFamily="34" charset="-122"/>
            </a:endParaRPr>
          </a:p>
        </p:txBody>
      </p:sp>
      <p:sp>
        <p:nvSpPr>
          <p:cNvPr id="32" name="文本框 31"/>
          <p:cNvSpPr txBox="1"/>
          <p:nvPr/>
        </p:nvSpPr>
        <p:spPr>
          <a:xfrm>
            <a:off x="4941275" y="4003461"/>
            <a:ext cx="744275" cy="276999"/>
          </a:xfrm>
          <a:prstGeom prst="rect">
            <a:avLst/>
          </a:prstGeom>
          <a:noFill/>
        </p:spPr>
        <p:txBody>
          <a:bodyPr wrap="square" rtlCol="0">
            <a:spAutoFit/>
          </a:bodyPr>
          <a:lstStyle/>
          <a:p>
            <a:r>
              <a:rPr kumimoji="1" lang="zh-CN" altLang="en-US" sz="1200" b="1" dirty="0">
                <a:latin typeface="微软雅黑" panose="020B0503020204020204" pitchFamily="34" charset="-122"/>
                <a:ea typeface="微软雅黑" panose="020B0503020204020204" pitchFamily="34" charset="-122"/>
              </a:rPr>
              <a:t>新职业</a:t>
            </a:r>
            <a:endParaRPr kumimoji="1" lang="zh-CN" altLang="en-US" sz="1200" b="1" dirty="0">
              <a:latin typeface="微软雅黑" panose="020B0503020204020204" pitchFamily="34" charset="-122"/>
              <a:ea typeface="微软雅黑" panose="020B0503020204020204" pitchFamily="34" charset="-122"/>
            </a:endParaRPr>
          </a:p>
        </p:txBody>
      </p:sp>
      <p:sp>
        <p:nvSpPr>
          <p:cNvPr id="33" name="六边形 32"/>
          <p:cNvSpPr/>
          <p:nvPr/>
        </p:nvSpPr>
        <p:spPr bwMode="auto">
          <a:xfrm rot="5400000">
            <a:off x="3193535" y="3892381"/>
            <a:ext cx="628827" cy="584422"/>
          </a:xfrm>
          <a:prstGeom prst="hexagon">
            <a:avLst/>
          </a:prstGeom>
          <a:solidFill>
            <a:schemeClr val="accent2"/>
          </a:solidFill>
          <a:ln w="38100">
            <a:solidFill>
              <a:schemeClr val="bg1"/>
            </a:solidFill>
            <a:round/>
          </a:ln>
        </p:spPr>
        <p:txBody>
          <a:bodyPr anchor="ctr"/>
          <a:lstStyle/>
          <a:p>
            <a:endParaRPr>
              <a:latin typeface="微软雅黑" panose="020B0503020204020204" pitchFamily="34" charset="-122"/>
              <a:ea typeface="微软雅黑" panose="020B0503020204020204" pitchFamily="34" charset="-122"/>
            </a:endParaRPr>
          </a:p>
        </p:txBody>
      </p:sp>
      <p:sp>
        <p:nvSpPr>
          <p:cNvPr id="34" name="文本框 33"/>
          <p:cNvSpPr txBox="1"/>
          <p:nvPr/>
        </p:nvSpPr>
        <p:spPr>
          <a:xfrm>
            <a:off x="3224947" y="4029599"/>
            <a:ext cx="744275" cy="276999"/>
          </a:xfrm>
          <a:prstGeom prst="rect">
            <a:avLst/>
          </a:prstGeom>
          <a:noFill/>
        </p:spPr>
        <p:txBody>
          <a:bodyPr wrap="square" rtlCol="0">
            <a:spAutoFit/>
          </a:bodyPr>
          <a:lstStyle/>
          <a:p>
            <a:r>
              <a:rPr kumimoji="1" lang="zh-CN" altLang="en-US" sz="1200" b="1" dirty="0">
                <a:latin typeface="微软雅黑" panose="020B0503020204020204" pitchFamily="34" charset="-122"/>
                <a:ea typeface="微软雅黑" panose="020B0503020204020204" pitchFamily="34" charset="-122"/>
              </a:rPr>
              <a:t>新品牌</a:t>
            </a:r>
            <a:endParaRPr kumimoji="1" lang="zh-CN" altLang="en-US" sz="1200" b="1" dirty="0">
              <a:latin typeface="微软雅黑" panose="020B0503020204020204" pitchFamily="34" charset="-122"/>
              <a:ea typeface="微软雅黑" panose="020B0503020204020204" pitchFamily="34" charset="-122"/>
            </a:endParaRPr>
          </a:p>
        </p:txBody>
      </p:sp>
      <p:sp>
        <p:nvSpPr>
          <p:cNvPr id="35" name="矩形 34"/>
          <p:cNvSpPr/>
          <p:nvPr/>
        </p:nvSpPr>
        <p:spPr>
          <a:xfrm>
            <a:off x="7850686" y="3595147"/>
            <a:ext cx="1695147" cy="595498"/>
          </a:xfrm>
          <a:prstGeom prst="rect">
            <a:avLst/>
          </a:prstGeom>
          <a:solidFill>
            <a:srgbClr val="0096D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a:solidFill>
                <a:schemeClr val="tx1"/>
              </a:solidFill>
              <a:latin typeface="微软雅黑" panose="020B0503020204020204" pitchFamily="34" charset="-122"/>
              <a:ea typeface="微软雅黑" panose="020B0503020204020204" pitchFamily="34" charset="-122"/>
            </a:endParaRPr>
          </a:p>
        </p:txBody>
      </p:sp>
      <p:sp>
        <p:nvSpPr>
          <p:cNvPr id="36" name="文本框 35"/>
          <p:cNvSpPr txBox="1"/>
          <p:nvPr/>
        </p:nvSpPr>
        <p:spPr bwMode="auto">
          <a:xfrm>
            <a:off x="8062516" y="3593471"/>
            <a:ext cx="1271486" cy="23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000" tIns="23400" rIns="45000" bIns="234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lnSpc>
                <a:spcPct val="100000"/>
              </a:lnSpc>
              <a:spcBef>
                <a:spcPct val="0"/>
              </a:spcBef>
              <a:buFontTx/>
              <a:buNone/>
            </a:pPr>
            <a:r>
              <a:rPr lang="zh-CN" altLang="en-US" sz="1400" b="1" dirty="0">
                <a:latin typeface="微软雅黑" panose="020B0503020204020204" pitchFamily="34" charset="-122"/>
                <a:ea typeface="微软雅黑" panose="020B0503020204020204" pitchFamily="34" charset="-122"/>
              </a:rPr>
              <a:t>红人</a:t>
            </a:r>
            <a:r>
              <a:rPr lang="en-US" altLang="zh-CN" sz="1400" b="1" dirty="0">
                <a:latin typeface="微软雅黑" panose="020B0503020204020204" pitchFamily="34" charset="-122"/>
                <a:ea typeface="微软雅黑" panose="020B0503020204020204" pitchFamily="34" charset="-122"/>
              </a:rPr>
              <a:t>+IP</a:t>
            </a:r>
            <a:endParaRPr lang="en-US" altLang="zh-CN" sz="1400" b="1" dirty="0">
              <a:latin typeface="微软雅黑" panose="020B0503020204020204" pitchFamily="34" charset="-122"/>
              <a:ea typeface="微软雅黑" panose="020B0503020204020204" pitchFamily="34" charset="-122"/>
            </a:endParaRPr>
          </a:p>
        </p:txBody>
      </p:sp>
      <p:sp>
        <p:nvSpPr>
          <p:cNvPr id="37" name="六边形 36"/>
          <p:cNvSpPr/>
          <p:nvPr/>
        </p:nvSpPr>
        <p:spPr bwMode="auto">
          <a:xfrm rot="5400000">
            <a:off x="8370530" y="3879628"/>
            <a:ext cx="628827" cy="584422"/>
          </a:xfrm>
          <a:prstGeom prst="hexagon">
            <a:avLst/>
          </a:prstGeom>
          <a:solidFill>
            <a:srgbClr val="0096D2"/>
          </a:solidFill>
          <a:ln w="38100">
            <a:solidFill>
              <a:schemeClr val="bg1"/>
            </a:solidFill>
            <a:round/>
          </a:ln>
        </p:spPr>
        <p:txBody>
          <a:bodyPr anchor="ctr"/>
          <a:lstStyle/>
          <a:p>
            <a:endParaRPr>
              <a:latin typeface="微软雅黑" panose="020B0503020204020204" pitchFamily="34" charset="-122"/>
              <a:ea typeface="微软雅黑" panose="020B0503020204020204" pitchFamily="34" charset="-122"/>
            </a:endParaRPr>
          </a:p>
        </p:txBody>
      </p:sp>
      <p:sp>
        <p:nvSpPr>
          <p:cNvPr id="38" name="文本框 37"/>
          <p:cNvSpPr txBox="1"/>
          <p:nvPr/>
        </p:nvSpPr>
        <p:spPr>
          <a:xfrm>
            <a:off x="8407822" y="4012331"/>
            <a:ext cx="744275" cy="276999"/>
          </a:xfrm>
          <a:prstGeom prst="rect">
            <a:avLst/>
          </a:prstGeom>
          <a:noFill/>
        </p:spPr>
        <p:txBody>
          <a:bodyPr wrap="square" rtlCol="0">
            <a:spAutoFit/>
          </a:bodyPr>
          <a:lstStyle/>
          <a:p>
            <a:r>
              <a:rPr kumimoji="1" lang="zh-CN" altLang="en-US" sz="1200" b="1" dirty="0">
                <a:latin typeface="微软雅黑" panose="020B0503020204020204" pitchFamily="34" charset="-122"/>
                <a:ea typeface="微软雅黑" panose="020B0503020204020204" pitchFamily="34" charset="-122"/>
              </a:rPr>
              <a:t>新内容</a:t>
            </a:r>
            <a:endParaRPr kumimoji="1" lang="zh-CN" altLang="en-US" sz="1200" b="1" dirty="0">
              <a:latin typeface="微软雅黑" panose="020B0503020204020204" pitchFamily="34" charset="-122"/>
              <a:ea typeface="微软雅黑" panose="020B0503020204020204" pitchFamily="34" charset="-122"/>
            </a:endParaRPr>
          </a:p>
        </p:txBody>
      </p:sp>
      <p:pic>
        <p:nvPicPr>
          <p:cNvPr id="39" name="图片 38" descr="图片包含 游戏机, 钟表, 画&#10;&#10;描述已自动生成"/>
          <p:cNvPicPr>
            <a:picLocks noChangeAspect="1"/>
          </p:cNvPicPr>
          <p:nvPr/>
        </p:nvPicPr>
        <p:blipFill rotWithShape="1">
          <a:blip r:embed="rId9" cstate="screen">
            <a:biLevel thresh="25000"/>
          </a:blip>
          <a:srcRect l="15559" r="9868"/>
          <a:stretch>
            <a:fillRect/>
          </a:stretch>
        </p:blipFill>
        <p:spPr>
          <a:xfrm>
            <a:off x="2613807" y="4952092"/>
            <a:ext cx="873381" cy="351373"/>
          </a:xfrm>
          <a:prstGeom prst="rect">
            <a:avLst/>
          </a:prstGeom>
        </p:spPr>
      </p:pic>
      <p:pic>
        <p:nvPicPr>
          <p:cNvPr id="40" name="图片 39"/>
          <p:cNvPicPr>
            <a:picLocks noChangeAspect="1"/>
          </p:cNvPicPr>
          <p:nvPr/>
        </p:nvPicPr>
        <p:blipFill>
          <a:blip r:embed="rId10" cstate="screen"/>
          <a:stretch>
            <a:fillRect/>
          </a:stretch>
        </p:blipFill>
        <p:spPr>
          <a:xfrm>
            <a:off x="6475411" y="4906104"/>
            <a:ext cx="1066268" cy="485169"/>
          </a:xfrm>
          <a:prstGeom prst="rect">
            <a:avLst/>
          </a:prstGeom>
        </p:spPr>
      </p:pic>
      <p:sp>
        <p:nvSpPr>
          <p:cNvPr id="41" name="文本框 40"/>
          <p:cNvSpPr txBox="1"/>
          <p:nvPr/>
        </p:nvSpPr>
        <p:spPr>
          <a:xfrm>
            <a:off x="837628" y="5020027"/>
            <a:ext cx="569387" cy="246221"/>
          </a:xfrm>
          <a:prstGeom prst="rect">
            <a:avLst/>
          </a:prstGeom>
          <a:noFill/>
        </p:spPr>
        <p:txBody>
          <a:bodyPr wrap="none" rtlCol="0">
            <a:spAutoFit/>
          </a:bodyPr>
          <a:lstStyle/>
          <a:p>
            <a:r>
              <a:rPr lang="zh-CN" altLang="en-US" sz="1000" dirty="0">
                <a:latin typeface="微软雅黑" panose="020B0503020204020204" pitchFamily="34" charset="-122"/>
                <a:ea typeface="微软雅黑" panose="020B0503020204020204" pitchFamily="34" charset="-122"/>
              </a:rPr>
              <a:t>案例：</a:t>
            </a:r>
            <a:endParaRPr lang="zh-CN" altLang="en-US" sz="1000" dirty="0">
              <a:latin typeface="微软雅黑" panose="020B0503020204020204" pitchFamily="34" charset="-122"/>
              <a:ea typeface="微软雅黑" panose="020B0503020204020204" pitchFamily="34" charset="-122"/>
            </a:endParaRPr>
          </a:p>
        </p:txBody>
      </p:sp>
      <p:sp>
        <p:nvSpPr>
          <p:cNvPr id="42" name="六边形 41"/>
          <p:cNvSpPr/>
          <p:nvPr/>
        </p:nvSpPr>
        <p:spPr bwMode="auto">
          <a:xfrm rot="5400000">
            <a:off x="1474132" y="3893853"/>
            <a:ext cx="628827" cy="584422"/>
          </a:xfrm>
          <a:prstGeom prst="hexagon">
            <a:avLst/>
          </a:prstGeom>
          <a:solidFill>
            <a:schemeClr val="accent1"/>
          </a:solidFill>
          <a:ln w="38100">
            <a:solidFill>
              <a:schemeClr val="bg1"/>
            </a:solidFill>
            <a:round/>
          </a:ln>
        </p:spPr>
        <p:txBody>
          <a:bodyPr anchor="ctr"/>
          <a:lstStyle/>
          <a:p>
            <a:endParaRPr sz="2000">
              <a:latin typeface="微软雅黑" panose="020B0503020204020204" pitchFamily="34" charset="-122"/>
              <a:ea typeface="微软雅黑" panose="020B0503020204020204" pitchFamily="34" charset="-122"/>
            </a:endParaRPr>
          </a:p>
        </p:txBody>
      </p:sp>
      <p:sp>
        <p:nvSpPr>
          <p:cNvPr id="43" name="文本框 42"/>
          <p:cNvSpPr txBox="1"/>
          <p:nvPr/>
        </p:nvSpPr>
        <p:spPr>
          <a:xfrm>
            <a:off x="1511362" y="4037440"/>
            <a:ext cx="744275" cy="276999"/>
          </a:xfrm>
          <a:prstGeom prst="rect">
            <a:avLst/>
          </a:prstGeom>
          <a:noFill/>
        </p:spPr>
        <p:txBody>
          <a:bodyPr wrap="square" rtlCol="0">
            <a:spAutoFit/>
          </a:bodyPr>
          <a:lstStyle/>
          <a:p>
            <a:r>
              <a:rPr kumimoji="1" lang="zh-CN" altLang="en-US" sz="1200" b="1" dirty="0">
                <a:latin typeface="微软雅黑" panose="020B0503020204020204" pitchFamily="34" charset="-122"/>
                <a:ea typeface="微软雅黑" panose="020B0503020204020204" pitchFamily="34" charset="-122"/>
              </a:rPr>
              <a:t>新营销</a:t>
            </a:r>
            <a:endParaRPr kumimoji="1" lang="zh-CN" altLang="en-US" sz="1200" b="1" dirty="0">
              <a:latin typeface="微软雅黑" panose="020B0503020204020204" pitchFamily="34" charset="-122"/>
              <a:ea typeface="微软雅黑" panose="020B0503020204020204" pitchFamily="34" charset="-122"/>
            </a:endParaRPr>
          </a:p>
        </p:txBody>
      </p:sp>
      <p:pic>
        <p:nvPicPr>
          <p:cNvPr id="44" name="图片 43" descr="logo0"/>
          <p:cNvPicPr>
            <a:picLocks noChangeAspect="1"/>
          </p:cNvPicPr>
          <p:nvPr/>
        </p:nvPicPr>
        <p:blipFill>
          <a:blip r:embed="rId11" cstate="screen">
            <a:biLevel thresh="25000"/>
          </a:blip>
          <a:stretch>
            <a:fillRect/>
          </a:stretch>
        </p:blipFill>
        <p:spPr>
          <a:xfrm>
            <a:off x="8505771" y="4818199"/>
            <a:ext cx="461961" cy="660979"/>
          </a:xfrm>
          <a:prstGeom prst="rect">
            <a:avLst/>
          </a:prstGeom>
        </p:spPr>
      </p:pic>
      <p:sp>
        <p:nvSpPr>
          <p:cNvPr id="45" name="ïṧļíďé"/>
          <p:cNvSpPr/>
          <p:nvPr/>
        </p:nvSpPr>
        <p:spPr>
          <a:xfrm>
            <a:off x="9610208" y="2162813"/>
            <a:ext cx="1692412" cy="1428223"/>
          </a:xfrm>
          <a:prstGeom prst="rect">
            <a:avLst/>
          </a:prstGeom>
          <a:blipFill>
            <a:blip r:embed="rId12" cstate="screen"/>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45720" tIns="22860" rIns="45720" bIns="22860" anchor="ctr">
            <a:norm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endParaRPr>
          </a:p>
        </p:txBody>
      </p:sp>
      <p:sp>
        <p:nvSpPr>
          <p:cNvPr id="46" name="文本框 45"/>
          <p:cNvSpPr txBox="1"/>
          <p:nvPr/>
        </p:nvSpPr>
        <p:spPr bwMode="auto">
          <a:xfrm>
            <a:off x="9507210" y="4508890"/>
            <a:ext cx="1874512" cy="717948"/>
          </a:xfrm>
          <a:prstGeom prst="rect">
            <a:avLst/>
          </a:prstGeom>
          <a:noFill/>
        </p:spPr>
        <p:txBody>
          <a:bodyPr wrap="square" lIns="45720" tIns="22860" rIns="45720" bIns="22860">
            <a:noAutofit/>
          </a:bodyPr>
          <a:lstStyle>
            <a:defPPr>
              <a:defRPr lang="zh-CN"/>
            </a:defPPr>
            <a:lvl1pPr lvl="0" algn="ctr">
              <a:lnSpc>
                <a:spcPct val="150000"/>
              </a:lnSpc>
              <a:buSzPct val="25000"/>
              <a:defRPr sz="1000">
                <a:solidFill>
                  <a:schemeClr val="tx1">
                    <a:lumMod val="65000"/>
                    <a:lumOff val="35000"/>
                  </a:schemeClr>
                </a:solidFill>
                <a:latin typeface="+mn-ea"/>
                <a:ea typeface="+mn-ea"/>
              </a:defRPr>
            </a:lvl1pPr>
          </a:lstStyle>
          <a:p>
            <a:pPr>
              <a:lnSpc>
                <a:spcPct val="100000"/>
              </a:lnSpc>
            </a:pPr>
            <a:r>
              <a:rPr lang="zh-CN" altLang="en-US" sz="900" dirty="0">
                <a:solidFill>
                  <a:schemeClr val="tx1"/>
                </a:solidFill>
                <a:latin typeface="微软雅黑" panose="020B0503020204020204" pitchFamily="34" charset="-122"/>
                <a:ea typeface="微软雅黑" panose="020B0503020204020204" pitchFamily="34" charset="-122"/>
              </a:rPr>
              <a:t>基于区块链技术的新型</a:t>
            </a:r>
            <a:endParaRPr lang="en-US" altLang="zh-CN" sz="900" dirty="0">
              <a:solidFill>
                <a:schemeClr val="tx1"/>
              </a:solidFill>
              <a:latin typeface="微软雅黑" panose="020B0503020204020204" pitchFamily="34" charset="-122"/>
              <a:ea typeface="微软雅黑" panose="020B0503020204020204" pitchFamily="34" charset="-122"/>
            </a:endParaRPr>
          </a:p>
          <a:p>
            <a:pPr>
              <a:lnSpc>
                <a:spcPct val="100000"/>
              </a:lnSpc>
            </a:pPr>
            <a:r>
              <a:rPr lang="zh-CN" altLang="en-US" sz="900" dirty="0">
                <a:solidFill>
                  <a:schemeClr val="tx1"/>
                </a:solidFill>
                <a:latin typeface="微软雅黑" panose="020B0503020204020204" pitchFamily="34" charset="-122"/>
                <a:ea typeface="微软雅黑" panose="020B0503020204020204" pitchFamily="34" charset="-122"/>
              </a:rPr>
              <a:t>红人经济系统</a:t>
            </a:r>
            <a:endParaRPr lang="en-US" altLang="zh-CN" sz="900" dirty="0">
              <a:solidFill>
                <a:schemeClr val="tx1"/>
              </a:solidFill>
              <a:latin typeface="微软雅黑" panose="020B0503020204020204" pitchFamily="34" charset="-122"/>
              <a:ea typeface="微软雅黑" panose="020B0503020204020204" pitchFamily="34" charset="-122"/>
            </a:endParaRPr>
          </a:p>
        </p:txBody>
      </p:sp>
      <p:sp>
        <p:nvSpPr>
          <p:cNvPr id="47" name="矩形 46"/>
          <p:cNvSpPr/>
          <p:nvPr/>
        </p:nvSpPr>
        <p:spPr>
          <a:xfrm>
            <a:off x="9610208" y="3591132"/>
            <a:ext cx="1695147" cy="571143"/>
          </a:xfrm>
          <a:prstGeom prst="rect">
            <a:avLst/>
          </a:prstGeom>
          <a:solidFill>
            <a:schemeClr val="accent6">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a:solidFill>
                <a:schemeClr val="tx1"/>
              </a:solidFill>
              <a:latin typeface="微软雅黑" panose="020B0503020204020204" pitchFamily="34" charset="-122"/>
              <a:ea typeface="微软雅黑" panose="020B0503020204020204" pitchFamily="34" charset="-122"/>
            </a:endParaRPr>
          </a:p>
        </p:txBody>
      </p:sp>
      <p:sp>
        <p:nvSpPr>
          <p:cNvPr id="48" name="文本框 47"/>
          <p:cNvSpPr txBox="1"/>
          <p:nvPr/>
        </p:nvSpPr>
        <p:spPr bwMode="auto">
          <a:xfrm>
            <a:off x="9822038" y="3591227"/>
            <a:ext cx="1271486" cy="23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45000" tIns="23400" rIns="45000" bIns="2340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eaLnBrk="1" hangingPunct="1">
              <a:lnSpc>
                <a:spcPct val="100000"/>
              </a:lnSpc>
              <a:spcBef>
                <a:spcPct val="0"/>
              </a:spcBef>
              <a:buFontTx/>
              <a:buNone/>
            </a:pPr>
            <a:r>
              <a:rPr lang="zh-CN" altLang="en-US" sz="1400" b="1" dirty="0">
                <a:latin typeface="微软雅黑" panose="020B0503020204020204" pitchFamily="34" charset="-122"/>
                <a:ea typeface="微软雅黑" panose="020B0503020204020204" pitchFamily="34" charset="-122"/>
              </a:rPr>
              <a:t>红人</a:t>
            </a:r>
            <a:r>
              <a:rPr lang="en-US" altLang="zh-CN" sz="1400" b="1"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区块链</a:t>
            </a:r>
            <a:endParaRPr lang="en-US" altLang="zh-CN" sz="1400" b="1" dirty="0">
              <a:latin typeface="微软雅黑" panose="020B0503020204020204" pitchFamily="34" charset="-122"/>
              <a:ea typeface="微软雅黑" panose="020B0503020204020204" pitchFamily="34" charset="-122"/>
            </a:endParaRPr>
          </a:p>
        </p:txBody>
      </p:sp>
      <p:sp>
        <p:nvSpPr>
          <p:cNvPr id="49" name="六边形 48"/>
          <p:cNvSpPr/>
          <p:nvPr/>
        </p:nvSpPr>
        <p:spPr bwMode="auto">
          <a:xfrm rot="5400000">
            <a:off x="10130053" y="3851258"/>
            <a:ext cx="628827" cy="584422"/>
          </a:xfrm>
          <a:prstGeom prst="hexagon">
            <a:avLst/>
          </a:prstGeom>
          <a:solidFill>
            <a:schemeClr val="accent6">
              <a:lumMod val="75000"/>
            </a:schemeClr>
          </a:solidFill>
          <a:ln w="38100">
            <a:solidFill>
              <a:schemeClr val="bg1"/>
            </a:solidFill>
            <a:round/>
          </a:ln>
        </p:spPr>
        <p:txBody>
          <a:bodyPr anchor="ctr"/>
          <a:lstStyle/>
          <a:p>
            <a:endParaRPr>
              <a:latin typeface="微软雅黑" panose="020B0503020204020204" pitchFamily="34" charset="-122"/>
              <a:ea typeface="微软雅黑" panose="020B0503020204020204" pitchFamily="34" charset="-122"/>
            </a:endParaRPr>
          </a:p>
        </p:txBody>
      </p:sp>
      <p:sp>
        <p:nvSpPr>
          <p:cNvPr id="50" name="文本框 49"/>
          <p:cNvSpPr txBox="1"/>
          <p:nvPr/>
        </p:nvSpPr>
        <p:spPr>
          <a:xfrm>
            <a:off x="10153489" y="3983961"/>
            <a:ext cx="744275" cy="276999"/>
          </a:xfrm>
          <a:prstGeom prst="rect">
            <a:avLst/>
          </a:prstGeom>
          <a:noFill/>
        </p:spPr>
        <p:txBody>
          <a:bodyPr wrap="square" rtlCol="0">
            <a:spAutoFit/>
          </a:bodyPr>
          <a:lstStyle/>
          <a:p>
            <a:r>
              <a:rPr kumimoji="1" lang="zh-CN" altLang="en-US" sz="1200" b="1" dirty="0">
                <a:latin typeface="微软雅黑" panose="020B0503020204020204" pitchFamily="34" charset="-122"/>
                <a:ea typeface="微软雅黑" panose="020B0503020204020204" pitchFamily="34" charset="-122"/>
              </a:rPr>
              <a:t>新技术</a:t>
            </a:r>
            <a:endParaRPr kumimoji="1" lang="zh-CN" altLang="en-US" sz="1200" b="1" dirty="0">
              <a:latin typeface="微软雅黑" panose="020B0503020204020204" pitchFamily="34" charset="-122"/>
              <a:ea typeface="微软雅黑" panose="020B0503020204020204" pitchFamily="34" charset="-122"/>
            </a:endParaRPr>
          </a:p>
        </p:txBody>
      </p:sp>
      <p:pic>
        <p:nvPicPr>
          <p:cNvPr id="51" name="图片 50" descr="图片包含 游戏机, 画&#10;&#10;描述已自动生成"/>
          <p:cNvPicPr>
            <a:picLocks noChangeAspect="1"/>
          </p:cNvPicPr>
          <p:nvPr/>
        </p:nvPicPr>
        <p:blipFill>
          <a:blip r:embed="rId13" cstate="screen"/>
          <a:stretch>
            <a:fillRect/>
          </a:stretch>
        </p:blipFill>
        <p:spPr>
          <a:xfrm>
            <a:off x="9776328" y="4947218"/>
            <a:ext cx="1317197" cy="340276"/>
          </a:xfrm>
          <a:prstGeom prst="rect">
            <a:avLst/>
          </a:prstGeom>
        </p:spPr>
      </p:pic>
      <p:grpSp>
        <p:nvGrpSpPr>
          <p:cNvPr id="52" name="组合 51"/>
          <p:cNvGrpSpPr/>
          <p:nvPr/>
        </p:nvGrpSpPr>
        <p:grpSpPr>
          <a:xfrm>
            <a:off x="518160" y="392430"/>
            <a:ext cx="11311890" cy="723900"/>
            <a:chOff x="816" y="618"/>
            <a:chExt cx="17814" cy="1140"/>
          </a:xfrm>
        </p:grpSpPr>
        <p:grpSp>
          <p:nvGrpSpPr>
            <p:cNvPr id="53" name="组合 52"/>
            <p:cNvGrpSpPr/>
            <p:nvPr/>
          </p:nvGrpSpPr>
          <p:grpSpPr>
            <a:xfrm>
              <a:off x="816" y="936"/>
              <a:ext cx="17124" cy="822"/>
              <a:chOff x="634" y="312"/>
              <a:chExt cx="17124" cy="822"/>
            </a:xfrm>
          </p:grpSpPr>
          <p:sp>
            <p:nvSpPr>
              <p:cNvPr id="55" name="标题 1"/>
              <p:cNvSpPr txBox="1"/>
              <p:nvPr/>
            </p:nvSpPr>
            <p:spPr>
              <a:xfrm>
                <a:off x="1491" y="312"/>
                <a:ext cx="16267" cy="822"/>
              </a:xfrm>
              <a:prstGeom prst="rect">
                <a:avLst/>
              </a:prstGeom>
              <a:solidFill>
                <a:schemeClr val="bg1"/>
              </a:solid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lang="zh-CN" altLang="en-US" sz="2800" dirty="0">
                    <a:solidFill>
                      <a:srgbClr val="FF5300"/>
                    </a:solidFill>
                    <a:sym typeface="+mn-ea"/>
                  </a:rPr>
                  <a:t>红人</a:t>
                </a:r>
                <a:r>
                  <a:rPr lang="en-US" altLang="zh-CN" sz="2800" dirty="0">
                    <a:solidFill>
                      <a:srgbClr val="FF5300"/>
                    </a:solidFill>
                    <a:sym typeface="+mn-ea"/>
                  </a:rPr>
                  <a:t>+</a:t>
                </a:r>
                <a:r>
                  <a:rPr lang="zh-CN" altLang="en-US" sz="2800" dirty="0">
                    <a:solidFill>
                      <a:srgbClr val="FF5300"/>
                    </a:solidFill>
                    <a:sym typeface="+mn-ea"/>
                  </a:rPr>
                  <a:t>模式的发展及应用板块</a:t>
                </a:r>
                <a:endParaRPr sz="2800" dirty="0">
                  <a:solidFill>
                    <a:srgbClr val="FF5300"/>
                  </a:solidFill>
                  <a:sym typeface="+mn-ea"/>
                </a:endParaRPr>
              </a:p>
            </p:txBody>
          </p:sp>
          <p:sp>
            <p:nvSpPr>
              <p:cNvPr id="56" name="矩形: 圆角 17"/>
              <p:cNvSpPr/>
              <p:nvPr/>
            </p:nvSpPr>
            <p:spPr>
              <a:xfrm rot="2700000">
                <a:off x="634" y="452"/>
                <a:ext cx="541" cy="541"/>
              </a:xfrm>
              <a:prstGeom prst="roundRect">
                <a:avLst>
                  <a:gd name="adj" fmla="val 2816"/>
                </a:avLst>
              </a:prstGeom>
              <a:gradFill>
                <a:gsLst>
                  <a:gs pos="0">
                    <a:srgbClr val="FF8700"/>
                  </a:gs>
                  <a:gs pos="100000">
                    <a:srgbClr val="FF6200"/>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pic>
          <p:nvPicPr>
            <p:cNvPr id="54" name="图片 53" descr="IMS新logo(加股票代码）-01"/>
            <p:cNvPicPr>
              <a:picLocks noChangeAspect="1"/>
            </p:cNvPicPr>
            <p:nvPr/>
          </p:nvPicPr>
          <p:blipFill>
            <a:blip r:embed="rId14" cstate="screen"/>
            <a:stretch>
              <a:fillRect/>
            </a:stretch>
          </p:blipFill>
          <p:spPr>
            <a:xfrm>
              <a:off x="16296" y="618"/>
              <a:ext cx="2335" cy="1111"/>
            </a:xfrm>
            <a:prstGeom prst="rect">
              <a:avLst/>
            </a:prstGeom>
          </p:spPr>
        </p:pic>
      </p:gr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573405" y="1542415"/>
            <a:ext cx="11200130" cy="4555490"/>
            <a:chOff x="766" y="2316"/>
            <a:chExt cx="17638" cy="7174"/>
          </a:xfrm>
        </p:grpSpPr>
        <p:grpSp>
          <p:nvGrpSpPr>
            <p:cNvPr id="15" name="组合 14"/>
            <p:cNvGrpSpPr/>
            <p:nvPr/>
          </p:nvGrpSpPr>
          <p:grpSpPr>
            <a:xfrm>
              <a:off x="9846" y="2316"/>
              <a:ext cx="4178" cy="7174"/>
              <a:chOff x="9761" y="2316"/>
              <a:chExt cx="4178" cy="7174"/>
            </a:xfrm>
          </p:grpSpPr>
          <p:grpSp>
            <p:nvGrpSpPr>
              <p:cNvPr id="7" name="组合 6"/>
              <p:cNvGrpSpPr/>
              <p:nvPr/>
            </p:nvGrpSpPr>
            <p:grpSpPr>
              <a:xfrm>
                <a:off x="9761" y="6104"/>
                <a:ext cx="4178" cy="3386"/>
                <a:chOff x="9761" y="6104"/>
                <a:chExt cx="4178" cy="3386"/>
              </a:xfrm>
            </p:grpSpPr>
            <p:pic>
              <p:nvPicPr>
                <p:cNvPr id="180" name="图片 179" descr="金网奖"/>
                <p:cNvPicPr/>
                <p:nvPr/>
              </p:nvPicPr>
              <p:blipFill>
                <a:blip r:embed="rId1" cstate="screen"/>
                <a:stretch>
                  <a:fillRect/>
                </a:stretch>
              </p:blipFill>
              <p:spPr>
                <a:xfrm>
                  <a:off x="9781" y="6104"/>
                  <a:ext cx="4071" cy="2702"/>
                </a:xfrm>
                <a:prstGeom prst="rect">
                  <a:avLst/>
                </a:prstGeom>
              </p:spPr>
            </p:pic>
            <p:grpSp>
              <p:nvGrpSpPr>
                <p:cNvPr id="56" name="组合 13"/>
                <p:cNvGrpSpPr/>
                <p:nvPr/>
              </p:nvGrpSpPr>
              <p:grpSpPr>
                <a:xfrm>
                  <a:off x="9761" y="8278"/>
                  <a:ext cx="4179" cy="1213"/>
                  <a:chOff x="8737182" y="5908648"/>
                  <a:chExt cx="2827173" cy="750765"/>
                </a:xfrm>
                <a:solidFill>
                  <a:srgbClr val="FF7E00"/>
                </a:solidFill>
              </p:grpSpPr>
              <p:sp>
                <p:nvSpPr>
                  <p:cNvPr id="58" name="矩形 31"/>
                  <p:cNvSpPr/>
                  <p:nvPr/>
                </p:nvSpPr>
                <p:spPr>
                  <a:xfrm>
                    <a:off x="8737182" y="5908648"/>
                    <a:ext cx="2778304" cy="750765"/>
                  </a:xfrm>
                  <a:prstGeom prst="rect">
                    <a:avLst/>
                  </a:prstGeom>
                  <a:grpFill/>
                  <a:ln w="12700" cap="flat" cmpd="sng" algn="ctr">
                    <a:no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30000"/>
                      </a:lnSpc>
                    </a:pPr>
                    <a:endParaRPr kumimoji="1" lang="zh-CN" altLang="en-US" sz="1000" b="1" i="1">
                      <a:solidFill>
                        <a:schemeClr val="bg1"/>
                      </a:solidFill>
                      <a:latin typeface="微软雅黑" panose="020B0503020204020204" pitchFamily="34" charset="-122"/>
                      <a:ea typeface="微软雅黑" panose="020B0503020204020204" pitchFamily="34" charset="-122"/>
                    </a:endParaRPr>
                  </a:p>
                </p:txBody>
              </p:sp>
              <p:sp>
                <p:nvSpPr>
                  <p:cNvPr id="59" name="矩形 32"/>
                  <p:cNvSpPr/>
                  <p:nvPr/>
                </p:nvSpPr>
                <p:spPr>
                  <a:xfrm>
                    <a:off x="8811628" y="5912359"/>
                    <a:ext cx="2752727" cy="674017"/>
                  </a:xfrm>
                  <a:prstGeom prst="rect">
                    <a:avLst/>
                  </a:prstGeom>
                  <a:noFill/>
                </p:spPr>
                <p:txBody>
                  <a:bodyPr wrap="square">
                    <a:spAutoFit/>
                  </a:bodyPr>
                  <a:lstStyle/>
                  <a:p>
                    <a:pPr algn="ctr">
                      <a:lnSpc>
                        <a:spcPct val="130000"/>
                      </a:lnSpc>
                    </a:pPr>
                    <a:r>
                      <a:rPr lang="zh-CN"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第</a:t>
                    </a: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12</a:t>
                    </a:r>
                    <a:r>
                      <a:rPr lang="zh-CN"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届金</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网奖</a:t>
                    </a:r>
                    <a:endPar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30000"/>
                      </a:lnSpc>
                    </a:pPr>
                    <a:r>
                      <a:rPr lang="zh-CN"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年度</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技术</a:t>
                    </a:r>
                    <a:r>
                      <a:rPr lang="zh-CN"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数字营销</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公司</a:t>
                    </a: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30000"/>
                      </a:lnSpc>
                    </a:pP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IMS</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（天下秀）新媒体商业集团</a:t>
                    </a:r>
                    <a:endPar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10" name="组合 9"/>
              <p:cNvGrpSpPr/>
              <p:nvPr/>
            </p:nvGrpSpPr>
            <p:grpSpPr>
              <a:xfrm>
                <a:off x="9799" y="2316"/>
                <a:ext cx="4110" cy="3149"/>
                <a:chOff x="9776" y="2315"/>
                <a:chExt cx="4110" cy="3149"/>
              </a:xfrm>
            </p:grpSpPr>
            <p:pic>
              <p:nvPicPr>
                <p:cNvPr id="183" name="图片 182" descr="47胡润中国500强"/>
                <p:cNvPicPr/>
                <p:nvPr/>
              </p:nvPicPr>
              <p:blipFill rotWithShape="1">
                <a:blip r:embed="rId2" cstate="screen"/>
                <a:srcRect/>
                <a:stretch>
                  <a:fillRect/>
                </a:stretch>
              </p:blipFill>
              <p:spPr>
                <a:xfrm>
                  <a:off x="9790" y="2315"/>
                  <a:ext cx="4083" cy="2567"/>
                </a:xfrm>
                <a:prstGeom prst="rect">
                  <a:avLst/>
                </a:prstGeom>
              </p:spPr>
            </p:pic>
            <p:grpSp>
              <p:nvGrpSpPr>
                <p:cNvPr id="65" name="组合 12"/>
                <p:cNvGrpSpPr/>
                <p:nvPr/>
              </p:nvGrpSpPr>
              <p:grpSpPr>
                <a:xfrm>
                  <a:off x="9776" y="4339"/>
                  <a:ext cx="4110" cy="1125"/>
                  <a:chOff x="4222677" y="6301052"/>
                  <a:chExt cx="2909050" cy="816505"/>
                </a:xfrm>
                <a:solidFill>
                  <a:srgbClr val="FF7E00"/>
                </a:solidFill>
              </p:grpSpPr>
              <p:sp>
                <p:nvSpPr>
                  <p:cNvPr id="67" name="矩形 42"/>
                  <p:cNvSpPr/>
                  <p:nvPr/>
                </p:nvSpPr>
                <p:spPr>
                  <a:xfrm>
                    <a:off x="4222677" y="6301052"/>
                    <a:ext cx="2909050" cy="816505"/>
                  </a:xfrm>
                  <a:prstGeom prst="rect">
                    <a:avLst/>
                  </a:prstGeom>
                  <a:grpFill/>
                  <a:ln w="12700" cap="flat" cmpd="sng" algn="ctr">
                    <a:no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30000"/>
                      </a:lnSpc>
                    </a:pPr>
                    <a:endParaRPr kumimoji="1" lang="zh-CN" altLang="en-US" sz="1000" b="1" i="1">
                      <a:solidFill>
                        <a:schemeClr val="bg1"/>
                      </a:solidFill>
                      <a:latin typeface="微软雅黑" panose="020B0503020204020204" pitchFamily="34" charset="-122"/>
                      <a:ea typeface="微软雅黑" panose="020B0503020204020204" pitchFamily="34" charset="-122"/>
                    </a:endParaRPr>
                  </a:p>
                </p:txBody>
              </p:sp>
              <p:sp>
                <p:nvSpPr>
                  <p:cNvPr id="68" name="矩形 43"/>
                  <p:cNvSpPr/>
                  <p:nvPr/>
                </p:nvSpPr>
                <p:spPr>
                  <a:xfrm>
                    <a:off x="4232006" y="6417633"/>
                    <a:ext cx="2890392" cy="561977"/>
                  </a:xfrm>
                  <a:prstGeom prst="rect">
                    <a:avLst/>
                  </a:prstGeom>
                  <a:grpFill/>
                </p:spPr>
                <p:txBody>
                  <a:bodyPr wrap="square">
                    <a:spAutoFit/>
                  </a:bodyPr>
                  <a:lstStyle/>
                  <a:p>
                    <a:pPr algn="ctr">
                      <a:lnSpc>
                        <a:spcPct val="130000"/>
                      </a:lnSpc>
                    </a:pP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2020</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年中国民营企业</a:t>
                    </a: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500</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强</a:t>
                    </a: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30000"/>
                      </a:lnSpc>
                    </a:pP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IMS</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（天下秀）名列</a:t>
                    </a: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338</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名</a:t>
                    </a:r>
                    <a:endPar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grpSp>
          <p:nvGrpSpPr>
            <p:cNvPr id="16" name="组合 15"/>
            <p:cNvGrpSpPr/>
            <p:nvPr/>
          </p:nvGrpSpPr>
          <p:grpSpPr>
            <a:xfrm>
              <a:off x="5332" y="2327"/>
              <a:ext cx="3906" cy="7163"/>
              <a:chOff x="5239" y="2327"/>
              <a:chExt cx="3906" cy="7163"/>
            </a:xfrm>
          </p:grpSpPr>
          <p:grpSp>
            <p:nvGrpSpPr>
              <p:cNvPr id="6" name="组合 5"/>
              <p:cNvGrpSpPr/>
              <p:nvPr/>
            </p:nvGrpSpPr>
            <p:grpSpPr>
              <a:xfrm>
                <a:off x="5239" y="6100"/>
                <a:ext cx="3906" cy="3390"/>
                <a:chOff x="5239" y="6100"/>
                <a:chExt cx="3906" cy="3390"/>
              </a:xfrm>
            </p:grpSpPr>
            <p:pic>
              <p:nvPicPr>
                <p:cNvPr id="181" name="图片 180" descr="2020年度优秀数字技术公司及大数据应用奖"/>
                <p:cNvPicPr/>
                <p:nvPr/>
              </p:nvPicPr>
              <p:blipFill>
                <a:blip r:embed="rId3" cstate="screen"/>
                <a:stretch>
                  <a:fillRect/>
                </a:stretch>
              </p:blipFill>
              <p:spPr>
                <a:xfrm>
                  <a:off x="5239" y="6100"/>
                  <a:ext cx="3903" cy="2803"/>
                </a:xfrm>
                <a:prstGeom prst="rect">
                  <a:avLst/>
                </a:prstGeom>
              </p:spPr>
            </p:pic>
            <p:grpSp>
              <p:nvGrpSpPr>
                <p:cNvPr id="62" name="组合 10"/>
                <p:cNvGrpSpPr/>
                <p:nvPr/>
              </p:nvGrpSpPr>
              <p:grpSpPr>
                <a:xfrm>
                  <a:off x="5249" y="8238"/>
                  <a:ext cx="3898" cy="1253"/>
                  <a:chOff x="212841" y="5931959"/>
                  <a:chExt cx="2722271" cy="750378"/>
                </a:xfrm>
                <a:solidFill>
                  <a:srgbClr val="FF7E00"/>
                </a:solidFill>
              </p:grpSpPr>
              <p:sp>
                <p:nvSpPr>
                  <p:cNvPr id="63" name="矩形 36"/>
                  <p:cNvSpPr/>
                  <p:nvPr/>
                </p:nvSpPr>
                <p:spPr>
                  <a:xfrm>
                    <a:off x="212841" y="5931959"/>
                    <a:ext cx="2722271" cy="750378"/>
                  </a:xfrm>
                  <a:prstGeom prst="rect">
                    <a:avLst/>
                  </a:prstGeom>
                  <a:grpFill/>
                  <a:ln w="12700" cap="flat" cmpd="sng" algn="ctr">
                    <a:no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30000"/>
                      </a:lnSpc>
                    </a:pPr>
                    <a:endParaRPr kumimoji="1" lang="zh-CN" altLang="en-US" sz="1000" b="1" i="1">
                      <a:solidFill>
                        <a:schemeClr val="bg1"/>
                      </a:solidFill>
                      <a:latin typeface="微软雅黑" panose="020B0503020204020204" pitchFamily="34" charset="-122"/>
                      <a:ea typeface="微软雅黑" panose="020B0503020204020204" pitchFamily="34" charset="-122"/>
                    </a:endParaRPr>
                  </a:p>
                </p:txBody>
              </p:sp>
              <p:sp>
                <p:nvSpPr>
                  <p:cNvPr id="64" name="矩形 37"/>
                  <p:cNvSpPr/>
                  <p:nvPr/>
                </p:nvSpPr>
                <p:spPr>
                  <a:xfrm>
                    <a:off x="238296" y="5966122"/>
                    <a:ext cx="2655918" cy="652416"/>
                  </a:xfrm>
                  <a:prstGeom prst="rect">
                    <a:avLst/>
                  </a:prstGeom>
                  <a:noFill/>
                </p:spPr>
                <p:txBody>
                  <a:bodyPr wrap="square">
                    <a:spAutoFit/>
                  </a:bodyPr>
                  <a:lstStyle/>
                  <a:p>
                    <a:pPr algn="ctr">
                      <a:lnSpc>
                        <a:spcPct val="130000"/>
                      </a:lnSpc>
                    </a:pP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2020</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年度</a:t>
                    </a:r>
                    <a:endPar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30000"/>
                      </a:lnSpc>
                    </a:pP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优秀数字技术公司及大数据应用奖</a:t>
                    </a: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—IMS(</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天下秀）新媒体商业集团</a:t>
                    </a:r>
                    <a:endPar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12" name="组合 11"/>
              <p:cNvGrpSpPr/>
              <p:nvPr/>
            </p:nvGrpSpPr>
            <p:grpSpPr>
              <a:xfrm>
                <a:off x="5241" y="2327"/>
                <a:ext cx="3902" cy="3137"/>
                <a:chOff x="5256" y="2327"/>
                <a:chExt cx="3902" cy="3137"/>
              </a:xfrm>
            </p:grpSpPr>
            <p:pic>
              <p:nvPicPr>
                <p:cNvPr id="184" name="图片 183" descr="14金牛奖"/>
                <p:cNvPicPr/>
                <p:nvPr/>
              </p:nvPicPr>
              <p:blipFill>
                <a:blip r:embed="rId4" cstate="screen"/>
                <a:stretch>
                  <a:fillRect/>
                </a:stretch>
              </p:blipFill>
              <p:spPr>
                <a:xfrm>
                  <a:off x="5261" y="2327"/>
                  <a:ext cx="3887" cy="2567"/>
                </a:xfrm>
                <a:prstGeom prst="rect">
                  <a:avLst/>
                </a:prstGeom>
              </p:spPr>
            </p:pic>
            <p:grpSp>
              <p:nvGrpSpPr>
                <p:cNvPr id="69" name="组合 7"/>
                <p:cNvGrpSpPr/>
                <p:nvPr/>
              </p:nvGrpSpPr>
              <p:grpSpPr>
                <a:xfrm>
                  <a:off x="5256" y="4358"/>
                  <a:ext cx="3903" cy="1106"/>
                  <a:chOff x="-1081963" y="4177724"/>
                  <a:chExt cx="2794085" cy="787382"/>
                </a:xfrm>
                <a:solidFill>
                  <a:srgbClr val="FF7E00"/>
                </a:solidFill>
              </p:grpSpPr>
              <p:sp>
                <p:nvSpPr>
                  <p:cNvPr id="71" name="矩形 34"/>
                  <p:cNvSpPr/>
                  <p:nvPr/>
                </p:nvSpPr>
                <p:spPr>
                  <a:xfrm>
                    <a:off x="-1081963" y="4177724"/>
                    <a:ext cx="2794085" cy="787382"/>
                  </a:xfrm>
                  <a:prstGeom prst="rect">
                    <a:avLst/>
                  </a:prstGeom>
                  <a:grpFill/>
                  <a:ln w="12700" cap="flat" cmpd="sng" algn="ctr">
                    <a:no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30000"/>
                      </a:lnSpc>
                    </a:pPr>
                    <a:endParaRPr kumimoji="1" lang="zh-CN" altLang="en-US" sz="1000" b="1" i="1">
                      <a:solidFill>
                        <a:schemeClr val="bg1"/>
                      </a:solidFill>
                      <a:latin typeface="微软雅黑" panose="020B0503020204020204" pitchFamily="34" charset="-122"/>
                      <a:ea typeface="微软雅黑" panose="020B0503020204020204" pitchFamily="34" charset="-122"/>
                    </a:endParaRPr>
                  </a:p>
                </p:txBody>
              </p:sp>
              <p:sp>
                <p:nvSpPr>
                  <p:cNvPr id="72" name="矩形 44"/>
                  <p:cNvSpPr/>
                  <p:nvPr/>
                </p:nvSpPr>
                <p:spPr>
                  <a:xfrm>
                    <a:off x="-1076236" y="4248204"/>
                    <a:ext cx="2779052" cy="551025"/>
                  </a:xfrm>
                  <a:prstGeom prst="rect">
                    <a:avLst/>
                  </a:prstGeom>
                  <a:grpFill/>
                </p:spPr>
                <p:txBody>
                  <a:bodyPr wrap="square">
                    <a:spAutoFit/>
                  </a:bodyPr>
                  <a:lstStyle/>
                  <a:p>
                    <a:pPr algn="ctr">
                      <a:lnSpc>
                        <a:spcPct val="130000"/>
                      </a:lnSpc>
                    </a:pP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2019</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年度金牛最具价投资价值奖</a:t>
                    </a: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30000"/>
                      </a:lnSpc>
                    </a:pP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天下秀（</a:t>
                    </a: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600556</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grpSp>
          <p:nvGrpSpPr>
            <p:cNvPr id="17" name="组合 16"/>
            <p:cNvGrpSpPr/>
            <p:nvPr/>
          </p:nvGrpSpPr>
          <p:grpSpPr>
            <a:xfrm>
              <a:off x="766" y="2327"/>
              <a:ext cx="3958" cy="7162"/>
              <a:chOff x="766" y="2327"/>
              <a:chExt cx="3958" cy="7162"/>
            </a:xfrm>
          </p:grpSpPr>
          <p:grpSp>
            <p:nvGrpSpPr>
              <p:cNvPr id="13" name="组合 12"/>
              <p:cNvGrpSpPr/>
              <p:nvPr/>
            </p:nvGrpSpPr>
            <p:grpSpPr>
              <a:xfrm>
                <a:off x="797" y="2327"/>
                <a:ext cx="3896" cy="3137"/>
                <a:chOff x="805" y="2327"/>
                <a:chExt cx="3896" cy="3137"/>
              </a:xfrm>
            </p:grpSpPr>
            <p:pic>
              <p:nvPicPr>
                <p:cNvPr id="185" name="图片 184" descr="13《中国软件网》主办"/>
                <p:cNvPicPr/>
                <p:nvPr/>
              </p:nvPicPr>
              <p:blipFill>
                <a:blip r:embed="rId5" cstate="screen"/>
                <a:stretch>
                  <a:fillRect/>
                </a:stretch>
              </p:blipFill>
              <p:spPr>
                <a:xfrm>
                  <a:off x="876" y="2327"/>
                  <a:ext cx="3761" cy="2686"/>
                </a:xfrm>
                <a:prstGeom prst="rect">
                  <a:avLst/>
                </a:prstGeom>
                <a:ln w="31750">
                  <a:noFill/>
                </a:ln>
              </p:spPr>
            </p:pic>
            <p:grpSp>
              <p:nvGrpSpPr>
                <p:cNvPr id="52" name="组合 8"/>
                <p:cNvGrpSpPr/>
                <p:nvPr/>
              </p:nvGrpSpPr>
              <p:grpSpPr>
                <a:xfrm>
                  <a:off x="805" y="4340"/>
                  <a:ext cx="3897" cy="1124"/>
                  <a:chOff x="3066444" y="3782858"/>
                  <a:chExt cx="2758371" cy="752976"/>
                </a:xfrm>
                <a:solidFill>
                  <a:srgbClr val="FF7E00"/>
                </a:solidFill>
              </p:grpSpPr>
              <p:sp>
                <p:nvSpPr>
                  <p:cNvPr id="54" name="矩形 6"/>
                  <p:cNvSpPr/>
                  <p:nvPr/>
                </p:nvSpPr>
                <p:spPr>
                  <a:xfrm>
                    <a:off x="3097538" y="3782858"/>
                    <a:ext cx="2678045" cy="752976"/>
                  </a:xfrm>
                  <a:prstGeom prst="rect">
                    <a:avLst/>
                  </a:prstGeom>
                  <a:grpFill/>
                  <a:ln w="12700" cap="flat" cmpd="sng" algn="ctr">
                    <a:no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30000"/>
                      </a:lnSpc>
                    </a:pPr>
                    <a:endParaRPr kumimoji="1" lang="zh-CN" altLang="en-US" sz="1000" b="1" i="1">
                      <a:solidFill>
                        <a:schemeClr val="tx1"/>
                      </a:solidFill>
                      <a:latin typeface="微软雅黑" panose="020B0503020204020204" pitchFamily="34" charset="-122"/>
                      <a:ea typeface="微软雅黑" panose="020B0503020204020204" pitchFamily="34" charset="-122"/>
                    </a:endParaRPr>
                  </a:p>
                </p:txBody>
              </p:sp>
              <p:sp>
                <p:nvSpPr>
                  <p:cNvPr id="55" name="矩形 2"/>
                  <p:cNvSpPr/>
                  <p:nvPr/>
                </p:nvSpPr>
                <p:spPr>
                  <a:xfrm>
                    <a:off x="3066444" y="3837160"/>
                    <a:ext cx="2758371" cy="518508"/>
                  </a:xfrm>
                  <a:prstGeom prst="rect">
                    <a:avLst/>
                  </a:prstGeom>
                  <a:noFill/>
                </p:spPr>
                <p:txBody>
                  <a:bodyPr wrap="square">
                    <a:spAutoFit/>
                  </a:bodyPr>
                  <a:lstStyle/>
                  <a:p>
                    <a:pPr algn="ctr">
                      <a:lnSpc>
                        <a:spcPct val="130000"/>
                      </a:lnSpc>
                    </a:pP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2020</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年度中国新经济行业领军企业</a:t>
                    </a: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—IMS</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（天下秀）新媒体商业集团</a:t>
                    </a:r>
                    <a:endPar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5" name="组合 4"/>
              <p:cNvGrpSpPr/>
              <p:nvPr/>
            </p:nvGrpSpPr>
            <p:grpSpPr>
              <a:xfrm>
                <a:off x="766" y="6099"/>
                <a:ext cx="3958" cy="3391"/>
                <a:chOff x="766" y="6100"/>
                <a:chExt cx="3958" cy="3391"/>
              </a:xfrm>
            </p:grpSpPr>
            <p:pic>
              <p:nvPicPr>
                <p:cNvPr id="182" name="图片 181" descr="资本运作标杆奖"/>
                <p:cNvPicPr/>
                <p:nvPr/>
              </p:nvPicPr>
              <p:blipFill>
                <a:blip r:embed="rId6" cstate="screen"/>
                <a:stretch>
                  <a:fillRect/>
                </a:stretch>
              </p:blipFill>
              <p:spPr>
                <a:xfrm>
                  <a:off x="876" y="6100"/>
                  <a:ext cx="3763" cy="2525"/>
                </a:xfrm>
                <a:prstGeom prst="rect">
                  <a:avLst/>
                </a:prstGeom>
              </p:spPr>
            </p:pic>
            <p:grpSp>
              <p:nvGrpSpPr>
                <p:cNvPr id="78" name="Group 3"/>
                <p:cNvGrpSpPr/>
                <p:nvPr/>
              </p:nvGrpSpPr>
              <p:grpSpPr>
                <a:xfrm>
                  <a:off x="766" y="8277"/>
                  <a:ext cx="3959" cy="1214"/>
                  <a:chOff x="3987522" y="7256364"/>
                  <a:chExt cx="1286602" cy="349275"/>
                </a:xfrm>
                <a:solidFill>
                  <a:srgbClr val="FF7E00"/>
                </a:solidFill>
              </p:grpSpPr>
              <p:sp>
                <p:nvSpPr>
                  <p:cNvPr id="82" name="矩形 25"/>
                  <p:cNvSpPr/>
                  <p:nvPr/>
                </p:nvSpPr>
                <p:spPr>
                  <a:xfrm>
                    <a:off x="4013767" y="7256364"/>
                    <a:ext cx="1234113" cy="349275"/>
                  </a:xfrm>
                  <a:prstGeom prst="rect">
                    <a:avLst/>
                  </a:prstGeom>
                  <a:grpFill/>
                  <a:ln w="12700" cap="flat" cmpd="sng" algn="ctr">
                    <a:no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30000"/>
                      </a:lnSpc>
                    </a:pPr>
                    <a:endParaRPr kumimoji="1" lang="zh-CN" altLang="en-US" sz="1000" b="1" i="1">
                      <a:solidFill>
                        <a:schemeClr val="tx1"/>
                      </a:solidFill>
                      <a:latin typeface="微软雅黑" panose="020B0503020204020204" pitchFamily="34" charset="-122"/>
                      <a:ea typeface="微软雅黑" panose="020B0503020204020204" pitchFamily="34" charset="-122"/>
                    </a:endParaRPr>
                  </a:p>
                </p:txBody>
              </p:sp>
              <p:sp>
                <p:nvSpPr>
                  <p:cNvPr id="80" name="矩形 26"/>
                  <p:cNvSpPr/>
                  <p:nvPr/>
                </p:nvSpPr>
                <p:spPr>
                  <a:xfrm>
                    <a:off x="3987522" y="7292819"/>
                    <a:ext cx="1286602" cy="222684"/>
                  </a:xfrm>
                  <a:prstGeom prst="rect">
                    <a:avLst/>
                  </a:prstGeom>
                  <a:noFill/>
                </p:spPr>
                <p:txBody>
                  <a:bodyPr wrap="square">
                    <a:spAutoFit/>
                  </a:bodyPr>
                  <a:lstStyle/>
                  <a:p>
                    <a:pPr algn="ctr">
                      <a:lnSpc>
                        <a:spcPct val="130000"/>
                      </a:lnSpc>
                    </a:pP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第十四届中国上市公司价值评选资本运作标杆奖</a:t>
                    </a: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天下秀</a:t>
                    </a: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600556</a:t>
                    </a:r>
                    <a:endPar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grpSp>
          <p:nvGrpSpPr>
            <p:cNvPr id="14" name="组合 13"/>
            <p:cNvGrpSpPr/>
            <p:nvPr/>
          </p:nvGrpSpPr>
          <p:grpSpPr>
            <a:xfrm>
              <a:off x="14632" y="2327"/>
              <a:ext cx="3772" cy="7163"/>
              <a:chOff x="14633" y="2327"/>
              <a:chExt cx="3772" cy="7163"/>
            </a:xfrm>
          </p:grpSpPr>
          <p:grpSp>
            <p:nvGrpSpPr>
              <p:cNvPr id="9" name="组合 8"/>
              <p:cNvGrpSpPr/>
              <p:nvPr/>
            </p:nvGrpSpPr>
            <p:grpSpPr>
              <a:xfrm>
                <a:off x="14633" y="2327"/>
                <a:ext cx="3772" cy="3137"/>
                <a:chOff x="14633" y="2327"/>
                <a:chExt cx="3772" cy="3137"/>
              </a:xfrm>
            </p:grpSpPr>
            <p:pic>
              <p:nvPicPr>
                <p:cNvPr id="2" name="图片 1"/>
                <p:cNvPicPr>
                  <a:picLocks noChangeAspect="1"/>
                </p:cNvPicPr>
                <p:nvPr/>
              </p:nvPicPr>
              <p:blipFill rotWithShape="1">
                <a:blip r:embed="rId7" cstate="screen"/>
                <a:srcRect b="-1912"/>
                <a:stretch>
                  <a:fillRect/>
                </a:stretch>
              </p:blipFill>
              <p:spPr>
                <a:xfrm>
                  <a:off x="14638" y="2327"/>
                  <a:ext cx="3760" cy="2732"/>
                </a:xfrm>
                <a:prstGeom prst="rect">
                  <a:avLst/>
                </a:prstGeom>
              </p:spPr>
            </p:pic>
            <p:grpSp>
              <p:nvGrpSpPr>
                <p:cNvPr id="73" name="Group 2"/>
                <p:cNvGrpSpPr/>
                <p:nvPr/>
              </p:nvGrpSpPr>
              <p:grpSpPr>
                <a:xfrm>
                  <a:off x="14633" y="4300"/>
                  <a:ext cx="3772" cy="1163"/>
                  <a:chOff x="6632157" y="6924045"/>
                  <a:chExt cx="2174348" cy="694558"/>
                </a:xfrm>
                <a:solidFill>
                  <a:srgbClr val="FF7E00"/>
                </a:solidFill>
              </p:grpSpPr>
              <p:sp>
                <p:nvSpPr>
                  <p:cNvPr id="77" name="矩形 39"/>
                  <p:cNvSpPr/>
                  <p:nvPr/>
                </p:nvSpPr>
                <p:spPr>
                  <a:xfrm>
                    <a:off x="6632157" y="6924045"/>
                    <a:ext cx="2174348" cy="694558"/>
                  </a:xfrm>
                  <a:prstGeom prst="rect">
                    <a:avLst/>
                  </a:prstGeom>
                  <a:grpFill/>
                  <a:ln w="12700" cap="flat" cmpd="sng" algn="ctr">
                    <a:no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30000"/>
                      </a:lnSpc>
                    </a:pPr>
                    <a:endParaRPr kumimoji="1" lang="zh-CN" altLang="en-US" sz="1000" b="1" i="1">
                      <a:solidFill>
                        <a:schemeClr val="bg1"/>
                      </a:solidFill>
                      <a:latin typeface="微软雅黑" panose="020B0503020204020204" pitchFamily="34" charset="-122"/>
                      <a:ea typeface="微软雅黑" panose="020B0503020204020204" pitchFamily="34" charset="-122"/>
                    </a:endParaRPr>
                  </a:p>
                </p:txBody>
              </p:sp>
              <p:sp>
                <p:nvSpPr>
                  <p:cNvPr id="75" name="矩形 40"/>
                  <p:cNvSpPr/>
                  <p:nvPr/>
                </p:nvSpPr>
                <p:spPr>
                  <a:xfrm>
                    <a:off x="6639230" y="7032334"/>
                    <a:ext cx="2167275" cy="462143"/>
                  </a:xfrm>
                  <a:prstGeom prst="rect">
                    <a:avLst/>
                  </a:prstGeom>
                  <a:grpFill/>
                </p:spPr>
                <p:txBody>
                  <a:bodyPr wrap="square">
                    <a:spAutoFit/>
                  </a:bodyPr>
                  <a:lstStyle/>
                  <a:p>
                    <a:pPr algn="ctr">
                      <a:lnSpc>
                        <a:spcPct val="130000"/>
                      </a:lnSpc>
                    </a:pP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2020</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中国新经济企业</a:t>
                    </a: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500</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强</a:t>
                    </a: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30000"/>
                      </a:lnSpc>
                    </a:pP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IMS</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（天下秀）名列</a:t>
                    </a: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268</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名</a:t>
                    </a:r>
                    <a:endPar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8" name="组合 7"/>
              <p:cNvGrpSpPr/>
              <p:nvPr/>
            </p:nvGrpSpPr>
            <p:grpSpPr>
              <a:xfrm>
                <a:off x="14633" y="6100"/>
                <a:ext cx="3772" cy="3390"/>
                <a:chOff x="14633" y="6100"/>
                <a:chExt cx="3772" cy="3390"/>
              </a:xfrm>
            </p:grpSpPr>
            <p:pic>
              <p:nvPicPr>
                <p:cNvPr id="179" name="图片 178" descr="7金指尖"/>
                <p:cNvPicPr/>
                <p:nvPr/>
              </p:nvPicPr>
              <p:blipFill>
                <a:blip r:embed="rId8" cstate="screen"/>
                <a:stretch>
                  <a:fillRect/>
                </a:stretch>
              </p:blipFill>
              <p:spPr>
                <a:xfrm>
                  <a:off x="14638" y="6100"/>
                  <a:ext cx="3760" cy="2373"/>
                </a:xfrm>
                <a:prstGeom prst="rect">
                  <a:avLst/>
                </a:prstGeom>
              </p:spPr>
            </p:pic>
            <p:grpSp>
              <p:nvGrpSpPr>
                <p:cNvPr id="187" name="Group 2"/>
                <p:cNvGrpSpPr/>
                <p:nvPr/>
              </p:nvGrpSpPr>
              <p:grpSpPr>
                <a:xfrm>
                  <a:off x="14633" y="8388"/>
                  <a:ext cx="3773" cy="1103"/>
                  <a:chOff x="6632157" y="6924045"/>
                  <a:chExt cx="2174348" cy="694558"/>
                </a:xfrm>
                <a:solidFill>
                  <a:srgbClr val="FF7E00"/>
                </a:solidFill>
              </p:grpSpPr>
              <p:sp>
                <p:nvSpPr>
                  <p:cNvPr id="188" name="矩形 39"/>
                  <p:cNvSpPr/>
                  <p:nvPr/>
                </p:nvSpPr>
                <p:spPr>
                  <a:xfrm>
                    <a:off x="6632157" y="6924045"/>
                    <a:ext cx="2174348" cy="694558"/>
                  </a:xfrm>
                  <a:prstGeom prst="rect">
                    <a:avLst/>
                  </a:prstGeom>
                  <a:grpFill/>
                  <a:ln w="12700" cap="flat" cmpd="sng" algn="ctr">
                    <a:no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30000"/>
                      </a:lnSpc>
                    </a:pPr>
                    <a:endParaRPr kumimoji="1" lang="zh-CN" altLang="en-US" sz="1000" b="1" i="1">
                      <a:solidFill>
                        <a:schemeClr val="bg1"/>
                      </a:solidFill>
                      <a:latin typeface="微软雅黑" panose="020B0503020204020204" pitchFamily="34" charset="-122"/>
                      <a:ea typeface="微软雅黑" panose="020B0503020204020204" pitchFamily="34" charset="-122"/>
                    </a:endParaRPr>
                  </a:p>
                </p:txBody>
              </p:sp>
              <p:sp>
                <p:nvSpPr>
                  <p:cNvPr id="189" name="矩形 40"/>
                  <p:cNvSpPr/>
                  <p:nvPr/>
                </p:nvSpPr>
                <p:spPr>
                  <a:xfrm>
                    <a:off x="6639230" y="6975110"/>
                    <a:ext cx="2167275" cy="487342"/>
                  </a:xfrm>
                  <a:prstGeom prst="rect">
                    <a:avLst/>
                  </a:prstGeom>
                  <a:noFill/>
                </p:spPr>
                <p:txBody>
                  <a:bodyPr wrap="square">
                    <a:spAutoFit/>
                  </a:bodyPr>
                  <a:lstStyle/>
                  <a:p>
                    <a:pPr algn="ctr">
                      <a:lnSpc>
                        <a:spcPct val="130000"/>
                      </a:lnSpc>
                    </a:pP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2020</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最投资价值企业</a:t>
                    </a: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品牌</a:t>
                    </a: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ctr">
                      <a:lnSpc>
                        <a:spcPct val="130000"/>
                      </a:lnSpc>
                    </a:pPr>
                    <a:r>
                      <a:rPr lang="en-US" altLang="zh-CN"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IMS</a:t>
                    </a:r>
                    <a:r>
                      <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（天下秀）新媒体商业集团</a:t>
                    </a:r>
                    <a:endParaRPr lang="zh-CN" altLang="en-US" sz="1000" b="1" spc="55"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grpSp>
      <p:grpSp>
        <p:nvGrpSpPr>
          <p:cNvPr id="11" name="组合 10"/>
          <p:cNvGrpSpPr/>
          <p:nvPr/>
        </p:nvGrpSpPr>
        <p:grpSpPr>
          <a:xfrm>
            <a:off x="518160" y="392430"/>
            <a:ext cx="11311890" cy="723900"/>
            <a:chOff x="816" y="618"/>
            <a:chExt cx="17814" cy="1140"/>
          </a:xfrm>
        </p:grpSpPr>
        <p:grpSp>
          <p:nvGrpSpPr>
            <p:cNvPr id="30" name="组合 29"/>
            <p:cNvGrpSpPr/>
            <p:nvPr/>
          </p:nvGrpSpPr>
          <p:grpSpPr>
            <a:xfrm>
              <a:off x="816" y="936"/>
              <a:ext cx="17124" cy="822"/>
              <a:chOff x="634" y="312"/>
              <a:chExt cx="17124" cy="822"/>
            </a:xfrm>
          </p:grpSpPr>
          <p:sp>
            <p:nvSpPr>
              <p:cNvPr id="38" name="标题 1"/>
              <p:cNvSpPr txBox="1"/>
              <p:nvPr/>
            </p:nvSpPr>
            <p:spPr>
              <a:xfrm>
                <a:off x="1491" y="312"/>
                <a:ext cx="16267" cy="822"/>
              </a:xfrm>
              <a:prstGeom prst="rect">
                <a:avLst/>
              </a:prstGeom>
              <a:no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sz="2800" dirty="0" err="1">
                    <a:solidFill>
                      <a:srgbClr val="FF5300"/>
                    </a:solidFill>
                    <a:sym typeface="+mn-ea"/>
                  </a:rPr>
                  <a:t>IMS（天下秀）广受各界赞誉</a:t>
                </a:r>
                <a:r>
                  <a:rPr lang="zh-CN" altLang="en-US" sz="2800" dirty="0">
                    <a:solidFill>
                      <a:srgbClr val="FF5300"/>
                    </a:solidFill>
                    <a:sym typeface="+mn-ea"/>
                  </a:rPr>
                  <a:t>（部分）</a:t>
                </a:r>
                <a:endParaRPr sz="2800" dirty="0">
                  <a:solidFill>
                    <a:srgbClr val="FF5300"/>
                  </a:solidFill>
                  <a:sym typeface="+mn-ea"/>
                </a:endParaRPr>
              </a:p>
            </p:txBody>
          </p:sp>
          <p:sp>
            <p:nvSpPr>
              <p:cNvPr id="39" name="矩形: 圆角 17"/>
              <p:cNvSpPr/>
              <p:nvPr/>
            </p:nvSpPr>
            <p:spPr>
              <a:xfrm rot="2700000">
                <a:off x="634" y="452"/>
                <a:ext cx="541" cy="541"/>
              </a:xfrm>
              <a:prstGeom prst="roundRect">
                <a:avLst>
                  <a:gd name="adj" fmla="val 2816"/>
                </a:avLst>
              </a:prstGeom>
              <a:gradFill>
                <a:gsLst>
                  <a:gs pos="0">
                    <a:srgbClr val="FF8700"/>
                  </a:gs>
                  <a:gs pos="100000">
                    <a:srgbClr val="FF6200"/>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pic>
          <p:nvPicPr>
            <p:cNvPr id="40" name="图片 39" descr="IMS新logo(加股票代码）-01"/>
            <p:cNvPicPr>
              <a:picLocks noChangeAspect="1"/>
            </p:cNvPicPr>
            <p:nvPr/>
          </p:nvPicPr>
          <p:blipFill>
            <a:blip r:embed="rId9" cstate="screen"/>
            <a:stretch>
              <a:fillRect/>
            </a:stretch>
          </p:blipFill>
          <p:spPr>
            <a:xfrm>
              <a:off x="16296" y="618"/>
              <a:ext cx="2335" cy="1111"/>
            </a:xfrm>
            <a:prstGeom prst="rect">
              <a:avLst/>
            </a:prstGeom>
          </p:spPr>
        </p:pic>
      </p:gr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35"/>
          <p:cNvSpPr txBox="1"/>
          <p:nvPr/>
        </p:nvSpPr>
        <p:spPr>
          <a:xfrm>
            <a:off x="361950" y="1379220"/>
            <a:ext cx="11490325" cy="902358"/>
          </a:xfrm>
          <a:prstGeom prst="roundRect">
            <a:avLst>
              <a:gd name="adj" fmla="val 6852"/>
            </a:avLst>
          </a:prstGeom>
          <a:noFill/>
          <a:ln>
            <a:noFill/>
          </a:ln>
        </p:spPr>
        <p:txBody>
          <a:bodyPr wrap="square" rtlCol="0">
            <a:spAutoFit/>
          </a:bodyPr>
          <a:lstStyle/>
          <a:p>
            <a:pPr>
              <a:lnSpc>
                <a:spcPct val="120000"/>
              </a:lnSpc>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       </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IMS（天下秀）致力于推动红人经济行业发展，积极筹办并参与行业活动：聚焦垂直领域内容创作者，先后筹划主办旅游、美妆、数码等垂直营销峰会；</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2016</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年起，先后主办中美、中日国际红人峰会。邀请到百余位重磅级嘉宾共襄盛举，包括明星、中外当红千万级别粉丝</a:t>
            </a:r>
            <a:r>
              <a:rPr lang="en-GB"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KOL</a:t>
            </a:r>
            <a:r>
              <a:rPr lang="zh-CN" altLang="en-GB"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各大平台及</a:t>
            </a:r>
            <a:r>
              <a:rPr lang="en-GB"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MCN</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机构高层领导、品牌方代表等，为参会者带来全球化行业盛宴，将中国新媒体产业带向世界舞台。</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sp>
        <p:nvSpPr>
          <p:cNvPr id="3" name="流程图: 可选过程 26"/>
          <p:cNvSpPr/>
          <p:nvPr/>
        </p:nvSpPr>
        <p:spPr>
          <a:xfrm>
            <a:off x="8455370" y="2486449"/>
            <a:ext cx="355188" cy="76796"/>
          </a:xfrm>
          <a:prstGeom prst="flowChartAlternateProcess">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sp>
        <p:nvSpPr>
          <p:cNvPr id="4" name="流程图: 可选过程 28"/>
          <p:cNvSpPr/>
          <p:nvPr/>
        </p:nvSpPr>
        <p:spPr>
          <a:xfrm>
            <a:off x="10196540" y="2393865"/>
            <a:ext cx="355188" cy="76796"/>
          </a:xfrm>
          <a:prstGeom prst="flowChartAlternateProcess">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dirty="0"/>
          </a:p>
        </p:txBody>
      </p:sp>
      <p:grpSp>
        <p:nvGrpSpPr>
          <p:cNvPr id="27" name="组合 26"/>
          <p:cNvGrpSpPr/>
          <p:nvPr/>
        </p:nvGrpSpPr>
        <p:grpSpPr>
          <a:xfrm>
            <a:off x="361950" y="2563495"/>
            <a:ext cx="11490325" cy="3797300"/>
            <a:chOff x="570" y="4037"/>
            <a:chExt cx="18095" cy="5980"/>
          </a:xfrm>
        </p:grpSpPr>
        <p:grpSp>
          <p:nvGrpSpPr>
            <p:cNvPr id="24" name="组合 23"/>
            <p:cNvGrpSpPr/>
            <p:nvPr/>
          </p:nvGrpSpPr>
          <p:grpSpPr>
            <a:xfrm>
              <a:off x="570" y="4045"/>
              <a:ext cx="9540" cy="5973"/>
              <a:chOff x="648" y="4068"/>
              <a:chExt cx="9540" cy="5950"/>
            </a:xfrm>
          </p:grpSpPr>
          <p:grpSp>
            <p:nvGrpSpPr>
              <p:cNvPr id="5" name="组合 4"/>
              <p:cNvGrpSpPr/>
              <p:nvPr/>
            </p:nvGrpSpPr>
            <p:grpSpPr>
              <a:xfrm>
                <a:off x="663" y="4068"/>
                <a:ext cx="9509" cy="5950"/>
                <a:chOff x="1293810" y="2914015"/>
                <a:chExt cx="5398258" cy="3377565"/>
              </a:xfrm>
            </p:grpSpPr>
            <p:pic>
              <p:nvPicPr>
                <p:cNvPr id="6" name="图片 5"/>
                <p:cNvPicPr>
                  <a:picLocks noChangeAspect="1"/>
                </p:cNvPicPr>
                <p:nvPr/>
              </p:nvPicPr>
              <p:blipFill rotWithShape="1">
                <a:blip r:embed="rId1" cstate="screen"/>
                <a:srcRect/>
                <a:stretch>
                  <a:fillRect/>
                </a:stretch>
              </p:blipFill>
              <p:spPr>
                <a:xfrm>
                  <a:off x="1293810" y="2934970"/>
                  <a:ext cx="2699188" cy="1678940"/>
                </a:xfrm>
                <a:prstGeom prst="rect">
                  <a:avLst/>
                </a:prstGeom>
              </p:spPr>
            </p:pic>
            <p:pic>
              <p:nvPicPr>
                <p:cNvPr id="7" name="图片 6"/>
                <p:cNvPicPr>
                  <a:picLocks noChangeAspect="1"/>
                </p:cNvPicPr>
                <p:nvPr/>
              </p:nvPicPr>
              <p:blipFill rotWithShape="1">
                <a:blip r:embed="rId2" cstate="screen"/>
                <a:srcRect/>
                <a:stretch>
                  <a:fillRect/>
                </a:stretch>
              </p:blipFill>
              <p:spPr>
                <a:xfrm>
                  <a:off x="1293810" y="4615180"/>
                  <a:ext cx="2699187" cy="1676400"/>
                </a:xfrm>
                <a:prstGeom prst="rect">
                  <a:avLst/>
                </a:prstGeom>
              </p:spPr>
            </p:pic>
            <p:pic>
              <p:nvPicPr>
                <p:cNvPr id="8" name="图片 7"/>
                <p:cNvPicPr>
                  <a:picLocks noChangeAspect="1"/>
                </p:cNvPicPr>
                <p:nvPr/>
              </p:nvPicPr>
              <p:blipFill rotWithShape="1">
                <a:blip r:embed="rId3" cstate="screen"/>
                <a:srcRect/>
                <a:stretch>
                  <a:fillRect/>
                </a:stretch>
              </p:blipFill>
              <p:spPr>
                <a:xfrm>
                  <a:off x="3992881" y="2914015"/>
                  <a:ext cx="2699187" cy="1734820"/>
                </a:xfrm>
                <a:prstGeom prst="rect">
                  <a:avLst/>
                </a:prstGeom>
              </p:spPr>
            </p:pic>
            <p:pic>
              <p:nvPicPr>
                <p:cNvPr id="9" name="图片 8"/>
                <p:cNvPicPr>
                  <a:picLocks noChangeAspect="1"/>
                </p:cNvPicPr>
                <p:nvPr/>
              </p:nvPicPr>
              <p:blipFill rotWithShape="1">
                <a:blip r:embed="rId4" cstate="screen"/>
                <a:srcRect/>
                <a:stretch>
                  <a:fillRect/>
                </a:stretch>
              </p:blipFill>
              <p:spPr>
                <a:xfrm>
                  <a:off x="3990340" y="4641850"/>
                  <a:ext cx="2699187" cy="1649730"/>
                </a:xfrm>
                <a:prstGeom prst="rect">
                  <a:avLst/>
                </a:prstGeom>
              </p:spPr>
            </p:pic>
          </p:grpSp>
          <p:sp>
            <p:nvSpPr>
              <p:cNvPr id="16" name="矩形 15"/>
              <p:cNvSpPr/>
              <p:nvPr/>
            </p:nvSpPr>
            <p:spPr>
              <a:xfrm>
                <a:off x="648" y="9140"/>
                <a:ext cx="9540" cy="878"/>
              </a:xfrm>
              <a:prstGeom prst="rect">
                <a:avLst/>
              </a:prstGeom>
              <a:solidFill>
                <a:srgbClr val="FF7E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文本框 16"/>
              <p:cNvSpPr txBox="1"/>
              <p:nvPr/>
            </p:nvSpPr>
            <p:spPr>
              <a:xfrm>
                <a:off x="2526" y="9312"/>
                <a:ext cx="5784" cy="529"/>
              </a:xfrm>
              <a:prstGeom prst="rect">
                <a:avLst/>
              </a:prstGeom>
              <a:noFill/>
            </p:spPr>
            <p:txBody>
              <a:bodyPr wrap="square" rtlCol="0">
                <a:spAutoFit/>
              </a:bodyPr>
              <a:lstStyle/>
              <a:p>
                <a:r>
                  <a:rPr kumimoji="1" lang="zh-CN" altLang="en-US" sz="1600" b="1" dirty="0">
                    <a:solidFill>
                      <a:schemeClr val="bg1"/>
                    </a:solidFill>
                    <a:latin typeface="微软雅黑" panose="020B0503020204020204" pitchFamily="34" charset="-122"/>
                    <a:ea typeface="微软雅黑" panose="020B0503020204020204" pitchFamily="34" charset="-122"/>
                  </a:rPr>
                  <a:t>积极举办国内行业活动，推动行业发展</a:t>
                </a:r>
                <a:endParaRPr kumimoji="1"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10207" y="4037"/>
              <a:ext cx="8458" cy="2940"/>
              <a:chOff x="10207" y="4037"/>
              <a:chExt cx="8458" cy="2940"/>
            </a:xfrm>
          </p:grpSpPr>
          <p:grpSp>
            <p:nvGrpSpPr>
              <p:cNvPr id="10" name="组合 9"/>
              <p:cNvGrpSpPr/>
              <p:nvPr/>
            </p:nvGrpSpPr>
            <p:grpSpPr>
              <a:xfrm>
                <a:off x="10207" y="4037"/>
                <a:ext cx="8458" cy="2940"/>
                <a:chOff x="684" y="1995"/>
                <a:chExt cx="8308" cy="2888"/>
              </a:xfrm>
            </p:grpSpPr>
            <p:pic>
              <p:nvPicPr>
                <p:cNvPr id="11" name="图片 5"/>
                <p:cNvPicPr>
                  <a:picLocks noChangeAspect="1"/>
                </p:cNvPicPr>
                <p:nvPr/>
              </p:nvPicPr>
              <p:blipFill>
                <a:blip r:embed="rId5" cstate="screen"/>
                <a:srcRect/>
                <a:stretch>
                  <a:fillRect/>
                </a:stretch>
              </p:blipFill>
              <p:spPr>
                <a:xfrm>
                  <a:off x="5225" y="1995"/>
                  <a:ext cx="3767" cy="2863"/>
                </a:xfrm>
                <a:prstGeom prst="rect">
                  <a:avLst/>
                </a:prstGeom>
                <a:noFill/>
                <a:ln w="9525">
                  <a:noFill/>
                </a:ln>
              </p:spPr>
            </p:pic>
            <p:pic>
              <p:nvPicPr>
                <p:cNvPr id="12" name="图片 10" descr="图片16.jpg"/>
                <p:cNvPicPr>
                  <a:picLocks noChangeAspect="1"/>
                </p:cNvPicPr>
                <p:nvPr/>
              </p:nvPicPr>
              <p:blipFill>
                <a:blip r:embed="rId6" cstate="screen"/>
                <a:srcRect b="-1036"/>
                <a:stretch>
                  <a:fillRect/>
                </a:stretch>
              </p:blipFill>
              <p:spPr>
                <a:xfrm>
                  <a:off x="684" y="2003"/>
                  <a:ext cx="4541" cy="2880"/>
                </a:xfrm>
                <a:prstGeom prst="rect">
                  <a:avLst/>
                </a:prstGeom>
                <a:noFill/>
                <a:ln w="9525">
                  <a:noFill/>
                </a:ln>
              </p:spPr>
            </p:pic>
          </p:grpSp>
          <p:sp>
            <p:nvSpPr>
              <p:cNvPr id="18" name="矩形 17"/>
              <p:cNvSpPr/>
              <p:nvPr/>
            </p:nvSpPr>
            <p:spPr>
              <a:xfrm>
                <a:off x="10207" y="6098"/>
                <a:ext cx="8458" cy="878"/>
              </a:xfrm>
              <a:prstGeom prst="rect">
                <a:avLst/>
              </a:prstGeom>
              <a:solidFill>
                <a:srgbClr val="FF7E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文本框 18"/>
              <p:cNvSpPr txBox="1"/>
              <p:nvPr/>
            </p:nvSpPr>
            <p:spPr>
              <a:xfrm>
                <a:off x="12214" y="6210"/>
                <a:ext cx="5128" cy="533"/>
              </a:xfrm>
              <a:prstGeom prst="rect">
                <a:avLst/>
              </a:prstGeom>
              <a:noFill/>
            </p:spPr>
            <p:txBody>
              <a:bodyPr wrap="square" rtlCol="0">
                <a:spAutoFit/>
              </a:bodyPr>
              <a:lstStyle/>
              <a:p>
                <a:pPr algn="ctr"/>
                <a:r>
                  <a:rPr kumimoji="1" lang="zh-CN" altLang="en-US" sz="1600" b="1" dirty="0">
                    <a:solidFill>
                      <a:schemeClr val="bg1"/>
                    </a:solidFill>
                    <a:latin typeface="微软雅黑" panose="020B0503020204020204" pitchFamily="34" charset="-122"/>
                    <a:ea typeface="微软雅黑" panose="020B0503020204020204" pitchFamily="34" charset="-122"/>
                  </a:rPr>
                  <a:t>中美国际红人峰会</a:t>
                </a:r>
                <a:endParaRPr kumimoji="1"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10207" y="7045"/>
              <a:ext cx="8458" cy="2973"/>
              <a:chOff x="10207" y="7045"/>
              <a:chExt cx="8458" cy="2973"/>
            </a:xfrm>
          </p:grpSpPr>
          <p:grpSp>
            <p:nvGrpSpPr>
              <p:cNvPr id="13" name="组合 12"/>
              <p:cNvGrpSpPr/>
              <p:nvPr/>
            </p:nvGrpSpPr>
            <p:grpSpPr>
              <a:xfrm>
                <a:off x="10207" y="7045"/>
                <a:ext cx="8441" cy="2973"/>
                <a:chOff x="1253" y="4958"/>
                <a:chExt cx="7934" cy="2541"/>
              </a:xfrm>
            </p:grpSpPr>
            <p:pic>
              <p:nvPicPr>
                <p:cNvPr id="14" name="图片 9" descr="E25Q2236 - 副本.JPG"/>
                <p:cNvPicPr>
                  <a:picLocks noChangeAspect="1"/>
                </p:cNvPicPr>
                <p:nvPr/>
              </p:nvPicPr>
              <p:blipFill>
                <a:blip r:embed="rId7" cstate="screen"/>
                <a:srcRect/>
                <a:stretch>
                  <a:fillRect/>
                </a:stretch>
              </p:blipFill>
              <p:spPr>
                <a:xfrm>
                  <a:off x="6606" y="4958"/>
                  <a:ext cx="2581" cy="2541"/>
                </a:xfrm>
                <a:prstGeom prst="rect">
                  <a:avLst/>
                </a:prstGeom>
                <a:noFill/>
                <a:ln w="9525">
                  <a:noFill/>
                </a:ln>
              </p:spPr>
            </p:pic>
            <p:pic>
              <p:nvPicPr>
                <p:cNvPr id="15" name="图片 10"/>
                <p:cNvPicPr>
                  <a:picLocks noChangeAspect="1"/>
                </p:cNvPicPr>
                <p:nvPr/>
              </p:nvPicPr>
              <p:blipFill>
                <a:blip r:embed="rId8" cstate="screen"/>
                <a:srcRect/>
                <a:stretch>
                  <a:fillRect/>
                </a:stretch>
              </p:blipFill>
              <p:spPr>
                <a:xfrm>
                  <a:off x="1253" y="4958"/>
                  <a:ext cx="5440" cy="2541"/>
                </a:xfrm>
                <a:prstGeom prst="rect">
                  <a:avLst/>
                </a:prstGeom>
                <a:noFill/>
                <a:ln w="9525">
                  <a:noFill/>
                </a:ln>
              </p:spPr>
            </p:pic>
          </p:grpSp>
          <p:sp>
            <p:nvSpPr>
              <p:cNvPr id="20" name="矩形 19"/>
              <p:cNvSpPr/>
              <p:nvPr/>
            </p:nvSpPr>
            <p:spPr>
              <a:xfrm>
                <a:off x="10223" y="9116"/>
                <a:ext cx="8442" cy="902"/>
              </a:xfrm>
              <a:prstGeom prst="rect">
                <a:avLst/>
              </a:prstGeom>
              <a:solidFill>
                <a:srgbClr val="FF7E0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p:cNvSpPr txBox="1"/>
              <p:nvPr/>
            </p:nvSpPr>
            <p:spPr>
              <a:xfrm>
                <a:off x="12230" y="9264"/>
                <a:ext cx="5128" cy="533"/>
              </a:xfrm>
              <a:prstGeom prst="rect">
                <a:avLst/>
              </a:prstGeom>
              <a:noFill/>
            </p:spPr>
            <p:txBody>
              <a:bodyPr wrap="square" rtlCol="0">
                <a:spAutoFit/>
              </a:bodyPr>
              <a:lstStyle/>
              <a:p>
                <a:pPr algn="ctr"/>
                <a:r>
                  <a:rPr kumimoji="1" lang="zh-CN" altLang="en-US" sz="1600" b="1" dirty="0">
                    <a:solidFill>
                      <a:schemeClr val="bg1"/>
                    </a:solidFill>
                    <a:latin typeface="微软雅黑" panose="020B0503020204020204" pitchFamily="34" charset="-122"/>
                    <a:ea typeface="微软雅黑" panose="020B0503020204020204" pitchFamily="34" charset="-122"/>
                  </a:rPr>
                  <a:t>中日国际红人峰会</a:t>
                </a:r>
                <a:endParaRPr kumimoji="1" lang="zh-CN" altLang="en-US" sz="1600" b="1" dirty="0">
                  <a:solidFill>
                    <a:schemeClr val="bg1"/>
                  </a:solidFill>
                  <a:latin typeface="微软雅黑" panose="020B0503020204020204" pitchFamily="34" charset="-122"/>
                  <a:ea typeface="微软雅黑" panose="020B0503020204020204" pitchFamily="34" charset="-122"/>
                </a:endParaRPr>
              </a:p>
            </p:txBody>
          </p:sp>
        </p:grpSp>
      </p:grpSp>
      <p:sp>
        <p:nvSpPr>
          <p:cNvPr id="22" name="标题 1"/>
          <p:cNvSpPr txBox="1"/>
          <p:nvPr/>
        </p:nvSpPr>
        <p:spPr>
          <a:xfrm>
            <a:off x="498115" y="257985"/>
            <a:ext cx="7571303" cy="584775"/>
          </a:xfrm>
          <a:prstGeom prst="rect">
            <a:avLst/>
          </a:prstGeom>
        </p:spPr>
        <p:txBody>
          <a:bodyPr wrap="non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r>
              <a:rPr lang="zh-CN" altLang="en-US" dirty="0"/>
              <a:t>促进行业发展：举办国内及国际行业活动</a:t>
            </a:r>
            <a:endParaRPr lang="zh-CN" altLang="en-US" dirty="0"/>
          </a:p>
        </p:txBody>
      </p:sp>
      <p:grpSp>
        <p:nvGrpSpPr>
          <p:cNvPr id="23" name="组合 22"/>
          <p:cNvGrpSpPr/>
          <p:nvPr/>
        </p:nvGrpSpPr>
        <p:grpSpPr>
          <a:xfrm>
            <a:off x="518160" y="392430"/>
            <a:ext cx="11311890" cy="723900"/>
            <a:chOff x="816" y="618"/>
            <a:chExt cx="17814" cy="1140"/>
          </a:xfrm>
        </p:grpSpPr>
        <p:grpSp>
          <p:nvGrpSpPr>
            <p:cNvPr id="30" name="组合 29"/>
            <p:cNvGrpSpPr/>
            <p:nvPr/>
          </p:nvGrpSpPr>
          <p:grpSpPr>
            <a:xfrm>
              <a:off x="816" y="936"/>
              <a:ext cx="17124" cy="822"/>
              <a:chOff x="634" y="312"/>
              <a:chExt cx="17124" cy="822"/>
            </a:xfrm>
          </p:grpSpPr>
          <p:sp>
            <p:nvSpPr>
              <p:cNvPr id="38" name="标题 1"/>
              <p:cNvSpPr txBox="1"/>
              <p:nvPr/>
            </p:nvSpPr>
            <p:spPr>
              <a:xfrm>
                <a:off x="1491" y="312"/>
                <a:ext cx="16267" cy="822"/>
              </a:xfrm>
              <a:prstGeom prst="rect">
                <a:avLst/>
              </a:prstGeom>
              <a:no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sz="2800" dirty="0">
                    <a:solidFill>
                      <a:srgbClr val="FF5300"/>
                    </a:solidFill>
                    <a:sym typeface="+mn-ea"/>
                  </a:rPr>
                  <a:t>促进行业发展：举办国内及国际行业活动</a:t>
                </a:r>
                <a:endParaRPr sz="2800" dirty="0">
                  <a:solidFill>
                    <a:srgbClr val="FF5300"/>
                  </a:solidFill>
                  <a:sym typeface="+mn-ea"/>
                </a:endParaRPr>
              </a:p>
            </p:txBody>
          </p:sp>
          <p:sp>
            <p:nvSpPr>
              <p:cNvPr id="39" name="矩形: 圆角 17"/>
              <p:cNvSpPr/>
              <p:nvPr/>
            </p:nvSpPr>
            <p:spPr>
              <a:xfrm rot="2700000">
                <a:off x="634" y="452"/>
                <a:ext cx="541" cy="541"/>
              </a:xfrm>
              <a:prstGeom prst="roundRect">
                <a:avLst>
                  <a:gd name="adj" fmla="val 2816"/>
                </a:avLst>
              </a:prstGeom>
              <a:gradFill>
                <a:gsLst>
                  <a:gs pos="0">
                    <a:srgbClr val="FF8700"/>
                  </a:gs>
                  <a:gs pos="100000">
                    <a:srgbClr val="FF6200"/>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pic>
          <p:nvPicPr>
            <p:cNvPr id="40" name="图片 39" descr="IMS新logo(加股票代码）-01"/>
            <p:cNvPicPr>
              <a:picLocks noChangeAspect="1"/>
            </p:cNvPicPr>
            <p:nvPr/>
          </p:nvPicPr>
          <p:blipFill>
            <a:blip r:embed="rId9" cstate="screen"/>
            <a:stretch>
              <a:fillRect/>
            </a:stretch>
          </p:blipFill>
          <p:spPr>
            <a:xfrm>
              <a:off x="16296" y="618"/>
              <a:ext cx="2335" cy="1111"/>
            </a:xfrm>
            <a:prstGeom prst="rect">
              <a:avLst/>
            </a:prstGeom>
          </p:spPr>
        </p:pic>
      </p:gr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60655" y="-191135"/>
            <a:ext cx="12513310" cy="7240270"/>
            <a:chOff x="-253" y="-274"/>
            <a:chExt cx="19706" cy="11314"/>
          </a:xfrm>
        </p:grpSpPr>
        <p:sp>
          <p:nvSpPr>
            <p:cNvPr id="9" name="矩形 8"/>
            <p:cNvSpPr/>
            <p:nvPr/>
          </p:nvSpPr>
          <p:spPr>
            <a:xfrm>
              <a:off x="-15" y="-22"/>
              <a:ext cx="19230" cy="10810"/>
            </a:xfrm>
            <a:prstGeom prst="rect">
              <a:avLst/>
            </a:prstGeom>
            <a:gradFill>
              <a:gsLst>
                <a:gs pos="0">
                  <a:srgbClr val="FF8700"/>
                </a:gs>
                <a:gs pos="100000">
                  <a:srgbClr val="FF0000"/>
                </a:gs>
              </a:gsLst>
              <a:lin ang="21594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6"/>
            <p:cNvPicPr>
              <a:picLocks noChangeAspect="1"/>
            </p:cNvPicPr>
            <p:nvPr/>
          </p:nvPicPr>
          <p:blipFill>
            <a:blip r:embed="rId1"/>
            <a:stretch>
              <a:fillRect/>
            </a:stretch>
          </p:blipFill>
          <p:spPr>
            <a:xfrm>
              <a:off x="-253" y="-274"/>
              <a:ext cx="19707" cy="11315"/>
            </a:xfrm>
            <a:prstGeom prst="rect">
              <a:avLst/>
            </a:prstGeom>
          </p:spPr>
        </p:pic>
      </p:grpSp>
      <p:grpSp>
        <p:nvGrpSpPr>
          <p:cNvPr id="24" name="组合 23"/>
          <p:cNvGrpSpPr/>
          <p:nvPr/>
        </p:nvGrpSpPr>
        <p:grpSpPr>
          <a:xfrm>
            <a:off x="518160" y="594360"/>
            <a:ext cx="8550275" cy="521970"/>
            <a:chOff x="634" y="312"/>
            <a:chExt cx="13465" cy="822"/>
          </a:xfrm>
        </p:grpSpPr>
        <p:sp>
          <p:nvSpPr>
            <p:cNvPr id="27" name="标题 1"/>
            <p:cNvSpPr txBox="1"/>
            <p:nvPr/>
          </p:nvSpPr>
          <p:spPr>
            <a:xfrm>
              <a:off x="1491" y="312"/>
              <a:ext cx="12608" cy="822"/>
            </a:xfrm>
            <a:prstGeom prst="rect">
              <a:avLst/>
            </a:prstGeom>
            <a:solidFill>
              <a:schemeClr val="bg1"/>
            </a:solidFill>
          </p:spPr>
          <p:txBody>
            <a:bodyPr wrap="non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lang="zh-CN" altLang="en-US" sz="2800" dirty="0">
                  <a:solidFill>
                    <a:srgbClr val="FF6200"/>
                  </a:solidFill>
                  <a:sym typeface="+mn-ea"/>
                </a:rPr>
                <a:t>红人（内容创业者）正在成为连接一切商业的节点</a:t>
              </a:r>
              <a:endParaRPr lang="zh-CN" altLang="en-US" sz="2800" dirty="0">
                <a:solidFill>
                  <a:srgbClr val="FF6200"/>
                </a:solidFill>
                <a:sym typeface="+mn-ea"/>
              </a:endParaRPr>
            </a:p>
          </p:txBody>
        </p:sp>
        <p:sp>
          <p:nvSpPr>
            <p:cNvPr id="28" name="矩形: 圆角 17"/>
            <p:cNvSpPr/>
            <p:nvPr/>
          </p:nvSpPr>
          <p:spPr>
            <a:xfrm rot="2700000">
              <a:off x="634" y="452"/>
              <a:ext cx="541" cy="541"/>
            </a:xfrm>
            <a:prstGeom prst="roundRect">
              <a:avLst>
                <a:gd name="adj" fmla="val 2816"/>
              </a:avLst>
            </a:prstGeom>
            <a:gradFill>
              <a:gsLst>
                <a:gs pos="0">
                  <a:srgbClr val="FF8700"/>
                </a:gs>
                <a:gs pos="100000">
                  <a:srgbClr val="FF6200"/>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grpSp>
        <p:nvGrpSpPr>
          <p:cNvPr id="43" name="组合 42"/>
          <p:cNvGrpSpPr/>
          <p:nvPr/>
        </p:nvGrpSpPr>
        <p:grpSpPr>
          <a:xfrm>
            <a:off x="5068570" y="1710055"/>
            <a:ext cx="2103120" cy="4387215"/>
            <a:chOff x="7937" y="3093"/>
            <a:chExt cx="3312" cy="6909"/>
          </a:xfrm>
        </p:grpSpPr>
        <p:grpSp>
          <p:nvGrpSpPr>
            <p:cNvPr id="36" name="组合 35"/>
            <p:cNvGrpSpPr/>
            <p:nvPr/>
          </p:nvGrpSpPr>
          <p:grpSpPr>
            <a:xfrm>
              <a:off x="7937" y="3093"/>
              <a:ext cx="3312" cy="3279"/>
              <a:chOff x="7942" y="2233"/>
              <a:chExt cx="3312" cy="3279"/>
            </a:xfrm>
          </p:grpSpPr>
          <p:pic>
            <p:nvPicPr>
              <p:cNvPr id="4" name="图片 3"/>
              <p:cNvPicPr>
                <a:picLocks noChangeAspect="1"/>
              </p:cNvPicPr>
              <p:nvPr/>
            </p:nvPicPr>
            <p:blipFill>
              <a:blip r:embed="rId2" cstate="screen"/>
              <a:stretch>
                <a:fillRect/>
              </a:stretch>
            </p:blipFill>
            <p:spPr>
              <a:xfrm>
                <a:off x="7942" y="2233"/>
                <a:ext cx="3312" cy="2576"/>
              </a:xfrm>
              <a:prstGeom prst="rect">
                <a:avLst/>
              </a:prstGeom>
            </p:spPr>
          </p:pic>
          <p:sp>
            <p:nvSpPr>
              <p:cNvPr id="5" name="文本框 4"/>
              <p:cNvSpPr txBox="1"/>
              <p:nvPr/>
            </p:nvSpPr>
            <p:spPr>
              <a:xfrm>
                <a:off x="7942" y="3948"/>
                <a:ext cx="3311" cy="1565"/>
              </a:xfrm>
              <a:prstGeom prst="rect">
                <a:avLst/>
              </a:prstGeom>
              <a:solidFill>
                <a:srgbClr val="FF7D00"/>
              </a:solidFill>
              <a:effectLst>
                <a:outerShdw blurRad="50800" dist="38100" dir="2700000" algn="tl" rotWithShape="0">
                  <a:prstClr val="black">
                    <a:alpha val="40000"/>
                  </a:prstClr>
                </a:outerShdw>
              </a:effectLst>
            </p:spPr>
            <p:txBody>
              <a:bodyPr wrap="square" rtlCol="0">
                <a:spAutoFit/>
              </a:bodyPr>
              <a:lstStyle/>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网红新消费品牌</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pPr>
                <a:r>
                  <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充分利用红人影响力打造新消费品牌，李子柒走出了个人</a:t>
                </a:r>
                <a:r>
                  <a:rPr lang="en-US" altLang="zh-CN"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IP</a:t>
                </a:r>
                <a:r>
                  <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品牌化的新通路。</a:t>
                </a:r>
                <a:endPar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33" name="组合 32"/>
            <p:cNvGrpSpPr/>
            <p:nvPr/>
          </p:nvGrpSpPr>
          <p:grpSpPr>
            <a:xfrm>
              <a:off x="7938" y="6512"/>
              <a:ext cx="3310" cy="3491"/>
              <a:chOff x="7938" y="5732"/>
              <a:chExt cx="3310" cy="3491"/>
            </a:xfrm>
          </p:grpSpPr>
          <p:pic>
            <p:nvPicPr>
              <p:cNvPr id="19" name="图片 18"/>
              <p:cNvPicPr>
                <a:picLocks noChangeAspect="1"/>
              </p:cNvPicPr>
              <p:nvPr/>
            </p:nvPicPr>
            <p:blipFill>
              <a:blip r:embed="rId3" cstate="screen"/>
              <a:stretch>
                <a:fillRect/>
              </a:stretch>
            </p:blipFill>
            <p:spPr>
              <a:xfrm>
                <a:off x="7942" y="5732"/>
                <a:ext cx="3297" cy="2269"/>
              </a:xfrm>
              <a:prstGeom prst="rect">
                <a:avLst/>
              </a:prstGeom>
            </p:spPr>
          </p:pic>
          <p:sp>
            <p:nvSpPr>
              <p:cNvPr id="10" name="文本框 9"/>
              <p:cNvSpPr txBox="1"/>
              <p:nvPr/>
            </p:nvSpPr>
            <p:spPr>
              <a:xfrm>
                <a:off x="7938" y="7657"/>
                <a:ext cx="3311" cy="1566"/>
              </a:xfrm>
              <a:prstGeom prst="rect">
                <a:avLst/>
              </a:prstGeom>
              <a:solidFill>
                <a:srgbClr val="FF7D00"/>
              </a:solidFill>
              <a:effectLst>
                <a:outerShdw blurRad="50800" dist="38100" dir="2700000" algn="tl" rotWithShape="0">
                  <a:prstClr val="black">
                    <a:alpha val="40000"/>
                  </a:prstClr>
                </a:outerShdw>
              </a:effectLst>
            </p:spPr>
            <p:txBody>
              <a:bodyPr wrap="square" rtlCol="0">
                <a:spAutoFit/>
              </a:bodyPr>
              <a:lstStyle/>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网红官员</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pPr>
                <a:r>
                  <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原任新疆伊犁哈萨克自治州昭苏县副县长的贺娇龙通过抖音为地方旅游做宣传。</a:t>
                </a:r>
                <a:endPar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grpSp>
        <p:nvGrpSpPr>
          <p:cNvPr id="42" name="组合 41"/>
          <p:cNvGrpSpPr/>
          <p:nvPr/>
        </p:nvGrpSpPr>
        <p:grpSpPr>
          <a:xfrm>
            <a:off x="2853690" y="1710055"/>
            <a:ext cx="2103120" cy="4408805"/>
            <a:chOff x="4336" y="3093"/>
            <a:chExt cx="3312" cy="6943"/>
          </a:xfrm>
        </p:grpSpPr>
        <p:grpSp>
          <p:nvGrpSpPr>
            <p:cNvPr id="35" name="组合 34"/>
            <p:cNvGrpSpPr/>
            <p:nvPr/>
          </p:nvGrpSpPr>
          <p:grpSpPr>
            <a:xfrm>
              <a:off x="4336" y="3093"/>
              <a:ext cx="3312" cy="3293"/>
              <a:chOff x="4336" y="2233"/>
              <a:chExt cx="3312" cy="3293"/>
            </a:xfrm>
          </p:grpSpPr>
          <p:pic>
            <p:nvPicPr>
              <p:cNvPr id="6" name="图片 5"/>
              <p:cNvPicPr>
                <a:picLocks noChangeAspect="1"/>
              </p:cNvPicPr>
              <p:nvPr/>
            </p:nvPicPr>
            <p:blipFill>
              <a:blip r:embed="rId4" cstate="screen"/>
              <a:stretch>
                <a:fillRect/>
              </a:stretch>
            </p:blipFill>
            <p:spPr>
              <a:xfrm>
                <a:off x="4336" y="2233"/>
                <a:ext cx="3312" cy="2041"/>
              </a:xfrm>
              <a:prstGeom prst="rect">
                <a:avLst/>
              </a:prstGeom>
            </p:spPr>
          </p:pic>
          <p:sp>
            <p:nvSpPr>
              <p:cNvPr id="3" name="文本框 2"/>
              <p:cNvSpPr txBox="1"/>
              <p:nvPr/>
            </p:nvSpPr>
            <p:spPr>
              <a:xfrm>
                <a:off x="4337" y="3962"/>
                <a:ext cx="3310" cy="1565"/>
              </a:xfrm>
              <a:prstGeom prst="rect">
                <a:avLst/>
              </a:prstGeom>
              <a:solidFill>
                <a:srgbClr val="FF7D00"/>
              </a:solidFill>
              <a:effectLst>
                <a:outerShdw blurRad="50800" dist="38100" dir="2700000" algn="tl" rotWithShape="0">
                  <a:prstClr val="black">
                    <a:alpha val="40000"/>
                  </a:prstClr>
                </a:outerShdw>
              </a:effectLst>
            </p:spPr>
            <p:txBody>
              <a:bodyPr wrap="square" rtlCol="0">
                <a:spAutoFit/>
              </a:bodyPr>
              <a:lstStyle/>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红人文化输出</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pPr>
                <a:r>
                  <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汉服通过社交红人火到海外，成为西方年轻人的新时尚。</a:t>
                </a:r>
                <a:endParaRPr lang="en-US" altLang="zh-CN" sz="1100" dirty="0">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20000"/>
                  </a:lnSpc>
                </a:pPr>
                <a:endParaRPr lang="zh-CN" altLang="en-US" sz="1100" dirty="0">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34" name="组合 33"/>
            <p:cNvGrpSpPr/>
            <p:nvPr/>
          </p:nvGrpSpPr>
          <p:grpSpPr>
            <a:xfrm>
              <a:off x="4337" y="6512"/>
              <a:ext cx="3310" cy="3524"/>
              <a:chOff x="4337" y="5732"/>
              <a:chExt cx="3310" cy="3524"/>
            </a:xfrm>
          </p:grpSpPr>
          <p:pic>
            <p:nvPicPr>
              <p:cNvPr id="18" name="图片 17"/>
              <p:cNvPicPr>
                <a:picLocks noChangeAspect="1"/>
              </p:cNvPicPr>
              <p:nvPr/>
            </p:nvPicPr>
            <p:blipFill>
              <a:blip r:embed="rId5" cstate="screen"/>
              <a:stretch>
                <a:fillRect/>
              </a:stretch>
            </p:blipFill>
            <p:spPr>
              <a:xfrm>
                <a:off x="4345" y="5732"/>
                <a:ext cx="3303" cy="2035"/>
              </a:xfrm>
              <a:prstGeom prst="rect">
                <a:avLst/>
              </a:prstGeom>
            </p:spPr>
          </p:pic>
          <p:sp>
            <p:nvSpPr>
              <p:cNvPr id="12" name="文本框 11"/>
              <p:cNvSpPr txBox="1"/>
              <p:nvPr/>
            </p:nvSpPr>
            <p:spPr>
              <a:xfrm>
                <a:off x="4337" y="7662"/>
                <a:ext cx="3310" cy="1595"/>
              </a:xfrm>
              <a:prstGeom prst="rect">
                <a:avLst/>
              </a:prstGeom>
              <a:solidFill>
                <a:srgbClr val="FF7D00"/>
              </a:solidFill>
              <a:effectLst>
                <a:outerShdw blurRad="50800" dist="38100" dir="2700000" algn="tl" rotWithShape="0">
                  <a:prstClr val="black">
                    <a:alpha val="40000"/>
                  </a:prstClr>
                </a:outerShdw>
              </a:effectLst>
            </p:spPr>
            <p:txBody>
              <a:bodyPr wrap="square" rtlCol="0">
                <a:spAutoFit/>
              </a:bodyPr>
              <a:lstStyle/>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网红景区</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pPr>
                <a:r>
                  <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这只爬楼的大熊猫位于成都</a:t>
                </a:r>
                <a:r>
                  <a:rPr lang="en-US" altLang="zh-CN"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IFS</a:t>
                </a:r>
                <a:r>
                  <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国际金融中心上，很多游客慕名前来打卡拍照</a:t>
                </a: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grpSp>
        <p:nvGrpSpPr>
          <p:cNvPr id="44" name="组合 43"/>
          <p:cNvGrpSpPr/>
          <p:nvPr/>
        </p:nvGrpSpPr>
        <p:grpSpPr>
          <a:xfrm>
            <a:off x="7283450" y="1710055"/>
            <a:ext cx="2142490" cy="4387215"/>
            <a:chOff x="11533" y="3093"/>
            <a:chExt cx="3374" cy="6909"/>
          </a:xfrm>
        </p:grpSpPr>
        <p:grpSp>
          <p:nvGrpSpPr>
            <p:cNvPr id="37" name="组合 36"/>
            <p:cNvGrpSpPr/>
            <p:nvPr/>
          </p:nvGrpSpPr>
          <p:grpSpPr>
            <a:xfrm>
              <a:off x="11563" y="3093"/>
              <a:ext cx="3314" cy="3292"/>
              <a:chOff x="11548" y="2233"/>
              <a:chExt cx="3314" cy="3292"/>
            </a:xfrm>
          </p:grpSpPr>
          <p:pic>
            <p:nvPicPr>
              <p:cNvPr id="17" name="图片 16"/>
              <p:cNvPicPr>
                <a:picLocks noChangeAspect="1"/>
              </p:cNvPicPr>
              <p:nvPr/>
            </p:nvPicPr>
            <p:blipFill>
              <a:blip r:embed="rId6" cstate="screen"/>
              <a:stretch>
                <a:fillRect/>
              </a:stretch>
            </p:blipFill>
            <p:spPr>
              <a:xfrm>
                <a:off x="11548" y="2233"/>
                <a:ext cx="3314" cy="2041"/>
              </a:xfrm>
              <a:prstGeom prst="rect">
                <a:avLst/>
              </a:prstGeom>
            </p:spPr>
          </p:pic>
          <p:sp>
            <p:nvSpPr>
              <p:cNvPr id="7" name="文本框 6"/>
              <p:cNvSpPr txBox="1"/>
              <p:nvPr/>
            </p:nvSpPr>
            <p:spPr>
              <a:xfrm>
                <a:off x="11548" y="3961"/>
                <a:ext cx="3311" cy="1565"/>
              </a:xfrm>
              <a:prstGeom prst="rect">
                <a:avLst/>
              </a:prstGeom>
              <a:solidFill>
                <a:srgbClr val="FF7D00"/>
              </a:solidFill>
              <a:effectLst>
                <a:outerShdw blurRad="50800" dist="38100" dir="2700000" algn="tl" rotWithShape="0">
                  <a:prstClr val="black">
                    <a:alpha val="40000"/>
                  </a:prstClr>
                </a:outerShdw>
              </a:effectLst>
            </p:spPr>
            <p:txBody>
              <a:bodyPr wrap="square" rtlCol="0">
                <a:spAutoFit/>
              </a:bodyPr>
              <a:lstStyle/>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网红城市</a:t>
                </a:r>
                <a:endParaRPr lang="en-US" altLang="zh-CN"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pPr>
                <a:r>
                  <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网红店、打卡地、焰火秀、夜生活</a:t>
                </a:r>
                <a:r>
                  <a:rPr lang="en-US" altLang="zh-CN"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长沙已经成为我国“第一网红城市”。</a:t>
                </a:r>
                <a:endPar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32" name="组合 31"/>
            <p:cNvGrpSpPr/>
            <p:nvPr/>
          </p:nvGrpSpPr>
          <p:grpSpPr>
            <a:xfrm>
              <a:off x="11533" y="6512"/>
              <a:ext cx="3374" cy="3491"/>
              <a:chOff x="11533" y="5732"/>
              <a:chExt cx="3374" cy="3491"/>
            </a:xfrm>
          </p:grpSpPr>
          <p:pic>
            <p:nvPicPr>
              <p:cNvPr id="21" name="图片 20"/>
              <p:cNvPicPr>
                <a:picLocks noChangeAspect="1"/>
              </p:cNvPicPr>
              <p:nvPr/>
            </p:nvPicPr>
            <p:blipFill>
              <a:blip r:embed="rId7" cstate="screen"/>
              <a:srcRect/>
              <a:stretch>
                <a:fillRect/>
              </a:stretch>
            </p:blipFill>
            <p:spPr>
              <a:xfrm>
                <a:off x="11533" y="5732"/>
                <a:ext cx="3375" cy="1925"/>
              </a:xfrm>
              <a:prstGeom prst="rect">
                <a:avLst/>
              </a:prstGeom>
            </p:spPr>
          </p:pic>
          <p:sp>
            <p:nvSpPr>
              <p:cNvPr id="13" name="文本框 12"/>
              <p:cNvSpPr txBox="1"/>
              <p:nvPr/>
            </p:nvSpPr>
            <p:spPr>
              <a:xfrm>
                <a:off x="11533" y="7657"/>
                <a:ext cx="3375" cy="1566"/>
              </a:xfrm>
              <a:prstGeom prst="rect">
                <a:avLst/>
              </a:prstGeom>
              <a:solidFill>
                <a:srgbClr val="FF7D00"/>
              </a:solidFill>
              <a:effectLst>
                <a:outerShdw blurRad="50800" dist="38100" dir="2700000" algn="tl" rotWithShape="0">
                  <a:prstClr val="black">
                    <a:alpha val="40000"/>
                  </a:prstClr>
                </a:outerShdw>
              </a:effectLst>
            </p:spPr>
            <p:txBody>
              <a:bodyPr wrap="square" rtlCol="0">
                <a:spAutoFit/>
              </a:bodyPr>
              <a:lstStyle/>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红人</a:t>
                </a:r>
                <a:r>
                  <a:rPr lang="en-US" altLang="zh-CN"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IP</a:t>
                </a:r>
                <a:endParaRPr lang="en-US" altLang="zh-CN"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pPr>
                <a:r>
                  <a:rPr lang="en-US" altLang="zh-CN"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长草颜团子</a:t>
                </a:r>
                <a:r>
                  <a:rPr lang="en-US" altLang="zh-CN"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通过授权、</a:t>
                </a:r>
                <a:r>
                  <a:rPr lang="en-US" altLang="zh-CN"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IP</a:t>
                </a:r>
                <a:r>
                  <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合作、线下衍生品开发等，探索互联网动漫IP新玩法。</a:t>
                </a:r>
                <a:endPar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grpSp>
        <p:nvGrpSpPr>
          <p:cNvPr id="41" name="组合 40"/>
          <p:cNvGrpSpPr/>
          <p:nvPr/>
        </p:nvGrpSpPr>
        <p:grpSpPr>
          <a:xfrm>
            <a:off x="635635" y="1710055"/>
            <a:ext cx="2099945" cy="4410710"/>
            <a:chOff x="1012" y="3090"/>
            <a:chExt cx="3307" cy="6946"/>
          </a:xfrm>
        </p:grpSpPr>
        <p:grpSp>
          <p:nvGrpSpPr>
            <p:cNvPr id="30" name="组合 29"/>
            <p:cNvGrpSpPr/>
            <p:nvPr/>
          </p:nvGrpSpPr>
          <p:grpSpPr>
            <a:xfrm>
              <a:off x="1012" y="3090"/>
              <a:ext cx="3307" cy="4543"/>
              <a:chOff x="172" y="2172"/>
              <a:chExt cx="3601" cy="5924"/>
            </a:xfrm>
          </p:grpSpPr>
          <p:pic>
            <p:nvPicPr>
              <p:cNvPr id="20" name="图片 19"/>
              <p:cNvPicPr>
                <a:picLocks noChangeAspect="1"/>
              </p:cNvPicPr>
              <p:nvPr/>
            </p:nvPicPr>
            <p:blipFill>
              <a:blip r:embed="rId8" cstate="screen"/>
              <a:stretch>
                <a:fillRect/>
              </a:stretch>
            </p:blipFill>
            <p:spPr>
              <a:xfrm>
                <a:off x="172" y="4991"/>
                <a:ext cx="3596" cy="3105"/>
              </a:xfrm>
              <a:prstGeom prst="rect">
                <a:avLst/>
              </a:prstGeom>
            </p:spPr>
          </p:pic>
          <p:pic>
            <p:nvPicPr>
              <p:cNvPr id="23" name="图片 22"/>
              <p:cNvPicPr>
                <a:picLocks noChangeAspect="1"/>
              </p:cNvPicPr>
              <p:nvPr/>
            </p:nvPicPr>
            <p:blipFill>
              <a:blip r:embed="rId9" cstate="screen"/>
              <a:stretch>
                <a:fillRect/>
              </a:stretch>
            </p:blipFill>
            <p:spPr>
              <a:xfrm>
                <a:off x="172" y="2172"/>
                <a:ext cx="3601" cy="2257"/>
              </a:xfrm>
              <a:prstGeom prst="rect">
                <a:avLst/>
              </a:prstGeom>
            </p:spPr>
          </p:pic>
          <p:pic>
            <p:nvPicPr>
              <p:cNvPr id="22" name="图片 21"/>
              <p:cNvPicPr>
                <a:picLocks noChangeAspect="1"/>
              </p:cNvPicPr>
              <p:nvPr/>
            </p:nvPicPr>
            <p:blipFill rotWithShape="1">
              <a:blip r:embed="rId10" cstate="screen"/>
              <a:srcRect/>
              <a:stretch>
                <a:fillRect/>
              </a:stretch>
            </p:blipFill>
            <p:spPr>
              <a:xfrm>
                <a:off x="172" y="3914"/>
                <a:ext cx="3601" cy="1814"/>
              </a:xfrm>
              <a:prstGeom prst="rect">
                <a:avLst/>
              </a:prstGeom>
            </p:spPr>
          </p:pic>
        </p:grpSp>
        <p:sp>
          <p:nvSpPr>
            <p:cNvPr id="14" name="文本框 13"/>
            <p:cNvSpPr txBox="1"/>
            <p:nvPr/>
          </p:nvSpPr>
          <p:spPr>
            <a:xfrm>
              <a:off x="1012" y="7368"/>
              <a:ext cx="3303" cy="2668"/>
            </a:xfrm>
            <a:prstGeom prst="rect">
              <a:avLst/>
            </a:prstGeom>
            <a:solidFill>
              <a:srgbClr val="FF7E00"/>
            </a:solidFill>
            <a:effectLst>
              <a:outerShdw blurRad="50800" dist="38100" dir="2700000" algn="tl" rotWithShape="0">
                <a:prstClr val="black">
                  <a:alpha val="40000"/>
                </a:prstClr>
              </a:outerShdw>
            </a:effectLst>
          </p:spPr>
          <p:txBody>
            <a:bodyPr wrap="square" rtlCol="0">
              <a:spAutoFit/>
            </a:bodyPr>
            <a:lstStyle/>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名人</a:t>
              </a:r>
              <a:r>
                <a:rPr lang="en-US" altLang="zh-CN"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&amp;</a:t>
              </a: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企业家</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直播销售</a:t>
              </a:r>
              <a:endParaRPr lang="en-US" altLang="zh-CN"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20000"/>
                </a:lnSpc>
              </a:pPr>
              <a:r>
                <a:rPr lang="zh-CN" sz="1100" dirty="0">
                  <a:solidFill>
                    <a:schemeClr val="bg1"/>
                  </a:solidFill>
                  <a:latin typeface="微软雅黑" panose="020B0503020204020204" pitchFamily="34" charset="-122"/>
                  <a:ea typeface="微软雅黑" panose="020B0503020204020204" pitchFamily="34" charset="-122"/>
                  <a:cs typeface="+mn-ea"/>
                  <a:sym typeface="+mn-ea"/>
                </a:rPr>
                <a:t>名人企业家入局直播带货</a:t>
              </a:r>
              <a:r>
                <a:rPr lang="zh-CN" altLang="en-US" sz="1100" dirty="0">
                  <a:solidFill>
                    <a:schemeClr val="bg1"/>
                  </a:solidFill>
                  <a:latin typeface="微软雅黑" panose="020B0503020204020204" pitchFamily="34" charset="-122"/>
                  <a:ea typeface="微软雅黑" panose="020B0503020204020204" pitchFamily="34" charset="-122"/>
                  <a:cs typeface="+mn-ea"/>
                  <a:sym typeface="+mn-ea"/>
                </a:rPr>
                <a:t>，</a:t>
              </a:r>
              <a:r>
                <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涵盖旅游、体育、餐饮、家电、服饰鞋包、美妆个护、数码3C、生鲜电商、母婴、重型卡车等各个行业领域。</a:t>
              </a:r>
              <a:endPar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40" name="组合 39"/>
          <p:cNvGrpSpPr/>
          <p:nvPr/>
        </p:nvGrpSpPr>
        <p:grpSpPr>
          <a:xfrm>
            <a:off x="9544685" y="1710055"/>
            <a:ext cx="2102485" cy="4399280"/>
            <a:chOff x="15018" y="3108"/>
            <a:chExt cx="3311" cy="6928"/>
          </a:xfrm>
        </p:grpSpPr>
        <p:grpSp>
          <p:nvGrpSpPr>
            <p:cNvPr id="38" name="组合 37"/>
            <p:cNvGrpSpPr/>
            <p:nvPr/>
          </p:nvGrpSpPr>
          <p:grpSpPr>
            <a:xfrm>
              <a:off x="15018" y="3108"/>
              <a:ext cx="3311" cy="4652"/>
              <a:chOff x="15018" y="2628"/>
              <a:chExt cx="3311" cy="5145"/>
            </a:xfrm>
          </p:grpSpPr>
          <p:pic>
            <p:nvPicPr>
              <p:cNvPr id="16" name="图片 15"/>
              <p:cNvPicPr>
                <a:picLocks noChangeAspect="1"/>
              </p:cNvPicPr>
              <p:nvPr/>
            </p:nvPicPr>
            <p:blipFill>
              <a:blip r:embed="rId11" cstate="screen"/>
              <a:stretch>
                <a:fillRect/>
              </a:stretch>
            </p:blipFill>
            <p:spPr>
              <a:xfrm>
                <a:off x="15022" y="2628"/>
                <a:ext cx="3294" cy="2514"/>
              </a:xfrm>
              <a:prstGeom prst="rect">
                <a:avLst/>
              </a:prstGeom>
            </p:spPr>
          </p:pic>
          <p:pic>
            <p:nvPicPr>
              <p:cNvPr id="15" name="图片 14"/>
              <p:cNvPicPr>
                <a:picLocks noChangeAspect="1"/>
              </p:cNvPicPr>
              <p:nvPr/>
            </p:nvPicPr>
            <p:blipFill rotWithShape="1">
              <a:blip r:embed="rId12" cstate="screen"/>
              <a:srcRect/>
              <a:stretch>
                <a:fillRect/>
              </a:stretch>
            </p:blipFill>
            <p:spPr>
              <a:xfrm>
                <a:off x="15032" y="4089"/>
                <a:ext cx="3294" cy="1811"/>
              </a:xfrm>
              <a:prstGeom prst="rect">
                <a:avLst/>
              </a:prstGeom>
            </p:spPr>
          </p:pic>
          <p:pic>
            <p:nvPicPr>
              <p:cNvPr id="2" name="图片 1"/>
              <p:cNvPicPr>
                <a:picLocks noChangeAspect="1"/>
              </p:cNvPicPr>
              <p:nvPr/>
            </p:nvPicPr>
            <p:blipFill>
              <a:blip r:embed="rId13" cstate="screen"/>
              <a:stretch>
                <a:fillRect/>
              </a:stretch>
            </p:blipFill>
            <p:spPr>
              <a:xfrm>
                <a:off x="15018" y="5622"/>
                <a:ext cx="3311" cy="2151"/>
              </a:xfrm>
              <a:prstGeom prst="rect">
                <a:avLst/>
              </a:prstGeom>
            </p:spPr>
          </p:pic>
        </p:grpSp>
        <p:sp>
          <p:nvSpPr>
            <p:cNvPr id="26" name="文本框 25"/>
            <p:cNvSpPr txBox="1"/>
            <p:nvPr/>
          </p:nvSpPr>
          <p:spPr>
            <a:xfrm>
              <a:off x="15018" y="7368"/>
              <a:ext cx="3302" cy="2668"/>
            </a:xfrm>
            <a:prstGeom prst="rect">
              <a:avLst/>
            </a:prstGeom>
            <a:solidFill>
              <a:srgbClr val="FF7D00"/>
            </a:solidFill>
            <a:effectLst>
              <a:outerShdw blurRad="50800" dist="38100" dir="2700000" algn="tl" rotWithShape="0">
                <a:prstClr val="black">
                  <a:alpha val="40000"/>
                </a:prstClr>
              </a:outerShdw>
            </a:effectLst>
          </p:spPr>
          <p:txBody>
            <a:bodyPr wrap="square" rtlCol="0">
              <a:spAutoFit/>
            </a:bodyPr>
            <a:lstStyle/>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乡村因为红人</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焕发活力</a:t>
              </a:r>
              <a:endParaRPr lang="en-US" altLang="zh-CN"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pPr>
              <a:r>
                <a:rPr lang="zh-CN" altLang="en-US" sz="1100" dirty="0">
                  <a:solidFill>
                    <a:schemeClr val="bg1"/>
                  </a:solidFill>
                  <a:latin typeface="微软雅黑" panose="020B0503020204020204" pitchFamily="34" charset="-122"/>
                  <a:ea typeface="微软雅黑" panose="020B0503020204020204" pitchFamily="34" charset="-122"/>
                  <a:cs typeface="+mn-ea"/>
                  <a:sym typeface="+mn-ea"/>
                </a:rPr>
                <a:t>越来越多的红人从祖国各地涌现，并投身于家乡的经济、文化建设，让无数乡村在社交媒体走红，为地方发展注入新的活力</a:t>
              </a:r>
              <a:r>
                <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86" name="图片 85" descr="IMS新logo(加股票代码）-01"/>
          <p:cNvPicPr>
            <a:picLocks noChangeAspect="1"/>
          </p:cNvPicPr>
          <p:nvPr/>
        </p:nvPicPr>
        <p:blipFill>
          <a:blip r:embed="rId14" cstate="screen"/>
          <a:stretch>
            <a:fillRect/>
          </a:stretch>
        </p:blipFill>
        <p:spPr>
          <a:xfrm>
            <a:off x="10347960" y="392430"/>
            <a:ext cx="1482725" cy="705485"/>
          </a:xfrm>
          <a:prstGeom prst="rect">
            <a:avLst/>
          </a:prstGeom>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17525" y="575945"/>
            <a:ext cx="10873740" cy="521970"/>
            <a:chOff x="634" y="312"/>
            <a:chExt cx="17124" cy="822"/>
          </a:xfrm>
        </p:grpSpPr>
        <p:sp>
          <p:nvSpPr>
            <p:cNvPr id="27" name="标题 1"/>
            <p:cNvSpPr txBox="1"/>
            <p:nvPr/>
          </p:nvSpPr>
          <p:spPr>
            <a:xfrm>
              <a:off x="1491" y="312"/>
              <a:ext cx="16267" cy="822"/>
            </a:xfrm>
            <a:prstGeom prst="rect">
              <a:avLst/>
            </a:prstGeom>
            <a:no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sz="2800" dirty="0">
                  <a:solidFill>
                    <a:srgbClr val="FF6200"/>
                  </a:solidFill>
                  <a:sym typeface="+mn-ea"/>
                </a:rPr>
                <a:t>合作伙伴：各行业品牌的共同选择</a:t>
              </a:r>
              <a:endParaRPr sz="2800" dirty="0">
                <a:solidFill>
                  <a:srgbClr val="FF6200"/>
                </a:solidFill>
                <a:sym typeface="+mn-ea"/>
              </a:endParaRPr>
            </a:p>
          </p:txBody>
        </p:sp>
        <p:sp>
          <p:nvSpPr>
            <p:cNvPr id="28" name="矩形: 圆角 17"/>
            <p:cNvSpPr/>
            <p:nvPr/>
          </p:nvSpPr>
          <p:spPr>
            <a:xfrm rot="2700000">
              <a:off x="634" y="452"/>
              <a:ext cx="541" cy="541"/>
            </a:xfrm>
            <a:prstGeom prst="roundRect">
              <a:avLst>
                <a:gd name="adj" fmla="val 2816"/>
              </a:avLst>
            </a:prstGeom>
            <a:gradFill>
              <a:gsLst>
                <a:gs pos="0">
                  <a:srgbClr val="FF8700"/>
                </a:gs>
                <a:gs pos="100000">
                  <a:srgbClr val="FF6200"/>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pic>
        <p:nvPicPr>
          <p:cNvPr id="244" name="图片 243" descr="IMS新logo(加股票代码）-01"/>
          <p:cNvPicPr>
            <a:picLocks noChangeAspect="1"/>
          </p:cNvPicPr>
          <p:nvPr/>
        </p:nvPicPr>
        <p:blipFill>
          <a:blip r:embed="rId1" cstate="screen"/>
          <a:stretch>
            <a:fillRect/>
          </a:stretch>
        </p:blipFill>
        <p:spPr>
          <a:xfrm>
            <a:off x="10347960" y="392430"/>
            <a:ext cx="1482725" cy="705485"/>
          </a:xfrm>
          <a:prstGeom prst="rect">
            <a:avLst/>
          </a:prstGeom>
        </p:spPr>
      </p:pic>
      <p:grpSp>
        <p:nvGrpSpPr>
          <p:cNvPr id="59" name="组合 58"/>
          <p:cNvGrpSpPr/>
          <p:nvPr/>
        </p:nvGrpSpPr>
        <p:grpSpPr>
          <a:xfrm>
            <a:off x="788035" y="1508125"/>
            <a:ext cx="10615295" cy="4805680"/>
            <a:chOff x="1241" y="2735"/>
            <a:chExt cx="16717" cy="7568"/>
          </a:xfrm>
        </p:grpSpPr>
        <p:grpSp>
          <p:nvGrpSpPr>
            <p:cNvPr id="18" name="组合 17"/>
            <p:cNvGrpSpPr/>
            <p:nvPr/>
          </p:nvGrpSpPr>
          <p:grpSpPr>
            <a:xfrm>
              <a:off x="11792" y="3513"/>
              <a:ext cx="5930" cy="782"/>
              <a:chOff x="11792" y="3513"/>
              <a:chExt cx="5930" cy="782"/>
            </a:xfrm>
          </p:grpSpPr>
          <p:pic>
            <p:nvPicPr>
              <p:cNvPr id="198" name="图片 197"/>
              <p:cNvPicPr>
                <a:picLocks noChangeAspect="1"/>
              </p:cNvPicPr>
              <p:nvPr/>
            </p:nvPicPr>
            <p:blipFill>
              <a:blip r:embed="rId2" cstate="screen"/>
              <a:stretch>
                <a:fillRect/>
              </a:stretch>
            </p:blipFill>
            <p:spPr>
              <a:xfrm>
                <a:off x="16354" y="3555"/>
                <a:ext cx="1369" cy="667"/>
              </a:xfrm>
              <a:prstGeom prst="rect">
                <a:avLst/>
              </a:prstGeom>
            </p:spPr>
          </p:pic>
          <p:pic>
            <p:nvPicPr>
              <p:cNvPr id="199" name="图片 198"/>
              <p:cNvPicPr>
                <a:picLocks noChangeAspect="1"/>
              </p:cNvPicPr>
              <p:nvPr/>
            </p:nvPicPr>
            <p:blipFill>
              <a:blip r:embed="rId3"/>
              <a:stretch>
                <a:fillRect/>
              </a:stretch>
            </p:blipFill>
            <p:spPr>
              <a:xfrm>
                <a:off x="14739" y="3586"/>
                <a:ext cx="1369" cy="636"/>
              </a:xfrm>
              <a:prstGeom prst="rect">
                <a:avLst/>
              </a:prstGeom>
            </p:spPr>
          </p:pic>
          <p:pic>
            <p:nvPicPr>
              <p:cNvPr id="210" name="图片 209"/>
              <p:cNvPicPr>
                <a:picLocks noChangeAspect="1"/>
              </p:cNvPicPr>
              <p:nvPr/>
            </p:nvPicPr>
            <p:blipFill>
              <a:blip r:embed="rId4" cstate="screen"/>
              <a:stretch>
                <a:fillRect/>
              </a:stretch>
            </p:blipFill>
            <p:spPr>
              <a:xfrm>
                <a:off x="13416" y="3513"/>
                <a:ext cx="797" cy="782"/>
              </a:xfrm>
              <a:prstGeom prst="rect">
                <a:avLst/>
              </a:prstGeom>
            </p:spPr>
          </p:pic>
          <p:pic>
            <p:nvPicPr>
              <p:cNvPr id="212" name="图片 211"/>
              <p:cNvPicPr>
                <a:picLocks noChangeAspect="1"/>
              </p:cNvPicPr>
              <p:nvPr/>
            </p:nvPicPr>
            <p:blipFill>
              <a:blip r:embed="rId5" cstate="screen"/>
              <a:stretch>
                <a:fillRect/>
              </a:stretch>
            </p:blipFill>
            <p:spPr>
              <a:xfrm>
                <a:off x="11792" y="3529"/>
                <a:ext cx="690" cy="749"/>
              </a:xfrm>
              <a:prstGeom prst="rect">
                <a:avLst/>
              </a:prstGeom>
            </p:spPr>
          </p:pic>
        </p:grpSp>
        <p:sp>
          <p:nvSpPr>
            <p:cNvPr id="6" name="矩形 5"/>
            <p:cNvSpPr/>
            <p:nvPr/>
          </p:nvSpPr>
          <p:spPr>
            <a:xfrm>
              <a:off x="11173" y="3043"/>
              <a:ext cx="6784" cy="5135"/>
            </a:xfrm>
            <a:prstGeom prst="rect">
              <a:avLst/>
            </a:prstGeom>
            <a:noFill/>
            <a:ln w="22225">
              <a:solidFill>
                <a:srgbClr val="FF7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4" name="矩形 3"/>
            <p:cNvSpPr/>
            <p:nvPr/>
          </p:nvSpPr>
          <p:spPr>
            <a:xfrm>
              <a:off x="1241" y="3044"/>
              <a:ext cx="9415" cy="7091"/>
            </a:xfrm>
            <a:prstGeom prst="rect">
              <a:avLst/>
            </a:prstGeom>
            <a:noFill/>
            <a:ln w="22225">
              <a:solidFill>
                <a:srgbClr val="FF7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Oval 1"/>
            <p:cNvSpPr/>
            <p:nvPr/>
          </p:nvSpPr>
          <p:spPr bwMode="auto">
            <a:xfrm>
              <a:off x="4176" y="6130"/>
              <a:ext cx="1003" cy="1002"/>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86" name="Oval 3"/>
            <p:cNvSpPr/>
            <p:nvPr/>
          </p:nvSpPr>
          <p:spPr bwMode="auto">
            <a:xfrm>
              <a:off x="2825" y="6130"/>
              <a:ext cx="1004" cy="1002"/>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96" name="Oval 30"/>
            <p:cNvSpPr/>
            <p:nvPr/>
          </p:nvSpPr>
          <p:spPr bwMode="auto">
            <a:xfrm>
              <a:off x="7992" y="6130"/>
              <a:ext cx="1004" cy="1002"/>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97" name="Oval 27"/>
            <p:cNvSpPr/>
            <p:nvPr/>
          </p:nvSpPr>
          <p:spPr bwMode="auto">
            <a:xfrm>
              <a:off x="1475" y="6130"/>
              <a:ext cx="1003" cy="1002"/>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99" name="Oval 29"/>
            <p:cNvSpPr/>
            <p:nvPr/>
          </p:nvSpPr>
          <p:spPr bwMode="auto">
            <a:xfrm>
              <a:off x="5525" y="6130"/>
              <a:ext cx="1003" cy="1002"/>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103" name="Oval 37"/>
            <p:cNvSpPr/>
            <p:nvPr/>
          </p:nvSpPr>
          <p:spPr bwMode="auto">
            <a:xfrm>
              <a:off x="6743" y="6130"/>
              <a:ext cx="1004" cy="1002"/>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112" name="Oval 59"/>
            <p:cNvSpPr/>
            <p:nvPr/>
          </p:nvSpPr>
          <p:spPr bwMode="auto">
            <a:xfrm>
              <a:off x="9305" y="6130"/>
              <a:ext cx="1002" cy="1002"/>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grpSp>
          <p:nvGrpSpPr>
            <p:cNvPr id="24" name="组合 23"/>
            <p:cNvGrpSpPr/>
            <p:nvPr/>
          </p:nvGrpSpPr>
          <p:grpSpPr>
            <a:xfrm>
              <a:off x="1475" y="3712"/>
              <a:ext cx="8871" cy="1011"/>
              <a:chOff x="1475" y="3712"/>
              <a:chExt cx="8871" cy="1011"/>
            </a:xfrm>
          </p:grpSpPr>
          <p:sp>
            <p:nvSpPr>
              <p:cNvPr id="87" name="Oval 15"/>
              <p:cNvSpPr/>
              <p:nvPr/>
            </p:nvSpPr>
            <p:spPr bwMode="auto">
              <a:xfrm>
                <a:off x="1475" y="3721"/>
                <a:ext cx="1003" cy="1003"/>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zh-CN" altLang="zh-CN" sz="800" baseline="-2500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pic>
            <p:nvPicPr>
              <p:cNvPr id="88" name="Picture 16" descr="pasted-image.png"/>
              <p:cNvPicPr>
                <a:picLocks noChangeAspect="1"/>
              </p:cNvPicPr>
              <p:nvPr/>
            </p:nvPicPr>
            <p:blipFill>
              <a:blip r:embed="rId6"/>
              <a:srcRect/>
              <a:stretch>
                <a:fillRect/>
              </a:stretch>
            </p:blipFill>
            <p:spPr bwMode="auto">
              <a:xfrm>
                <a:off x="1561" y="3807"/>
                <a:ext cx="841" cy="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 name="Oval 20"/>
              <p:cNvSpPr/>
              <p:nvPr/>
            </p:nvSpPr>
            <p:spPr bwMode="auto">
              <a:xfrm>
                <a:off x="4176" y="3721"/>
                <a:ext cx="1003" cy="1003"/>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pic>
            <p:nvPicPr>
              <p:cNvPr id="90" name="Picture 21" descr="pasted-image.jpeg"/>
              <p:cNvPicPr>
                <a:picLocks noChangeAspect="1"/>
              </p:cNvPicPr>
              <p:nvPr/>
            </p:nvPicPr>
            <p:blipFill>
              <a:blip r:embed="rId7"/>
              <a:srcRect/>
              <a:stretch>
                <a:fillRect/>
              </a:stretch>
            </p:blipFill>
            <p:spPr bwMode="auto">
              <a:xfrm>
                <a:off x="4252" y="3807"/>
                <a:ext cx="841" cy="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 name="Oval 22"/>
              <p:cNvSpPr/>
              <p:nvPr/>
            </p:nvSpPr>
            <p:spPr bwMode="auto">
              <a:xfrm>
                <a:off x="6743" y="3721"/>
                <a:ext cx="1004" cy="1003"/>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pic>
            <p:nvPicPr>
              <p:cNvPr id="92" name="Picture 23" descr="image103.jpeg"/>
              <p:cNvPicPr>
                <a:picLocks noChangeAspect="1"/>
              </p:cNvPicPr>
              <p:nvPr/>
            </p:nvPicPr>
            <p:blipFill>
              <a:blip r:embed="rId8"/>
              <a:srcRect/>
              <a:stretch>
                <a:fillRect/>
              </a:stretch>
            </p:blipFill>
            <p:spPr bwMode="auto">
              <a:xfrm>
                <a:off x="6832" y="3795"/>
                <a:ext cx="841" cy="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 name="Oval 24"/>
              <p:cNvSpPr/>
              <p:nvPr/>
            </p:nvSpPr>
            <p:spPr bwMode="auto">
              <a:xfrm>
                <a:off x="9344" y="3712"/>
                <a:ext cx="1003" cy="1003"/>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pic>
            <p:nvPicPr>
              <p:cNvPr id="94" name="Picture 25" descr="pasted-image.jpg"/>
              <p:cNvPicPr>
                <a:picLocks noChangeAspect="1"/>
              </p:cNvPicPr>
              <p:nvPr/>
            </p:nvPicPr>
            <p:blipFill>
              <a:blip r:embed="rId9"/>
              <a:stretch>
                <a:fillRect/>
              </a:stretch>
            </p:blipFill>
            <p:spPr bwMode="auto">
              <a:xfrm>
                <a:off x="9429" y="3805"/>
                <a:ext cx="844" cy="845"/>
              </a:xfrm>
              <a:prstGeom prst="rect">
                <a:avLst/>
              </a:prstGeom>
              <a:noFill/>
              <a:ln>
                <a:solidFill>
                  <a:srgbClr val="000000">
                    <a:alpha val="0"/>
                  </a:srgbClr>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5" name="Oval 43"/>
              <p:cNvSpPr/>
              <p:nvPr/>
            </p:nvSpPr>
            <p:spPr bwMode="auto">
              <a:xfrm>
                <a:off x="2826" y="3721"/>
                <a:ext cx="1003" cy="1003"/>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pic>
            <p:nvPicPr>
              <p:cNvPr id="106" name="Picture 52" descr="屏幕快照 2018-11-05 下午2.27.42.png"/>
              <p:cNvPicPr>
                <a:picLocks noChangeAspect="1"/>
              </p:cNvPicPr>
              <p:nvPr/>
            </p:nvPicPr>
            <p:blipFill>
              <a:blip r:embed="rId10"/>
              <a:srcRect/>
              <a:stretch>
                <a:fillRect/>
              </a:stretch>
            </p:blipFill>
            <p:spPr bwMode="auto">
              <a:xfrm>
                <a:off x="2912" y="3795"/>
                <a:ext cx="841" cy="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3" name="Oval 61"/>
              <p:cNvSpPr/>
              <p:nvPr/>
            </p:nvSpPr>
            <p:spPr bwMode="auto">
              <a:xfrm>
                <a:off x="7992" y="3721"/>
                <a:ext cx="1004" cy="1003"/>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pic>
            <p:nvPicPr>
              <p:cNvPr id="114" name="Picture 62" descr="pasted-image.jpg"/>
              <p:cNvPicPr>
                <a:picLocks noChangeAspect="1"/>
              </p:cNvPicPr>
              <p:nvPr/>
            </p:nvPicPr>
            <p:blipFill>
              <a:blip r:embed="rId11"/>
              <a:srcRect/>
              <a:stretch>
                <a:fillRect/>
              </a:stretch>
            </p:blipFill>
            <p:spPr bwMode="auto">
              <a:xfrm>
                <a:off x="8081" y="3807"/>
                <a:ext cx="841" cy="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 name="Oval 70"/>
              <p:cNvSpPr/>
              <p:nvPr/>
            </p:nvSpPr>
            <p:spPr bwMode="auto">
              <a:xfrm>
                <a:off x="5524" y="3721"/>
                <a:ext cx="1004" cy="1003"/>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133" name="椭圆 181"/>
              <p:cNvSpPr/>
              <p:nvPr/>
            </p:nvSpPr>
            <p:spPr>
              <a:xfrm>
                <a:off x="5597" y="3781"/>
                <a:ext cx="868" cy="869"/>
              </a:xfrm>
              <a:prstGeom prst="ellipse">
                <a:avLst/>
              </a:prstGeom>
              <a:solidFill>
                <a:schemeClr val="bg1"/>
              </a:solidFill>
              <a:ln w="12700" cap="flat" cmpd="sng" algn="ctr">
                <a:solidFill>
                  <a:srgbClr val="000000">
                    <a:alpha val="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800" i="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45" name="图片 202" descr="logo_chanel"/>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5604" y="4160"/>
                <a:ext cx="853" cy="135"/>
              </a:xfrm>
              <a:prstGeom prst="rect">
                <a:avLst/>
              </a:prstGeom>
            </p:spPr>
          </p:pic>
        </p:grpSp>
        <p:grpSp>
          <p:nvGrpSpPr>
            <p:cNvPr id="22" name="组合 21"/>
            <p:cNvGrpSpPr/>
            <p:nvPr/>
          </p:nvGrpSpPr>
          <p:grpSpPr>
            <a:xfrm>
              <a:off x="1578" y="6190"/>
              <a:ext cx="8661" cy="881"/>
              <a:chOff x="1578" y="6190"/>
              <a:chExt cx="8661" cy="881"/>
            </a:xfrm>
          </p:grpSpPr>
          <p:pic>
            <p:nvPicPr>
              <p:cNvPr id="98" name="Picture 33" descr="屏幕快照 2018-11-05 下午12.58.22.png"/>
              <p:cNvPicPr>
                <a:picLocks noChangeAspect="1"/>
              </p:cNvPicPr>
              <p:nvPr/>
            </p:nvPicPr>
            <p:blipFill>
              <a:blip r:embed="rId14"/>
              <a:srcRect/>
              <a:stretch>
                <a:fillRect/>
              </a:stretch>
            </p:blipFill>
            <p:spPr bwMode="auto">
              <a:xfrm>
                <a:off x="1578" y="6217"/>
                <a:ext cx="841" cy="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0" name="Picture 35" descr="pasted-image.jpg"/>
              <p:cNvPicPr>
                <a:picLocks noChangeAspect="1"/>
              </p:cNvPicPr>
              <p:nvPr/>
            </p:nvPicPr>
            <p:blipFill>
              <a:blip r:embed="rId15"/>
              <a:srcRect/>
              <a:stretch>
                <a:fillRect/>
              </a:stretch>
            </p:blipFill>
            <p:spPr bwMode="auto">
              <a:xfrm>
                <a:off x="5600" y="6217"/>
                <a:ext cx="841" cy="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4" name="Picture 49" descr="pasted-image.jpg"/>
              <p:cNvPicPr>
                <a:picLocks noChangeAspect="1"/>
              </p:cNvPicPr>
              <p:nvPr/>
            </p:nvPicPr>
            <p:blipFill>
              <a:blip r:embed="rId16"/>
              <a:srcRect/>
              <a:stretch>
                <a:fillRect/>
              </a:stretch>
            </p:blipFill>
            <p:spPr bwMode="auto">
              <a:xfrm>
                <a:off x="6825" y="6217"/>
                <a:ext cx="841" cy="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1" name="Picture 58" descr="pasted-image.jpg"/>
              <p:cNvPicPr>
                <a:picLocks noChangeAspect="1"/>
              </p:cNvPicPr>
              <p:nvPr/>
            </p:nvPicPr>
            <p:blipFill>
              <a:blip r:embed="rId17"/>
              <a:srcRect/>
              <a:stretch>
                <a:fillRect/>
              </a:stretch>
            </p:blipFill>
            <p:spPr bwMode="auto">
              <a:xfrm>
                <a:off x="9399" y="6211"/>
                <a:ext cx="840" cy="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2" name="椭圆 180"/>
              <p:cNvSpPr/>
              <p:nvPr/>
            </p:nvSpPr>
            <p:spPr>
              <a:xfrm>
                <a:off x="4243" y="6203"/>
                <a:ext cx="869" cy="868"/>
              </a:xfrm>
              <a:prstGeom prst="ellipse">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800" i="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4" name="椭圆 182"/>
              <p:cNvSpPr/>
              <p:nvPr/>
            </p:nvSpPr>
            <p:spPr>
              <a:xfrm>
                <a:off x="8061" y="6190"/>
                <a:ext cx="868" cy="868"/>
              </a:xfrm>
              <a:prstGeom prst="ellipse">
                <a:avLst/>
              </a:prstGeom>
              <a:solidFill>
                <a:srgbClr val="CF1731"/>
              </a:solidFill>
              <a:ln w="12700" cap="flat" cmpd="sng" algn="ctr">
                <a:solidFill>
                  <a:srgbClr val="000000">
                    <a:alpha val="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800" i="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43" name="图片 199"/>
              <p:cNvPicPr>
                <a:picLocks noChangeAspect="1"/>
              </p:cNvPicPr>
              <p:nvPr/>
            </p:nvPicPr>
            <p:blipFill>
              <a:blip r:embed="rId18" cstate="screen"/>
              <a:stretch>
                <a:fillRect/>
              </a:stretch>
            </p:blipFill>
            <p:spPr>
              <a:xfrm>
                <a:off x="2900" y="6203"/>
                <a:ext cx="841" cy="841"/>
              </a:xfrm>
              <a:prstGeom prst="ellipse">
                <a:avLst/>
              </a:prstGeom>
            </p:spPr>
          </p:pic>
          <p:pic>
            <p:nvPicPr>
              <p:cNvPr id="144" name="图片 200"/>
              <p:cNvPicPr>
                <a:picLocks noChangeAspect="1"/>
              </p:cNvPicPr>
              <p:nvPr/>
            </p:nvPicPr>
            <p:blipFill>
              <a:blip r:embed="rId19" cstate="screen"/>
              <a:srcRect/>
              <a:stretch>
                <a:fillRect/>
              </a:stretch>
            </p:blipFill>
            <p:spPr>
              <a:xfrm>
                <a:off x="4397" y="6310"/>
                <a:ext cx="528" cy="626"/>
              </a:xfrm>
              <a:prstGeom prst="rect">
                <a:avLst/>
              </a:prstGeom>
            </p:spPr>
          </p:pic>
          <p:pic>
            <p:nvPicPr>
              <p:cNvPr id="146" name="图片 203" descr="下载"/>
              <p:cNvPicPr>
                <a:picLocks noChangeAspect="1"/>
              </p:cNvPicPr>
              <p:nvPr/>
            </p:nvPicPr>
            <p:blipFill>
              <a:blip r:embed="rId20" cstate="screen"/>
              <a:srcRect/>
              <a:stretch>
                <a:fillRect/>
              </a:stretch>
            </p:blipFill>
            <p:spPr>
              <a:xfrm>
                <a:off x="8165" y="6402"/>
                <a:ext cx="657" cy="444"/>
              </a:xfrm>
              <a:prstGeom prst="rect">
                <a:avLst/>
              </a:prstGeom>
            </p:spPr>
          </p:pic>
        </p:grpSp>
        <p:grpSp>
          <p:nvGrpSpPr>
            <p:cNvPr id="21" name="组合 20"/>
            <p:cNvGrpSpPr/>
            <p:nvPr/>
          </p:nvGrpSpPr>
          <p:grpSpPr>
            <a:xfrm>
              <a:off x="1475" y="7370"/>
              <a:ext cx="8949" cy="1008"/>
              <a:chOff x="1475" y="7370"/>
              <a:chExt cx="8949" cy="1008"/>
            </a:xfrm>
          </p:grpSpPr>
          <p:sp>
            <p:nvSpPr>
              <p:cNvPr id="84" name="流程图: 可选过程 4"/>
              <p:cNvSpPr/>
              <p:nvPr/>
            </p:nvSpPr>
            <p:spPr>
              <a:xfrm>
                <a:off x="8642" y="7768"/>
                <a:ext cx="445" cy="97"/>
              </a:xfrm>
              <a:prstGeom prst="flowChartAlternateProcess">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800"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07" name="Oval 47"/>
              <p:cNvSpPr/>
              <p:nvPr/>
            </p:nvSpPr>
            <p:spPr bwMode="auto">
              <a:xfrm>
                <a:off x="2825" y="7371"/>
                <a:ext cx="1004" cy="1002"/>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pic>
            <p:nvPicPr>
              <p:cNvPr id="108" name="Picture 53" descr="pasted-image.jpeg"/>
              <p:cNvPicPr>
                <a:picLocks noChangeAspect="1"/>
              </p:cNvPicPr>
              <p:nvPr/>
            </p:nvPicPr>
            <p:blipFill>
              <a:blip r:embed="rId21"/>
              <a:srcRect/>
              <a:stretch>
                <a:fillRect/>
              </a:stretch>
            </p:blipFill>
            <p:spPr bwMode="auto">
              <a:xfrm>
                <a:off x="2913" y="7457"/>
                <a:ext cx="841" cy="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9" name="Oval 46"/>
              <p:cNvSpPr/>
              <p:nvPr/>
            </p:nvSpPr>
            <p:spPr bwMode="auto">
              <a:xfrm>
                <a:off x="1475" y="7371"/>
                <a:ext cx="1003" cy="1002"/>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pic>
            <p:nvPicPr>
              <p:cNvPr id="110" name="Picture 55" descr="pasted-image.jpg"/>
              <p:cNvPicPr>
                <a:picLocks noChangeAspect="1"/>
              </p:cNvPicPr>
              <p:nvPr/>
            </p:nvPicPr>
            <p:blipFill>
              <a:blip r:embed="rId22"/>
              <a:srcRect/>
              <a:stretch>
                <a:fillRect/>
              </a:stretch>
            </p:blipFill>
            <p:spPr bwMode="auto">
              <a:xfrm>
                <a:off x="1564" y="7468"/>
                <a:ext cx="839" cy="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9" name="Oval 51"/>
              <p:cNvSpPr/>
              <p:nvPr/>
            </p:nvSpPr>
            <p:spPr bwMode="auto">
              <a:xfrm>
                <a:off x="4176" y="7370"/>
                <a:ext cx="1003" cy="1003"/>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120" name="椭圆 132"/>
              <p:cNvSpPr/>
              <p:nvPr/>
            </p:nvSpPr>
            <p:spPr>
              <a:xfrm>
                <a:off x="4243" y="7437"/>
                <a:ext cx="869" cy="869"/>
              </a:xfrm>
              <a:prstGeom prst="ellipse">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800" i="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21" name="Picture 14" descr="pasted-image.png"/>
              <p:cNvPicPr>
                <a:picLocks noChangeAspect="1"/>
              </p:cNvPicPr>
              <p:nvPr/>
            </p:nvPicPr>
            <p:blipFill rotWithShape="1">
              <a:blip r:embed="rId23" cstate="email"/>
              <a:srcRect/>
              <a:stretch>
                <a:fillRect/>
              </a:stretch>
            </p:blipFill>
            <p:spPr bwMode="auto">
              <a:xfrm>
                <a:off x="4393" y="7626"/>
                <a:ext cx="568" cy="552"/>
              </a:xfrm>
              <a:prstGeom prst="rect">
                <a:avLst/>
              </a:prstGeom>
              <a:noFill/>
              <a:ln w="9525">
                <a:solidFill>
                  <a:srgbClr val="000000">
                    <a:alpha val="0"/>
                  </a:srgbClr>
                </a:solidFill>
                <a:miter lim="800000"/>
                <a:headEnd/>
                <a:tailEnd/>
              </a:ln>
              <a:extLst>
                <a:ext uri="{909E8E84-426E-40DD-AFC4-6F175D3DCCD1}">
                  <a14:hiddenFill xmlns:a14="http://schemas.microsoft.com/office/drawing/2010/main">
                    <a:solidFill>
                      <a:srgbClr val="FFFFFF"/>
                    </a:solidFill>
                  </a14:hiddenFill>
                </a:ext>
              </a:extLst>
            </p:spPr>
          </p:pic>
          <p:sp>
            <p:nvSpPr>
              <p:cNvPr id="122" name="Oval 51"/>
              <p:cNvSpPr/>
              <p:nvPr/>
            </p:nvSpPr>
            <p:spPr bwMode="auto">
              <a:xfrm>
                <a:off x="6762" y="7374"/>
                <a:ext cx="1003" cy="1004"/>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123" name="椭圆 148"/>
              <p:cNvSpPr/>
              <p:nvPr/>
            </p:nvSpPr>
            <p:spPr bwMode="auto">
              <a:xfrm>
                <a:off x="9486" y="7442"/>
                <a:ext cx="869" cy="868"/>
              </a:xfrm>
              <a:prstGeom prst="ellipse">
                <a:avLst/>
              </a:prstGeom>
              <a:solidFill>
                <a:schemeClr val="bg1"/>
              </a:solidFill>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spcFirstLastPara="0" vert="horz" wrap="square" lIns="45720" tIns="45720" rIns="45720" bIns="45720" numCol="1" spcCol="0" rtlCol="0" fromWordArt="0" anchor="ctr" anchorCtr="0" forceAA="0" compatLnSpc="0">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mn-ea"/>
                </a:endParaRPr>
              </a:p>
            </p:txBody>
          </p:sp>
          <p:pic>
            <p:nvPicPr>
              <p:cNvPr id="124" name="Picture 20" descr="pasted-image.jpg"/>
              <p:cNvPicPr>
                <a:picLocks noChangeAspect="1"/>
              </p:cNvPicPr>
              <p:nvPr/>
            </p:nvPicPr>
            <p:blipFill>
              <a:blip r:embed="rId24" cstate="email"/>
              <a:srcRect/>
              <a:stretch>
                <a:fillRect/>
              </a:stretch>
            </p:blipFill>
            <p:spPr bwMode="auto">
              <a:xfrm>
                <a:off x="9531" y="7777"/>
                <a:ext cx="779"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Oval 51"/>
              <p:cNvSpPr/>
              <p:nvPr/>
            </p:nvSpPr>
            <p:spPr bwMode="auto">
              <a:xfrm>
                <a:off x="8098" y="7374"/>
                <a:ext cx="1004" cy="1004"/>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126" name="椭圆 153"/>
              <p:cNvSpPr/>
              <p:nvPr/>
            </p:nvSpPr>
            <p:spPr>
              <a:xfrm>
                <a:off x="8166" y="7442"/>
                <a:ext cx="868" cy="868"/>
              </a:xfrm>
              <a:prstGeom prst="ellipse">
                <a:avLst/>
              </a:prstGeom>
              <a:solidFill>
                <a:schemeClr val="bg1"/>
              </a:solidFill>
              <a:ln w="12700" cap="flat" cmpd="sng" algn="ctr">
                <a:solidFill>
                  <a:srgbClr val="000000">
                    <a:alpha val="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800" i="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27" name="Picture 27" descr="pasted-image.jpg"/>
              <p:cNvPicPr>
                <a:picLocks noChangeAspect="1"/>
              </p:cNvPicPr>
              <p:nvPr/>
            </p:nvPicPr>
            <p:blipFill>
              <a:blip r:embed="rId25" cstate="email"/>
              <a:srcRect/>
              <a:stretch>
                <a:fillRect/>
              </a:stretch>
            </p:blipFill>
            <p:spPr bwMode="auto">
              <a:xfrm>
                <a:off x="8219" y="7793"/>
                <a:ext cx="796"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Oval 51"/>
              <p:cNvSpPr/>
              <p:nvPr/>
            </p:nvSpPr>
            <p:spPr bwMode="auto">
              <a:xfrm>
                <a:off x="5430" y="7370"/>
                <a:ext cx="1004" cy="1003"/>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129" name="椭圆 165"/>
              <p:cNvSpPr/>
              <p:nvPr/>
            </p:nvSpPr>
            <p:spPr>
              <a:xfrm>
                <a:off x="5498" y="7437"/>
                <a:ext cx="868" cy="869"/>
              </a:xfrm>
              <a:prstGeom prst="ellipse">
                <a:avLst/>
              </a:prstGeom>
              <a:solidFill>
                <a:schemeClr val="bg1"/>
              </a:solidFill>
              <a:ln w="12700" cap="flat" cmpd="sng" algn="ctr">
                <a:solidFill>
                  <a:srgbClr val="000000">
                    <a:alpha val="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800" i="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47" name="图片 205"/>
              <p:cNvPicPr>
                <a:picLocks noChangeAspect="1"/>
              </p:cNvPicPr>
              <p:nvPr/>
            </p:nvPicPr>
            <p:blipFill>
              <a:blip r:embed="rId26" cstate="screen"/>
              <a:stretch>
                <a:fillRect/>
              </a:stretch>
            </p:blipFill>
            <p:spPr>
              <a:xfrm>
                <a:off x="6850" y="7466"/>
                <a:ext cx="827" cy="827"/>
              </a:xfrm>
              <a:prstGeom prst="ellipse">
                <a:avLst/>
              </a:prstGeom>
            </p:spPr>
          </p:pic>
          <p:pic>
            <p:nvPicPr>
              <p:cNvPr id="148" name="图片 210" descr="logo"/>
              <p:cNvPicPr>
                <a:picLocks noChangeAspect="1"/>
              </p:cNvPicPr>
              <p:nvPr/>
            </p:nvPicPr>
            <p:blipFill>
              <a:blip r:embed="rId27" cstate="screen"/>
              <a:stretch>
                <a:fillRect/>
              </a:stretch>
            </p:blipFill>
            <p:spPr>
              <a:xfrm>
                <a:off x="5555" y="7791"/>
                <a:ext cx="781" cy="183"/>
              </a:xfrm>
              <a:prstGeom prst="rect">
                <a:avLst/>
              </a:prstGeom>
            </p:spPr>
          </p:pic>
          <p:sp>
            <p:nvSpPr>
              <p:cNvPr id="149" name="Oval 51"/>
              <p:cNvSpPr/>
              <p:nvPr/>
            </p:nvSpPr>
            <p:spPr bwMode="auto">
              <a:xfrm>
                <a:off x="9420" y="7374"/>
                <a:ext cx="1004" cy="1004"/>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grpSp>
        <p:grpSp>
          <p:nvGrpSpPr>
            <p:cNvPr id="23" name="组合 22"/>
            <p:cNvGrpSpPr/>
            <p:nvPr/>
          </p:nvGrpSpPr>
          <p:grpSpPr>
            <a:xfrm>
              <a:off x="1475" y="4932"/>
              <a:ext cx="8872" cy="1003"/>
              <a:chOff x="1475" y="4932"/>
              <a:chExt cx="8872" cy="1003"/>
            </a:xfrm>
          </p:grpSpPr>
          <p:sp>
            <p:nvSpPr>
              <p:cNvPr id="95" name="Oval 17"/>
              <p:cNvSpPr/>
              <p:nvPr/>
            </p:nvSpPr>
            <p:spPr bwMode="auto">
              <a:xfrm>
                <a:off x="1475" y="4933"/>
                <a:ext cx="1003" cy="1002"/>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101" name="Oval 39"/>
              <p:cNvSpPr/>
              <p:nvPr/>
            </p:nvSpPr>
            <p:spPr bwMode="auto">
              <a:xfrm>
                <a:off x="4177" y="4933"/>
                <a:ext cx="1002" cy="1002"/>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pic>
            <p:nvPicPr>
              <p:cNvPr id="102" name="Picture 40" descr="pasted-image.jpg"/>
              <p:cNvPicPr>
                <a:picLocks noChangeAspect="1"/>
              </p:cNvPicPr>
              <p:nvPr/>
            </p:nvPicPr>
            <p:blipFill>
              <a:blip r:embed="rId28"/>
              <a:srcRect/>
              <a:stretch>
                <a:fillRect/>
              </a:stretch>
            </p:blipFill>
            <p:spPr bwMode="auto">
              <a:xfrm>
                <a:off x="4274" y="5020"/>
                <a:ext cx="841" cy="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5" name="Oval 63"/>
              <p:cNvSpPr/>
              <p:nvPr/>
            </p:nvSpPr>
            <p:spPr bwMode="auto">
              <a:xfrm>
                <a:off x="2825" y="4933"/>
                <a:ext cx="1004" cy="1002"/>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116" name="Oval 65"/>
              <p:cNvSpPr/>
              <p:nvPr/>
            </p:nvSpPr>
            <p:spPr bwMode="auto">
              <a:xfrm>
                <a:off x="7992" y="4933"/>
                <a:ext cx="1004" cy="1002"/>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118" name="Oval 44"/>
              <p:cNvSpPr/>
              <p:nvPr/>
            </p:nvSpPr>
            <p:spPr bwMode="auto">
              <a:xfrm>
                <a:off x="6744" y="4933"/>
                <a:ext cx="1003" cy="1002"/>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130" name="Oval 51"/>
              <p:cNvSpPr/>
              <p:nvPr/>
            </p:nvSpPr>
            <p:spPr bwMode="auto">
              <a:xfrm>
                <a:off x="5500" y="4932"/>
                <a:ext cx="1003" cy="1003"/>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131" name="椭圆 179"/>
              <p:cNvSpPr/>
              <p:nvPr/>
            </p:nvSpPr>
            <p:spPr>
              <a:xfrm>
                <a:off x="5567" y="4999"/>
                <a:ext cx="869" cy="869"/>
              </a:xfrm>
              <a:prstGeom prst="ellipse">
                <a:avLst/>
              </a:prstGeom>
              <a:solidFill>
                <a:schemeClr val="bg1"/>
              </a:solidFill>
              <a:ln w="12700" cap="flat" cmpd="sng" algn="ctr">
                <a:solidFill>
                  <a:srgbClr val="000000">
                    <a:alpha val="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800" i="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5" name="椭圆 184"/>
              <p:cNvSpPr/>
              <p:nvPr/>
            </p:nvSpPr>
            <p:spPr>
              <a:xfrm>
                <a:off x="2904" y="4990"/>
                <a:ext cx="868" cy="869"/>
              </a:xfrm>
              <a:prstGeom prst="ellipse">
                <a:avLst/>
              </a:prstGeom>
              <a:solidFill>
                <a:srgbClr val="1445C5"/>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800" i="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6" name="椭圆 185"/>
              <p:cNvSpPr/>
              <p:nvPr/>
            </p:nvSpPr>
            <p:spPr>
              <a:xfrm>
                <a:off x="8060" y="4993"/>
                <a:ext cx="868" cy="868"/>
              </a:xfrm>
              <a:prstGeom prst="ellipse">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800" i="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7" name="Oval 51"/>
              <p:cNvSpPr/>
              <p:nvPr/>
            </p:nvSpPr>
            <p:spPr bwMode="auto">
              <a:xfrm>
                <a:off x="9345" y="4932"/>
                <a:ext cx="1003" cy="1003"/>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138" name="椭圆 189"/>
              <p:cNvSpPr/>
              <p:nvPr/>
            </p:nvSpPr>
            <p:spPr>
              <a:xfrm>
                <a:off x="9412" y="4999"/>
                <a:ext cx="869" cy="869"/>
              </a:xfrm>
              <a:prstGeom prst="ellipse">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800" i="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139" name="Picture 30" descr="pasted-image.jpg"/>
              <p:cNvPicPr>
                <a:picLocks noChangeAspect="1"/>
              </p:cNvPicPr>
              <p:nvPr/>
            </p:nvPicPr>
            <p:blipFill>
              <a:blip r:embed="rId29" cstate="email"/>
              <a:srcRect/>
              <a:stretch>
                <a:fillRect/>
              </a:stretch>
            </p:blipFill>
            <p:spPr bwMode="auto">
              <a:xfrm>
                <a:off x="9432" y="5320"/>
                <a:ext cx="828"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图片 196"/>
              <p:cNvPicPr>
                <a:picLocks noChangeAspect="1"/>
              </p:cNvPicPr>
              <p:nvPr/>
            </p:nvPicPr>
            <p:blipFill>
              <a:blip r:embed="rId30" cstate="screen"/>
              <a:srcRect/>
              <a:stretch>
                <a:fillRect/>
              </a:stretch>
            </p:blipFill>
            <p:spPr>
              <a:xfrm>
                <a:off x="5647" y="5283"/>
                <a:ext cx="718" cy="293"/>
              </a:xfrm>
              <a:prstGeom prst="rect">
                <a:avLst/>
              </a:prstGeom>
            </p:spPr>
          </p:pic>
          <p:pic>
            <p:nvPicPr>
              <p:cNvPr id="141" name="图片 197"/>
              <p:cNvPicPr>
                <a:picLocks noChangeAspect="1"/>
              </p:cNvPicPr>
              <p:nvPr/>
            </p:nvPicPr>
            <p:blipFill>
              <a:blip r:embed="rId31" cstate="screen"/>
              <a:stretch>
                <a:fillRect/>
              </a:stretch>
            </p:blipFill>
            <p:spPr>
              <a:xfrm>
                <a:off x="1564" y="5018"/>
                <a:ext cx="840" cy="841"/>
              </a:xfrm>
              <a:prstGeom prst="ellipse">
                <a:avLst/>
              </a:prstGeom>
            </p:spPr>
          </p:pic>
          <p:pic>
            <p:nvPicPr>
              <p:cNvPr id="142" name="图片 198"/>
              <p:cNvPicPr>
                <a:picLocks noChangeAspect="1"/>
              </p:cNvPicPr>
              <p:nvPr/>
            </p:nvPicPr>
            <p:blipFill>
              <a:blip r:embed="rId32" cstate="screen"/>
              <a:stretch>
                <a:fillRect/>
              </a:stretch>
            </p:blipFill>
            <p:spPr>
              <a:xfrm>
                <a:off x="6825" y="5014"/>
                <a:ext cx="841" cy="841"/>
              </a:xfrm>
              <a:prstGeom prst="ellipse">
                <a:avLst/>
              </a:prstGeom>
            </p:spPr>
          </p:pic>
          <p:pic>
            <p:nvPicPr>
              <p:cNvPr id="150" name="图片 212"/>
              <p:cNvPicPr>
                <a:picLocks noChangeAspect="1"/>
              </p:cNvPicPr>
              <p:nvPr/>
            </p:nvPicPr>
            <p:blipFill>
              <a:blip r:embed="rId33" cstate="screen"/>
              <a:srcRect/>
              <a:stretch>
                <a:fillRect/>
              </a:stretch>
            </p:blipFill>
            <p:spPr>
              <a:xfrm>
                <a:off x="2982" y="5322"/>
                <a:ext cx="773" cy="230"/>
              </a:xfrm>
              <a:prstGeom prst="rect">
                <a:avLst/>
              </a:prstGeom>
            </p:spPr>
          </p:pic>
          <p:pic>
            <p:nvPicPr>
              <p:cNvPr id="151" name="图片 216"/>
              <p:cNvPicPr>
                <a:picLocks noChangeAspect="1"/>
              </p:cNvPicPr>
              <p:nvPr/>
            </p:nvPicPr>
            <p:blipFill>
              <a:blip r:embed="rId34" cstate="screen"/>
              <a:stretch>
                <a:fillRect/>
              </a:stretch>
            </p:blipFill>
            <p:spPr>
              <a:xfrm>
                <a:off x="8136" y="5265"/>
                <a:ext cx="743" cy="361"/>
              </a:xfrm>
              <a:prstGeom prst="rect">
                <a:avLst/>
              </a:prstGeom>
            </p:spPr>
          </p:pic>
        </p:grpSp>
        <p:sp>
          <p:nvSpPr>
            <p:cNvPr id="154" name="TextBox 7"/>
            <p:cNvSpPr txBox="1"/>
            <p:nvPr/>
          </p:nvSpPr>
          <p:spPr>
            <a:xfrm>
              <a:off x="3614" y="2735"/>
              <a:ext cx="4417" cy="580"/>
            </a:xfrm>
            <a:prstGeom prst="rect">
              <a:avLst/>
            </a:prstGeom>
            <a:solidFill>
              <a:schemeClr val="bg1"/>
            </a:solidFill>
          </p:spPr>
          <p:txBody>
            <a:bodyPr wrap="square" rtlCol="0">
              <a:spAutoFit/>
            </a:bodyPr>
            <a:lstStyle/>
            <a:p>
              <a:pPr algn="ctr"/>
              <a:r>
                <a:rPr lang="en-US" altLang="zh-CN" b="1" dirty="0">
                  <a:latin typeface="微软雅黑" panose="020B0503020204020204" pitchFamily="34" charset="-122"/>
                  <a:ea typeface="微软雅黑" panose="020B0503020204020204" pitchFamily="34" charset="-122"/>
                  <a:cs typeface="Arial" panose="020B0604020202020204" pitchFamily="34" charset="0"/>
                </a:rPr>
                <a:t>500+</a:t>
              </a:r>
              <a:r>
                <a:rPr lang="zh-CN" altLang="en-US" b="1" dirty="0">
                  <a:latin typeface="微软雅黑" panose="020B0503020204020204" pitchFamily="34" charset="-122"/>
                  <a:ea typeface="微软雅黑" panose="020B0503020204020204" pitchFamily="34" charset="-122"/>
                  <a:cs typeface="Arial" panose="020B0604020202020204" pitchFamily="34" charset="0"/>
                </a:rPr>
                <a:t>一线大品牌认可</a:t>
              </a:r>
              <a:endParaRPr lang="zh-CN" altLang="en-US"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93" name="TextBox 7"/>
            <p:cNvSpPr txBox="1"/>
            <p:nvPr/>
          </p:nvSpPr>
          <p:spPr>
            <a:xfrm>
              <a:off x="12322" y="2735"/>
              <a:ext cx="4487" cy="580"/>
            </a:xfrm>
            <a:prstGeom prst="rect">
              <a:avLst/>
            </a:prstGeom>
            <a:solidFill>
              <a:schemeClr val="bg1"/>
            </a:solid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cs typeface="Arial" panose="020B0604020202020204" pitchFamily="34" charset="0"/>
                </a:rPr>
                <a:t>超过</a:t>
              </a:r>
              <a:r>
                <a:rPr lang="en-US" altLang="zh-CN" b="1" dirty="0">
                  <a:latin typeface="微软雅黑" panose="020B0503020204020204" pitchFamily="34" charset="-122"/>
                  <a:ea typeface="微软雅黑" panose="020B0503020204020204" pitchFamily="34" charset="-122"/>
                  <a:cs typeface="Arial" panose="020B0604020202020204" pitchFamily="34" charset="0"/>
                </a:rPr>
                <a:t>15</a:t>
              </a:r>
              <a:r>
                <a:rPr lang="zh-CN" altLang="en-US" b="1" dirty="0">
                  <a:latin typeface="微软雅黑" panose="020B0503020204020204" pitchFamily="34" charset="-122"/>
                  <a:ea typeface="微软雅黑" panose="020B0503020204020204" pitchFamily="34" charset="-122"/>
                  <a:cs typeface="Arial" panose="020B0604020202020204" pitchFamily="34" charset="0"/>
                </a:rPr>
                <a:t>万</a:t>
              </a:r>
              <a:r>
                <a:rPr lang="en-US" altLang="zh-CN" b="1" dirty="0">
                  <a:latin typeface="微软雅黑" panose="020B0503020204020204" pitchFamily="34" charset="-122"/>
                  <a:ea typeface="微软雅黑" panose="020B0503020204020204" pitchFamily="34" charset="-122"/>
                  <a:cs typeface="Arial" panose="020B0604020202020204" pitchFamily="34" charset="0"/>
                </a:rPr>
                <a:t>+</a:t>
              </a:r>
              <a:r>
                <a:rPr lang="zh-CN" b="1" dirty="0">
                  <a:latin typeface="微软雅黑" panose="020B0503020204020204" pitchFamily="34" charset="-122"/>
                  <a:ea typeface="微软雅黑" panose="020B0503020204020204" pitchFamily="34" charset="-122"/>
                  <a:cs typeface="Arial" panose="020B0604020202020204" pitchFamily="34" charset="0"/>
                </a:rPr>
                <a:t>中小</a:t>
              </a:r>
              <a:r>
                <a:rPr lang="zh-CN" altLang="en-US" b="1" dirty="0">
                  <a:latin typeface="微软雅黑" panose="020B0503020204020204" pitchFamily="34" charset="-122"/>
                  <a:ea typeface="微软雅黑" panose="020B0503020204020204" pitchFamily="34" charset="-122"/>
                  <a:cs typeface="Arial" panose="020B0604020202020204" pitchFamily="34" charset="0"/>
                </a:rPr>
                <a:t>企业</a:t>
              </a:r>
              <a:r>
                <a:rPr lang="zh-CN" b="1" dirty="0">
                  <a:latin typeface="微软雅黑" panose="020B0503020204020204" pitchFamily="34" charset="-122"/>
                  <a:ea typeface="微软雅黑" panose="020B0503020204020204" pitchFamily="34" charset="-122"/>
                  <a:cs typeface="Arial" panose="020B0604020202020204" pitchFamily="34" charset="0"/>
                </a:rPr>
                <a:t>信任</a:t>
              </a:r>
              <a:endParaRPr lang="zh-CN" b="1" dirty="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3" name="组合 12"/>
            <p:cNvGrpSpPr/>
            <p:nvPr/>
          </p:nvGrpSpPr>
          <p:grpSpPr>
            <a:xfrm>
              <a:off x="11473" y="5467"/>
              <a:ext cx="6311" cy="622"/>
              <a:chOff x="11473" y="5225"/>
              <a:chExt cx="6311" cy="622"/>
            </a:xfrm>
          </p:grpSpPr>
          <p:pic>
            <p:nvPicPr>
              <p:cNvPr id="196" name="图片 195"/>
              <p:cNvPicPr>
                <a:picLocks noChangeAspect="1"/>
              </p:cNvPicPr>
              <p:nvPr/>
            </p:nvPicPr>
            <p:blipFill>
              <a:blip r:embed="rId35" cstate="screen"/>
              <a:stretch>
                <a:fillRect/>
              </a:stretch>
            </p:blipFill>
            <p:spPr>
              <a:xfrm>
                <a:off x="11473" y="5263"/>
                <a:ext cx="1430" cy="547"/>
              </a:xfrm>
              <a:prstGeom prst="rect">
                <a:avLst/>
              </a:prstGeom>
            </p:spPr>
          </p:pic>
          <p:pic>
            <p:nvPicPr>
              <p:cNvPr id="206" name="图片 205"/>
              <p:cNvPicPr>
                <a:picLocks noChangeAspect="1"/>
              </p:cNvPicPr>
              <p:nvPr/>
            </p:nvPicPr>
            <p:blipFill>
              <a:blip r:embed="rId36"/>
              <a:stretch>
                <a:fillRect/>
              </a:stretch>
            </p:blipFill>
            <p:spPr>
              <a:xfrm>
                <a:off x="14726" y="5274"/>
                <a:ext cx="1431" cy="527"/>
              </a:xfrm>
              <a:prstGeom prst="rect">
                <a:avLst/>
              </a:prstGeom>
            </p:spPr>
          </p:pic>
          <p:pic>
            <p:nvPicPr>
              <p:cNvPr id="197" name="图片 196"/>
              <p:cNvPicPr>
                <a:picLocks noChangeAspect="1"/>
              </p:cNvPicPr>
              <p:nvPr/>
            </p:nvPicPr>
            <p:blipFill>
              <a:blip r:embed="rId37" cstate="screen"/>
              <a:srcRect/>
              <a:stretch>
                <a:fillRect/>
              </a:stretch>
            </p:blipFill>
            <p:spPr>
              <a:xfrm>
                <a:off x="16354" y="5225"/>
                <a:ext cx="1430" cy="586"/>
              </a:xfrm>
              <a:prstGeom prst="rect">
                <a:avLst/>
              </a:prstGeom>
            </p:spPr>
          </p:pic>
          <p:pic>
            <p:nvPicPr>
              <p:cNvPr id="200" name="图片 199"/>
              <p:cNvPicPr>
                <a:picLocks noChangeAspect="1"/>
              </p:cNvPicPr>
              <p:nvPr/>
            </p:nvPicPr>
            <p:blipFill>
              <a:blip r:embed="rId38" cstate="screen"/>
              <a:stretch>
                <a:fillRect/>
              </a:stretch>
            </p:blipFill>
            <p:spPr>
              <a:xfrm>
                <a:off x="13100" y="5225"/>
                <a:ext cx="1429" cy="623"/>
              </a:xfrm>
              <a:prstGeom prst="rect">
                <a:avLst/>
              </a:prstGeom>
            </p:spPr>
          </p:pic>
        </p:grpSp>
        <p:grpSp>
          <p:nvGrpSpPr>
            <p:cNvPr id="14" name="组合 13"/>
            <p:cNvGrpSpPr/>
            <p:nvPr/>
          </p:nvGrpSpPr>
          <p:grpSpPr>
            <a:xfrm>
              <a:off x="11473" y="4587"/>
              <a:ext cx="6311" cy="588"/>
              <a:chOff x="11473" y="4407"/>
              <a:chExt cx="6311" cy="588"/>
            </a:xfrm>
          </p:grpSpPr>
          <p:pic>
            <p:nvPicPr>
              <p:cNvPr id="205" name="图片 204"/>
              <p:cNvPicPr>
                <a:picLocks noChangeAspect="1"/>
              </p:cNvPicPr>
              <p:nvPr/>
            </p:nvPicPr>
            <p:blipFill>
              <a:blip r:embed="rId39"/>
              <a:stretch>
                <a:fillRect/>
              </a:stretch>
            </p:blipFill>
            <p:spPr>
              <a:xfrm>
                <a:off x="11473" y="4462"/>
                <a:ext cx="1428" cy="479"/>
              </a:xfrm>
              <a:prstGeom prst="rect">
                <a:avLst/>
              </a:prstGeom>
            </p:spPr>
          </p:pic>
          <p:pic>
            <p:nvPicPr>
              <p:cNvPr id="207" name="图片 206"/>
              <p:cNvPicPr>
                <a:picLocks noChangeAspect="1"/>
              </p:cNvPicPr>
              <p:nvPr/>
            </p:nvPicPr>
            <p:blipFill>
              <a:blip r:embed="rId40" cstate="screen"/>
              <a:stretch>
                <a:fillRect/>
              </a:stretch>
            </p:blipFill>
            <p:spPr>
              <a:xfrm>
                <a:off x="14766" y="4499"/>
                <a:ext cx="1351" cy="407"/>
              </a:xfrm>
              <a:prstGeom prst="rect">
                <a:avLst/>
              </a:prstGeom>
            </p:spPr>
          </p:pic>
          <p:pic>
            <p:nvPicPr>
              <p:cNvPr id="195" name="图片 194"/>
              <p:cNvPicPr>
                <a:picLocks noChangeAspect="1"/>
              </p:cNvPicPr>
              <p:nvPr/>
            </p:nvPicPr>
            <p:blipFill>
              <a:blip r:embed="rId41" cstate="screen"/>
              <a:stretch>
                <a:fillRect/>
              </a:stretch>
            </p:blipFill>
            <p:spPr>
              <a:xfrm>
                <a:off x="16354" y="4468"/>
                <a:ext cx="1430" cy="465"/>
              </a:xfrm>
              <a:prstGeom prst="rect">
                <a:avLst/>
              </a:prstGeom>
              <a:effectLst>
                <a:softEdge rad="88900"/>
              </a:effectLst>
            </p:spPr>
          </p:pic>
          <p:pic>
            <p:nvPicPr>
              <p:cNvPr id="202" name="图片 201"/>
              <p:cNvPicPr>
                <a:picLocks noChangeAspect="1"/>
              </p:cNvPicPr>
              <p:nvPr/>
            </p:nvPicPr>
            <p:blipFill>
              <a:blip r:embed="rId42"/>
              <a:stretch>
                <a:fillRect/>
              </a:stretch>
            </p:blipFill>
            <p:spPr>
              <a:xfrm>
                <a:off x="13099" y="4407"/>
                <a:ext cx="1430" cy="589"/>
              </a:xfrm>
              <a:prstGeom prst="rect">
                <a:avLst/>
              </a:prstGeom>
            </p:spPr>
          </p:pic>
        </p:grpSp>
        <p:grpSp>
          <p:nvGrpSpPr>
            <p:cNvPr id="3" name="组合 2"/>
            <p:cNvGrpSpPr/>
            <p:nvPr/>
          </p:nvGrpSpPr>
          <p:grpSpPr>
            <a:xfrm>
              <a:off x="11473" y="7289"/>
              <a:ext cx="4684" cy="574"/>
              <a:chOff x="11473" y="6692"/>
              <a:chExt cx="4684" cy="574"/>
            </a:xfrm>
          </p:grpSpPr>
          <p:pic>
            <p:nvPicPr>
              <p:cNvPr id="208" name="图片 207"/>
              <p:cNvPicPr>
                <a:picLocks noChangeAspect="1"/>
              </p:cNvPicPr>
              <p:nvPr/>
            </p:nvPicPr>
            <p:blipFill>
              <a:blip r:embed="rId43" cstate="screen"/>
              <a:stretch>
                <a:fillRect/>
              </a:stretch>
            </p:blipFill>
            <p:spPr>
              <a:xfrm>
                <a:off x="11473" y="6798"/>
                <a:ext cx="1430" cy="364"/>
              </a:xfrm>
              <a:prstGeom prst="rect">
                <a:avLst/>
              </a:prstGeom>
            </p:spPr>
          </p:pic>
          <p:pic>
            <p:nvPicPr>
              <p:cNvPr id="201" name="图片 200"/>
              <p:cNvPicPr>
                <a:picLocks noChangeAspect="1"/>
              </p:cNvPicPr>
              <p:nvPr/>
            </p:nvPicPr>
            <p:blipFill>
              <a:blip r:embed="rId44" cstate="screen"/>
              <a:stretch>
                <a:fillRect/>
              </a:stretch>
            </p:blipFill>
            <p:spPr>
              <a:xfrm>
                <a:off x="14727" y="6692"/>
                <a:ext cx="1430" cy="575"/>
              </a:xfrm>
              <a:prstGeom prst="rect">
                <a:avLst/>
              </a:prstGeom>
            </p:spPr>
          </p:pic>
          <p:pic>
            <p:nvPicPr>
              <p:cNvPr id="203" name="图片 202"/>
              <p:cNvPicPr>
                <a:picLocks noChangeAspect="1"/>
              </p:cNvPicPr>
              <p:nvPr/>
            </p:nvPicPr>
            <p:blipFill>
              <a:blip r:embed="rId45" cstate="screen"/>
              <a:stretch>
                <a:fillRect/>
              </a:stretch>
            </p:blipFill>
            <p:spPr>
              <a:xfrm>
                <a:off x="13100" y="6778"/>
                <a:ext cx="1428" cy="403"/>
              </a:xfrm>
              <a:prstGeom prst="rect">
                <a:avLst/>
              </a:prstGeom>
            </p:spPr>
          </p:pic>
        </p:grpSp>
        <p:grpSp>
          <p:nvGrpSpPr>
            <p:cNvPr id="12" name="组合 11"/>
            <p:cNvGrpSpPr/>
            <p:nvPr/>
          </p:nvGrpSpPr>
          <p:grpSpPr>
            <a:xfrm>
              <a:off x="11473" y="6381"/>
              <a:ext cx="6264" cy="616"/>
              <a:chOff x="11473" y="6005"/>
              <a:chExt cx="6264" cy="616"/>
            </a:xfrm>
          </p:grpSpPr>
          <p:pic>
            <p:nvPicPr>
              <p:cNvPr id="204" name="图片 203"/>
              <p:cNvPicPr>
                <a:picLocks noChangeAspect="1"/>
              </p:cNvPicPr>
              <p:nvPr/>
            </p:nvPicPr>
            <p:blipFill>
              <a:blip r:embed="rId46"/>
              <a:stretch>
                <a:fillRect/>
              </a:stretch>
            </p:blipFill>
            <p:spPr>
              <a:xfrm>
                <a:off x="11473" y="6005"/>
                <a:ext cx="1430" cy="617"/>
              </a:xfrm>
              <a:prstGeom prst="rect">
                <a:avLst/>
              </a:prstGeom>
            </p:spPr>
          </p:pic>
          <p:pic>
            <p:nvPicPr>
              <p:cNvPr id="194" name="图片 193"/>
              <p:cNvPicPr>
                <a:picLocks noChangeAspect="1"/>
              </p:cNvPicPr>
              <p:nvPr/>
            </p:nvPicPr>
            <p:blipFill>
              <a:blip r:embed="rId47" cstate="screen"/>
              <a:stretch>
                <a:fillRect/>
              </a:stretch>
            </p:blipFill>
            <p:spPr>
              <a:xfrm>
                <a:off x="14739" y="6117"/>
                <a:ext cx="1405" cy="393"/>
              </a:xfrm>
              <a:prstGeom prst="rect">
                <a:avLst/>
              </a:prstGeom>
            </p:spPr>
          </p:pic>
          <p:pic>
            <p:nvPicPr>
              <p:cNvPr id="209" name="图片 208"/>
              <p:cNvPicPr>
                <a:picLocks noChangeAspect="1"/>
              </p:cNvPicPr>
              <p:nvPr/>
            </p:nvPicPr>
            <p:blipFill>
              <a:blip r:embed="rId48" cstate="screen"/>
              <a:stretch>
                <a:fillRect/>
              </a:stretch>
            </p:blipFill>
            <p:spPr>
              <a:xfrm>
                <a:off x="16399" y="6102"/>
                <a:ext cx="1339" cy="489"/>
              </a:xfrm>
              <a:prstGeom prst="rect">
                <a:avLst/>
              </a:prstGeom>
            </p:spPr>
          </p:pic>
          <p:pic>
            <p:nvPicPr>
              <p:cNvPr id="211" name="图片 210"/>
              <p:cNvPicPr>
                <a:picLocks noChangeAspect="1"/>
              </p:cNvPicPr>
              <p:nvPr/>
            </p:nvPicPr>
            <p:blipFill>
              <a:blip r:embed="rId49" cstate="screen"/>
              <a:stretch>
                <a:fillRect/>
              </a:stretch>
            </p:blipFill>
            <p:spPr>
              <a:xfrm>
                <a:off x="13099" y="6077"/>
                <a:ext cx="1430" cy="472"/>
              </a:xfrm>
              <a:prstGeom prst="rect">
                <a:avLst/>
              </a:prstGeom>
            </p:spPr>
          </p:pic>
        </p:grpSp>
        <p:grpSp>
          <p:nvGrpSpPr>
            <p:cNvPr id="19" name="组合 18"/>
            <p:cNvGrpSpPr/>
            <p:nvPr/>
          </p:nvGrpSpPr>
          <p:grpSpPr>
            <a:xfrm>
              <a:off x="11174" y="8579"/>
              <a:ext cx="6784" cy="1724"/>
              <a:chOff x="11181" y="7995"/>
              <a:chExt cx="6784" cy="1724"/>
            </a:xfrm>
          </p:grpSpPr>
          <p:sp>
            <p:nvSpPr>
              <p:cNvPr id="11" name="矩形 10"/>
              <p:cNvSpPr/>
              <p:nvPr/>
            </p:nvSpPr>
            <p:spPr>
              <a:xfrm>
                <a:off x="11181" y="8317"/>
                <a:ext cx="6784" cy="1234"/>
              </a:xfrm>
              <a:prstGeom prst="rect">
                <a:avLst/>
              </a:prstGeom>
              <a:noFill/>
              <a:ln w="22225">
                <a:solidFill>
                  <a:srgbClr val="FF7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pic>
            <p:nvPicPr>
              <p:cNvPr id="191" name="图片 190"/>
              <p:cNvPicPr/>
              <p:nvPr/>
            </p:nvPicPr>
            <p:blipFill>
              <a:blip r:embed="rId50"/>
              <a:stretch>
                <a:fillRect/>
              </a:stretch>
            </p:blipFill>
            <p:spPr>
              <a:xfrm>
                <a:off x="11480" y="8575"/>
                <a:ext cx="6264" cy="846"/>
              </a:xfrm>
              <a:prstGeom prst="rect">
                <a:avLst/>
              </a:prstGeom>
            </p:spPr>
          </p:pic>
          <p:sp>
            <p:nvSpPr>
              <p:cNvPr id="2" name="文本框 1"/>
              <p:cNvSpPr txBox="1"/>
              <p:nvPr/>
            </p:nvSpPr>
            <p:spPr>
              <a:xfrm>
                <a:off x="16816" y="9137"/>
                <a:ext cx="791" cy="582"/>
              </a:xfrm>
              <a:prstGeom prst="rect">
                <a:avLst/>
              </a:prstGeom>
              <a:noFill/>
            </p:spPr>
            <p:txBody>
              <a:bodyPr wrap="none" rtlCol="0">
                <a:spAutoFit/>
              </a:bodyPr>
              <a:lstStyle/>
              <a:p>
                <a:r>
                  <a:rPr kumimoji="1" lang="en-US" altLang="zh-CN" dirty="0"/>
                  <a:t>……</a:t>
                </a:r>
                <a:endParaRPr kumimoji="1" lang="zh-CN" altLang="en-US" dirty="0"/>
              </a:p>
            </p:txBody>
          </p:sp>
          <p:sp>
            <p:nvSpPr>
              <p:cNvPr id="15" name="TextBox 7"/>
              <p:cNvSpPr txBox="1"/>
              <p:nvPr/>
            </p:nvSpPr>
            <p:spPr>
              <a:xfrm>
                <a:off x="12439" y="7995"/>
                <a:ext cx="4269" cy="580"/>
              </a:xfrm>
              <a:prstGeom prst="rect">
                <a:avLst/>
              </a:prstGeom>
              <a:solidFill>
                <a:schemeClr val="bg1"/>
              </a:solid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cs typeface="Arial" panose="020B0604020202020204" pitchFamily="34" charset="0"/>
                    <a:sym typeface="+mn-ea"/>
                  </a:rPr>
                  <a:t>众多新消费品牌选择</a:t>
                </a:r>
                <a:endParaRPr lang="zh-CN" altLang="en-US" b="1" dirty="0">
                  <a:latin typeface="微软雅黑" panose="020B0503020204020204" pitchFamily="34" charset="-122"/>
                  <a:ea typeface="微软雅黑" panose="020B0503020204020204" pitchFamily="34" charset="-122"/>
                  <a:cs typeface="Arial" panose="020B0604020202020204" pitchFamily="34" charset="0"/>
                  <a:sym typeface="+mn-ea"/>
                </a:endParaRPr>
              </a:p>
            </p:txBody>
          </p:sp>
        </p:grpSp>
        <p:sp>
          <p:nvSpPr>
            <p:cNvPr id="29" name="Oval 47"/>
            <p:cNvSpPr/>
            <p:nvPr/>
          </p:nvSpPr>
          <p:spPr bwMode="auto">
            <a:xfrm>
              <a:off x="2825" y="8737"/>
              <a:ext cx="1004" cy="1002"/>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31" name="Oval 46"/>
            <p:cNvSpPr/>
            <p:nvPr/>
          </p:nvSpPr>
          <p:spPr bwMode="auto">
            <a:xfrm>
              <a:off x="1475" y="8737"/>
              <a:ext cx="1003" cy="1002"/>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33" name="Oval 51"/>
            <p:cNvSpPr/>
            <p:nvPr/>
          </p:nvSpPr>
          <p:spPr bwMode="auto">
            <a:xfrm>
              <a:off x="4176" y="8736"/>
              <a:ext cx="1003" cy="1003"/>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36" name="Oval 51"/>
            <p:cNvSpPr/>
            <p:nvPr/>
          </p:nvSpPr>
          <p:spPr bwMode="auto">
            <a:xfrm>
              <a:off x="6762" y="8740"/>
              <a:ext cx="1003" cy="1004"/>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39" name="Oval 51"/>
            <p:cNvSpPr/>
            <p:nvPr/>
          </p:nvSpPr>
          <p:spPr bwMode="auto">
            <a:xfrm>
              <a:off x="8098" y="8740"/>
              <a:ext cx="1004" cy="1004"/>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42" name="Oval 51"/>
            <p:cNvSpPr/>
            <p:nvPr/>
          </p:nvSpPr>
          <p:spPr bwMode="auto">
            <a:xfrm>
              <a:off x="5430" y="8736"/>
              <a:ext cx="1004" cy="1003"/>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46" name="Oval 51"/>
            <p:cNvSpPr/>
            <p:nvPr/>
          </p:nvSpPr>
          <p:spPr bwMode="auto">
            <a:xfrm>
              <a:off x="9399" y="8717"/>
              <a:ext cx="1004" cy="1004"/>
            </a:xfrm>
            <a:prstGeom prst="ellipse">
              <a:avLst/>
            </a:prstGeom>
            <a:solidFill>
              <a:srgbClr val="C4C7CC">
                <a:alpha val="20000"/>
              </a:srgbClr>
            </a:solidFill>
            <a:ln>
              <a:gradFill>
                <a:gsLst>
                  <a:gs pos="0">
                    <a:srgbClr val="EF8200"/>
                  </a:gs>
                  <a:gs pos="100000">
                    <a:schemeClr val="accent2">
                      <a:lumMod val="60000"/>
                      <a:lumOff val="40000"/>
                    </a:schemeClr>
                  </a:gs>
                </a:gsLst>
                <a:lin ang="5400000" scaled="1"/>
              </a:grad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Open Sans Regular" charset="0"/>
              </a:endParaRPr>
            </a:p>
          </p:txBody>
        </p:sp>
        <p:sp>
          <p:nvSpPr>
            <p:cNvPr id="48" name="椭圆 153"/>
            <p:cNvSpPr/>
            <p:nvPr/>
          </p:nvSpPr>
          <p:spPr>
            <a:xfrm>
              <a:off x="9467" y="8785"/>
              <a:ext cx="868" cy="868"/>
            </a:xfrm>
            <a:prstGeom prst="ellipse">
              <a:avLst/>
            </a:prstGeom>
            <a:solidFill>
              <a:schemeClr val="bg1"/>
            </a:solidFill>
            <a:ln w="12700" cap="flat" cmpd="sng" algn="ctr">
              <a:solidFill>
                <a:srgbClr val="000000">
                  <a:alpha val="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800" i="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58" name="组合 57"/>
            <p:cNvGrpSpPr/>
            <p:nvPr/>
          </p:nvGrpSpPr>
          <p:grpSpPr>
            <a:xfrm>
              <a:off x="1533" y="8803"/>
              <a:ext cx="8821" cy="873"/>
              <a:chOff x="1533" y="8803"/>
              <a:chExt cx="8821" cy="873"/>
            </a:xfrm>
          </p:grpSpPr>
          <p:sp>
            <p:nvSpPr>
              <p:cNvPr id="26" name="流程图: 可选过程 4"/>
              <p:cNvSpPr/>
              <p:nvPr/>
            </p:nvSpPr>
            <p:spPr>
              <a:xfrm>
                <a:off x="8642" y="9134"/>
                <a:ext cx="445" cy="97"/>
              </a:xfrm>
              <a:prstGeom prst="flowChartAlternateProcess">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800"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4" name="椭圆 132"/>
              <p:cNvSpPr/>
              <p:nvPr/>
            </p:nvSpPr>
            <p:spPr>
              <a:xfrm>
                <a:off x="4243" y="8803"/>
                <a:ext cx="869" cy="869"/>
              </a:xfrm>
              <a:prstGeom prst="ellipse">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800" i="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椭圆 148"/>
              <p:cNvSpPr/>
              <p:nvPr/>
            </p:nvSpPr>
            <p:spPr bwMode="auto">
              <a:xfrm>
                <a:off x="9486" y="8808"/>
                <a:ext cx="869" cy="868"/>
              </a:xfrm>
              <a:prstGeom prst="ellipse">
                <a:avLst/>
              </a:prstGeom>
              <a:solidFill>
                <a:schemeClr val="bg1"/>
              </a:solidFill>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spcFirstLastPara="0" vert="horz" wrap="square" lIns="45720" tIns="45720" rIns="45720" bIns="45720" numCol="1" spcCol="0" rtlCol="0" fromWordArt="0" anchor="ctr" anchorCtr="0" forceAA="0" compatLnSpc="0">
                <a:noAutofit/>
              </a:bodyPr>
              <a:lstStyle/>
              <a:p>
                <a:pPr lvl="0" algn="ctr">
                  <a:buClrTx/>
                  <a:buSzTx/>
                  <a:buFontTx/>
                </a:pPr>
                <a:endParaRPr lang="zh-CN" altLang="zh-CN" sz="800" baseline="-25000">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40" name="椭圆 153"/>
              <p:cNvSpPr/>
              <p:nvPr/>
            </p:nvSpPr>
            <p:spPr>
              <a:xfrm>
                <a:off x="8166" y="8808"/>
                <a:ext cx="868" cy="868"/>
              </a:xfrm>
              <a:prstGeom prst="ellipse">
                <a:avLst/>
              </a:prstGeom>
              <a:solidFill>
                <a:schemeClr val="bg1"/>
              </a:solidFill>
              <a:ln w="12700" cap="flat" cmpd="sng" algn="ctr">
                <a:solidFill>
                  <a:srgbClr val="000000">
                    <a:alpha val="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800" i="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 name="椭圆 165"/>
              <p:cNvSpPr/>
              <p:nvPr/>
            </p:nvSpPr>
            <p:spPr>
              <a:xfrm>
                <a:off x="5500" y="8804"/>
                <a:ext cx="868" cy="869"/>
              </a:xfrm>
              <a:prstGeom prst="ellipse">
                <a:avLst/>
              </a:prstGeom>
              <a:solidFill>
                <a:schemeClr val="bg1"/>
              </a:solidFill>
              <a:ln w="12700" cap="flat" cmpd="sng" algn="ctr">
                <a:solidFill>
                  <a:srgbClr val="000000">
                    <a:alpha val="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800" i="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7" name="椭圆 165"/>
              <p:cNvSpPr/>
              <p:nvPr/>
            </p:nvSpPr>
            <p:spPr>
              <a:xfrm>
                <a:off x="6819" y="8808"/>
                <a:ext cx="868" cy="869"/>
              </a:xfrm>
              <a:prstGeom prst="ellipse">
                <a:avLst/>
              </a:prstGeom>
              <a:solidFill>
                <a:schemeClr val="bg1"/>
              </a:solidFill>
              <a:ln w="12700" cap="flat" cmpd="sng" algn="ctr">
                <a:solidFill>
                  <a:srgbClr val="000000">
                    <a:alpha val="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800" i="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9" name="椭圆 132"/>
              <p:cNvSpPr/>
              <p:nvPr/>
            </p:nvSpPr>
            <p:spPr>
              <a:xfrm>
                <a:off x="2893" y="8803"/>
                <a:ext cx="869" cy="869"/>
              </a:xfrm>
              <a:prstGeom prst="ellipse">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800" i="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0" name="椭圆 132"/>
              <p:cNvSpPr/>
              <p:nvPr/>
            </p:nvSpPr>
            <p:spPr>
              <a:xfrm>
                <a:off x="1533" y="8808"/>
                <a:ext cx="869" cy="869"/>
              </a:xfrm>
              <a:prstGeom prst="ellipse">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800" i="1">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51" name="图片 50"/>
              <p:cNvPicPr>
                <a:picLocks noChangeAspect="1"/>
              </p:cNvPicPr>
              <p:nvPr/>
            </p:nvPicPr>
            <p:blipFill>
              <a:blip r:embed="rId51" cstate="screen"/>
              <a:stretch>
                <a:fillRect/>
              </a:stretch>
            </p:blipFill>
            <p:spPr>
              <a:xfrm>
                <a:off x="1650" y="8878"/>
                <a:ext cx="653" cy="683"/>
              </a:xfrm>
              <a:prstGeom prst="rect">
                <a:avLst/>
              </a:prstGeom>
            </p:spPr>
          </p:pic>
          <p:pic>
            <p:nvPicPr>
              <p:cNvPr id="52" name="图片 51"/>
              <p:cNvPicPr>
                <a:picLocks noChangeAspect="1"/>
              </p:cNvPicPr>
              <p:nvPr/>
            </p:nvPicPr>
            <p:blipFill>
              <a:blip r:embed="rId52" cstate="screen"/>
              <a:stretch>
                <a:fillRect/>
              </a:stretch>
            </p:blipFill>
            <p:spPr>
              <a:xfrm>
                <a:off x="3026" y="8913"/>
                <a:ext cx="590" cy="640"/>
              </a:xfrm>
              <a:prstGeom prst="rect">
                <a:avLst/>
              </a:prstGeom>
            </p:spPr>
          </p:pic>
          <p:pic>
            <p:nvPicPr>
              <p:cNvPr id="53" name="图片 52"/>
              <p:cNvPicPr>
                <a:picLocks noChangeAspect="1"/>
              </p:cNvPicPr>
              <p:nvPr/>
            </p:nvPicPr>
            <p:blipFill>
              <a:blip r:embed="rId53" cstate="screen"/>
              <a:stretch>
                <a:fillRect/>
              </a:stretch>
            </p:blipFill>
            <p:spPr>
              <a:xfrm>
                <a:off x="4337" y="9134"/>
                <a:ext cx="715" cy="239"/>
              </a:xfrm>
              <a:prstGeom prst="rect">
                <a:avLst/>
              </a:prstGeom>
            </p:spPr>
          </p:pic>
          <p:pic>
            <p:nvPicPr>
              <p:cNvPr id="54" name="图片 53"/>
              <p:cNvPicPr>
                <a:picLocks noChangeAspect="1"/>
              </p:cNvPicPr>
              <p:nvPr/>
            </p:nvPicPr>
            <p:blipFill>
              <a:blip r:embed="rId54" cstate="screen"/>
              <a:stretch>
                <a:fillRect/>
              </a:stretch>
            </p:blipFill>
            <p:spPr>
              <a:xfrm>
                <a:off x="5631" y="8950"/>
                <a:ext cx="580" cy="607"/>
              </a:xfrm>
              <a:prstGeom prst="rect">
                <a:avLst/>
              </a:prstGeom>
            </p:spPr>
          </p:pic>
          <p:pic>
            <p:nvPicPr>
              <p:cNvPr id="55" name="图片 54"/>
              <p:cNvPicPr>
                <a:picLocks noChangeAspect="1"/>
              </p:cNvPicPr>
              <p:nvPr/>
            </p:nvPicPr>
            <p:blipFill>
              <a:blip r:embed="rId55" cstate="screen"/>
              <a:stretch>
                <a:fillRect/>
              </a:stretch>
            </p:blipFill>
            <p:spPr>
              <a:xfrm>
                <a:off x="6975" y="8897"/>
                <a:ext cx="541" cy="672"/>
              </a:xfrm>
              <a:prstGeom prst="rect">
                <a:avLst/>
              </a:prstGeom>
            </p:spPr>
          </p:pic>
          <p:pic>
            <p:nvPicPr>
              <p:cNvPr id="56" name="图片 55"/>
              <p:cNvPicPr>
                <a:picLocks noChangeAspect="1"/>
              </p:cNvPicPr>
              <p:nvPr/>
            </p:nvPicPr>
            <p:blipFill>
              <a:blip r:embed="rId56" cstate="screen"/>
              <a:stretch>
                <a:fillRect/>
              </a:stretch>
            </p:blipFill>
            <p:spPr>
              <a:xfrm>
                <a:off x="8292" y="9076"/>
                <a:ext cx="615" cy="354"/>
              </a:xfrm>
              <a:prstGeom prst="rect">
                <a:avLst/>
              </a:prstGeom>
            </p:spPr>
          </p:pic>
          <p:pic>
            <p:nvPicPr>
              <p:cNvPr id="57" name="图片 56"/>
              <p:cNvPicPr>
                <a:picLocks noChangeAspect="1"/>
              </p:cNvPicPr>
              <p:nvPr/>
            </p:nvPicPr>
            <p:blipFill>
              <a:blip r:embed="rId57" cstate="screen"/>
              <a:stretch>
                <a:fillRect/>
              </a:stretch>
            </p:blipFill>
            <p:spPr>
              <a:xfrm>
                <a:off x="9535" y="9076"/>
                <a:ext cx="733" cy="275"/>
              </a:xfrm>
              <a:prstGeom prst="rect">
                <a:avLst/>
              </a:prstGeom>
            </p:spPr>
          </p:pic>
        </p:grpSp>
      </p:gr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525" y="-13970"/>
            <a:ext cx="12211050" cy="6864350"/>
          </a:xfrm>
          <a:prstGeom prst="rect">
            <a:avLst/>
          </a:prstGeom>
          <a:gradFill>
            <a:gsLst>
              <a:gs pos="0">
                <a:srgbClr val="FF8700"/>
              </a:gs>
              <a:gs pos="100000">
                <a:srgbClr val="FF0000"/>
              </a:gs>
            </a:gsLst>
            <a:lin ang="21594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9"/>
          <p:cNvSpPr/>
          <p:nvPr/>
        </p:nvSpPr>
        <p:spPr>
          <a:xfrm>
            <a:off x="449580" y="434340"/>
            <a:ext cx="11306810" cy="5989320"/>
          </a:xfrm>
          <a:prstGeom prst="roundRect">
            <a:avLst>
              <a:gd name="adj" fmla="val 52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任意多边形: 形状 11"/>
          <p:cNvSpPr/>
          <p:nvPr/>
        </p:nvSpPr>
        <p:spPr>
          <a:xfrm flipV="1">
            <a:off x="5868670" y="564515"/>
            <a:ext cx="5749290" cy="5728970"/>
          </a:xfrm>
          <a:custGeom>
            <a:avLst/>
            <a:gdLst>
              <a:gd name="connsiteX0" fmla="*/ 1195018 w 5749754"/>
              <a:gd name="connsiteY0" fmla="*/ 0 h 5728996"/>
              <a:gd name="connsiteX1" fmla="*/ 5448065 w 5749754"/>
              <a:gd name="connsiteY1" fmla="*/ 0 h 5728996"/>
              <a:gd name="connsiteX2" fmla="*/ 5749754 w 5749754"/>
              <a:gd name="connsiteY2" fmla="*/ 301689 h 5728996"/>
              <a:gd name="connsiteX3" fmla="*/ 5749754 w 5749754"/>
              <a:gd name="connsiteY3" fmla="*/ 5427307 h 5728996"/>
              <a:gd name="connsiteX4" fmla="*/ 5448065 w 5749754"/>
              <a:gd name="connsiteY4" fmla="*/ 5728996 h 5728996"/>
              <a:gd name="connsiteX5" fmla="*/ 2643130 w 5749754"/>
              <a:gd name="connsiteY5" fmla="*/ 5728996 h 5728996"/>
              <a:gd name="connsiteX6" fmla="*/ 2645569 w 5749754"/>
              <a:gd name="connsiteY6" fmla="*/ 5724522 h 5728996"/>
              <a:gd name="connsiteX7" fmla="*/ 2645569 w 5749754"/>
              <a:gd name="connsiteY7" fmla="*/ 4490929 h 5728996"/>
              <a:gd name="connsiteX8" fmla="*/ 1845469 w 5749754"/>
              <a:gd name="connsiteY8" fmla="*/ 3606466 h 5728996"/>
              <a:gd name="connsiteX9" fmla="*/ 1178719 w 5749754"/>
              <a:gd name="connsiteY9" fmla="*/ 2954756 h 5728996"/>
              <a:gd name="connsiteX10" fmla="*/ 492919 w 5749754"/>
              <a:gd name="connsiteY10" fmla="*/ 2233221 h 5728996"/>
              <a:gd name="connsiteX11" fmla="*/ 54769 w 5749754"/>
              <a:gd name="connsiteY11" fmla="*/ 1558235 h 5728996"/>
              <a:gd name="connsiteX12" fmla="*/ 54769 w 5749754"/>
              <a:gd name="connsiteY12" fmla="*/ 906526 h 5728996"/>
              <a:gd name="connsiteX13" fmla="*/ 492919 w 5749754"/>
              <a:gd name="connsiteY13" fmla="*/ 394468 h 5728996"/>
              <a:gd name="connsiteX14" fmla="*/ 1016645 w 5749754"/>
              <a:gd name="connsiteY14" fmla="*/ 78615 h 572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49754" h="5728996">
                <a:moveTo>
                  <a:pt x="1195018" y="0"/>
                </a:moveTo>
                <a:lnTo>
                  <a:pt x="5448065" y="0"/>
                </a:lnTo>
                <a:cubicBezTo>
                  <a:pt x="5614683" y="0"/>
                  <a:pt x="5749754" y="135071"/>
                  <a:pt x="5749754" y="301689"/>
                </a:cubicBezTo>
                <a:lnTo>
                  <a:pt x="5749754" y="5427307"/>
                </a:lnTo>
                <a:cubicBezTo>
                  <a:pt x="5749754" y="5593925"/>
                  <a:pt x="5614683" y="5728996"/>
                  <a:pt x="5448065" y="5728996"/>
                </a:cubicBezTo>
                <a:lnTo>
                  <a:pt x="2643130" y="5728996"/>
                </a:lnTo>
                <a:lnTo>
                  <a:pt x="2645569" y="5724522"/>
                </a:lnTo>
                <a:cubicBezTo>
                  <a:pt x="2788444" y="5387029"/>
                  <a:pt x="2778919" y="4843938"/>
                  <a:pt x="2645569" y="4490929"/>
                </a:cubicBezTo>
                <a:cubicBezTo>
                  <a:pt x="2512219" y="4137919"/>
                  <a:pt x="2089944" y="3862494"/>
                  <a:pt x="1845469" y="3606466"/>
                </a:cubicBezTo>
                <a:cubicBezTo>
                  <a:pt x="1600994" y="3350437"/>
                  <a:pt x="1404144" y="3183630"/>
                  <a:pt x="1178719" y="2954756"/>
                </a:cubicBezTo>
                <a:cubicBezTo>
                  <a:pt x="953294" y="2725882"/>
                  <a:pt x="680244" y="2465974"/>
                  <a:pt x="492919" y="2233221"/>
                </a:cubicBezTo>
                <a:cubicBezTo>
                  <a:pt x="305594" y="2000467"/>
                  <a:pt x="127794" y="1779351"/>
                  <a:pt x="54769" y="1558235"/>
                </a:cubicBezTo>
                <a:cubicBezTo>
                  <a:pt x="-18256" y="1337120"/>
                  <a:pt x="-18256" y="1100487"/>
                  <a:pt x="54769" y="906526"/>
                </a:cubicBezTo>
                <a:cubicBezTo>
                  <a:pt x="127794" y="712565"/>
                  <a:pt x="302419" y="545758"/>
                  <a:pt x="492919" y="394468"/>
                </a:cubicBezTo>
                <a:cubicBezTo>
                  <a:pt x="635794" y="281001"/>
                  <a:pt x="830462" y="167534"/>
                  <a:pt x="1016645" y="78615"/>
                </a:cubicBezTo>
                <a:close/>
              </a:path>
            </a:pathLst>
          </a:custGeom>
          <a:gradFill rotWithShape="1">
            <a:gsLst>
              <a:gs pos="0">
                <a:srgbClr val="FF8700"/>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9" name="椭圆 28"/>
          <p:cNvSpPr/>
          <p:nvPr/>
        </p:nvSpPr>
        <p:spPr>
          <a:xfrm>
            <a:off x="5898350" y="899039"/>
            <a:ext cx="525492" cy="525492"/>
          </a:xfrm>
          <a:prstGeom prst="ellipse">
            <a:avLst/>
          </a:prstGeom>
          <a:gradFill rotWithShape="1">
            <a:gsLst>
              <a:gs pos="0">
                <a:srgbClr val="FF8700"/>
              </a:gs>
              <a:gs pos="100000">
                <a:srgbClr val="FF62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图片 4" descr="IMS新logo(加股票代码）-01"/>
          <p:cNvPicPr>
            <a:picLocks noChangeAspect="1"/>
          </p:cNvPicPr>
          <p:nvPr/>
        </p:nvPicPr>
        <p:blipFill>
          <a:blip r:embed="rId1" cstate="screen"/>
          <a:stretch>
            <a:fillRect/>
          </a:stretch>
        </p:blipFill>
        <p:spPr>
          <a:xfrm>
            <a:off x="694055" y="873760"/>
            <a:ext cx="1947545" cy="926465"/>
          </a:xfrm>
          <a:prstGeom prst="rect">
            <a:avLst/>
          </a:prstGeom>
        </p:spPr>
      </p:pic>
      <p:grpSp>
        <p:nvGrpSpPr>
          <p:cNvPr id="13" name="组合 12"/>
          <p:cNvGrpSpPr/>
          <p:nvPr/>
        </p:nvGrpSpPr>
        <p:grpSpPr>
          <a:xfrm>
            <a:off x="676275" y="2473960"/>
            <a:ext cx="5380990" cy="2074545"/>
            <a:chOff x="1470" y="2853"/>
            <a:chExt cx="8474" cy="3267"/>
          </a:xfrm>
        </p:grpSpPr>
        <p:sp>
          <p:nvSpPr>
            <p:cNvPr id="23" name="文本框 22"/>
            <p:cNvSpPr txBox="1"/>
            <p:nvPr/>
          </p:nvSpPr>
          <p:spPr>
            <a:xfrm>
              <a:off x="1470" y="2853"/>
              <a:ext cx="8474" cy="1600"/>
            </a:xfrm>
            <a:prstGeom prst="rect">
              <a:avLst/>
            </a:prstGeom>
            <a:noFill/>
            <a:ln w="0">
              <a:noFill/>
            </a:ln>
          </p:spPr>
          <p:txBody>
            <a:bodyPr vert="horz" wrap="square" lIns="89535" tIns="46355" rIns="89535" bIns="46355" anchor="t">
              <a:spAutoFit/>
            </a:bodyPr>
            <a:lstStyle/>
            <a:p>
              <a:pPr algn="l"/>
              <a:r>
                <a:rPr sz="6000" b="1" dirty="0">
                  <a:solidFill>
                    <a:srgbClr val="FF6200"/>
                  </a:solidFill>
                  <a:latin typeface="Microsoft YaHei Bold" panose="020B0502040204020203" charset="-122"/>
                  <a:ea typeface="Microsoft YaHei Bold" panose="020B0502040204020203" charset="-122"/>
                  <a:cs typeface="Microsoft YaHei Bold" panose="020B0502040204020203" charset="-122"/>
                  <a:sym typeface="+mn-ea"/>
                </a:rPr>
                <a:t>Thank You！</a:t>
              </a:r>
              <a:endParaRPr sz="6000" b="1" dirty="0">
                <a:solidFill>
                  <a:srgbClr val="FF6200"/>
                </a:solidFill>
                <a:latin typeface="Microsoft YaHei Bold" panose="020B0502040204020203" charset="-122"/>
                <a:ea typeface="Microsoft YaHei Bold" panose="020B0502040204020203" charset="-122"/>
                <a:cs typeface="Microsoft YaHei Bold" panose="020B0502040204020203" charset="-122"/>
                <a:sym typeface="+mn-ea"/>
              </a:endParaRPr>
            </a:p>
          </p:txBody>
        </p:sp>
        <p:sp>
          <p:nvSpPr>
            <p:cNvPr id="3" name="文本框 2"/>
            <p:cNvSpPr txBox="1"/>
            <p:nvPr/>
          </p:nvSpPr>
          <p:spPr>
            <a:xfrm>
              <a:off x="1498" y="4450"/>
              <a:ext cx="5289" cy="1670"/>
            </a:xfrm>
            <a:prstGeom prst="rect">
              <a:avLst/>
            </a:prstGeom>
            <a:noFill/>
          </p:spPr>
          <p:txBody>
            <a:bodyPr wrap="square" rtlCol="0">
              <a:spAutoFit/>
            </a:bodyPr>
            <a:lstStyle/>
            <a:p>
              <a:pPr algn="l">
                <a:lnSpc>
                  <a:spcPct val="150000"/>
                </a:lnSpc>
              </a:pPr>
              <a:r>
                <a:rPr kumimoji="1" lang="zh-CN" altLang="en-US" sz="1400" dirty="0">
                  <a:solidFill>
                    <a:srgbClr val="FF6200"/>
                  </a:solidFill>
                  <a:latin typeface="微软雅黑" panose="020B0503020204020204" pitchFamily="34" charset="-122"/>
                  <a:ea typeface="微软雅黑" panose="020B0503020204020204" pitchFamily="34" charset="-122"/>
                </a:rPr>
                <a:t>天下秀数字科技（集团）股份有限公司</a:t>
              </a:r>
              <a:endParaRPr kumimoji="1" lang="zh-CN" altLang="en-US" sz="1400" dirty="0">
                <a:solidFill>
                  <a:srgbClr val="FF6200"/>
                </a:solidFill>
                <a:latin typeface="微软雅黑" panose="020B0503020204020204" pitchFamily="34" charset="-122"/>
                <a:ea typeface="微软雅黑" panose="020B0503020204020204" pitchFamily="34" charset="-122"/>
              </a:endParaRPr>
            </a:p>
            <a:p>
              <a:pPr algn="l">
                <a:lnSpc>
                  <a:spcPct val="150000"/>
                </a:lnSpc>
              </a:pPr>
              <a:r>
                <a:rPr kumimoji="1" lang="en-US" altLang="zh-CN" sz="1400" dirty="0">
                  <a:solidFill>
                    <a:srgbClr val="FF6200"/>
                  </a:solidFill>
                  <a:latin typeface="微软雅黑" panose="020B0503020204020204" pitchFamily="34" charset="-122"/>
                  <a:ea typeface="微软雅黑" panose="020B0503020204020204" pitchFamily="34" charset="-122"/>
                </a:rPr>
                <a:t>A</a:t>
              </a:r>
              <a:r>
                <a:rPr kumimoji="1" lang="zh-CN" altLang="en-US" sz="1400" dirty="0">
                  <a:solidFill>
                    <a:srgbClr val="FF6200"/>
                  </a:solidFill>
                  <a:latin typeface="微软雅黑" panose="020B0503020204020204" pitchFamily="34" charset="-122"/>
                  <a:ea typeface="微软雅黑" panose="020B0503020204020204" pitchFamily="34" charset="-122"/>
                </a:rPr>
                <a:t>股主板上市企业  </a:t>
              </a:r>
              <a:endParaRPr kumimoji="1" lang="en-US" altLang="zh-CN" sz="1400" dirty="0">
                <a:solidFill>
                  <a:srgbClr val="FF6200"/>
                </a:solidFill>
                <a:latin typeface="微软雅黑" panose="020B0503020204020204" pitchFamily="34" charset="-122"/>
                <a:ea typeface="微软雅黑" panose="020B0503020204020204" pitchFamily="34" charset="-122"/>
              </a:endParaRPr>
            </a:p>
            <a:p>
              <a:pPr algn="l">
                <a:lnSpc>
                  <a:spcPct val="150000"/>
                </a:lnSpc>
              </a:pPr>
              <a:r>
                <a:rPr kumimoji="1" lang="zh-CN" altLang="en-US" sz="1400" dirty="0">
                  <a:solidFill>
                    <a:srgbClr val="FF6200"/>
                  </a:solidFill>
                  <a:latin typeface="微软雅黑" panose="020B0503020204020204" pitchFamily="34" charset="-122"/>
                  <a:ea typeface="微软雅黑" panose="020B0503020204020204" pitchFamily="34" charset="-122"/>
                </a:rPr>
                <a:t>股票代码：</a:t>
              </a:r>
              <a:r>
                <a:rPr kumimoji="1" lang="en-US" altLang="zh-CN" sz="1400" dirty="0">
                  <a:solidFill>
                    <a:srgbClr val="FF6200"/>
                  </a:solidFill>
                  <a:latin typeface="微软雅黑" panose="020B0503020204020204" pitchFamily="34" charset="-122"/>
                  <a:ea typeface="微软雅黑" panose="020B0503020204020204" pitchFamily="34" charset="-122"/>
                </a:rPr>
                <a:t>600556</a:t>
              </a:r>
              <a:endParaRPr kumimoji="1" lang="en-US" altLang="zh-CN" sz="1400" dirty="0">
                <a:solidFill>
                  <a:srgbClr val="FF6200"/>
                </a:solidFill>
                <a:latin typeface="微软雅黑" panose="020B0503020204020204" pitchFamily="34" charset="-122"/>
                <a:ea typeface="微软雅黑" panose="020B0503020204020204" pitchFamily="34" charset="-122"/>
              </a:endParaRPr>
            </a:p>
          </p:txBody>
        </p:sp>
      </p:grpSp>
      <p:pic>
        <p:nvPicPr>
          <p:cNvPr id="18" name="图片 17" descr="/Users/dahuaili/Desktop/集团ppt更新/2.png2"/>
          <p:cNvPicPr>
            <a:picLocks noChangeAspect="1"/>
          </p:cNvPicPr>
          <p:nvPr/>
        </p:nvPicPr>
        <p:blipFill>
          <a:blip r:embed="rId2" cstate="screen"/>
          <a:srcRect/>
          <a:stretch>
            <a:fillRect/>
          </a:stretch>
        </p:blipFill>
        <p:spPr>
          <a:xfrm>
            <a:off x="5250180" y="-206692"/>
            <a:ext cx="7178675" cy="7225665"/>
          </a:xfrm>
          <a:prstGeom prst="rect">
            <a:avLst/>
          </a:prstGeom>
          <a:effectLst>
            <a:outerShdw blurRad="76200" dist="38100" dir="2700000" algn="tl" rotWithShape="0">
              <a:srgbClr val="400000">
                <a:alpha val="44000"/>
              </a:srgbClr>
            </a:outerShdw>
          </a:effectLst>
        </p:spPr>
      </p:pic>
      <p:grpSp>
        <p:nvGrpSpPr>
          <p:cNvPr id="11" name="组合 10"/>
          <p:cNvGrpSpPr/>
          <p:nvPr/>
        </p:nvGrpSpPr>
        <p:grpSpPr>
          <a:xfrm>
            <a:off x="763905" y="4835525"/>
            <a:ext cx="1289685" cy="1315695"/>
            <a:chOff x="14863" y="3834"/>
            <a:chExt cx="3598" cy="3670"/>
          </a:xfrm>
        </p:grpSpPr>
        <p:grpSp>
          <p:nvGrpSpPr>
            <p:cNvPr id="6" name="组合 5"/>
            <p:cNvGrpSpPr/>
            <p:nvPr/>
          </p:nvGrpSpPr>
          <p:grpSpPr>
            <a:xfrm>
              <a:off x="14863" y="3834"/>
              <a:ext cx="3598" cy="3670"/>
              <a:chOff x="11907" y="3426"/>
              <a:chExt cx="3598" cy="3670"/>
            </a:xfrm>
          </p:grpSpPr>
          <p:sp>
            <p:nvSpPr>
              <p:cNvPr id="8" name="任意多边形 23"/>
              <p:cNvSpPr/>
              <p:nvPr/>
            </p:nvSpPr>
            <p:spPr>
              <a:xfrm>
                <a:off x="11907" y="3426"/>
                <a:ext cx="3598" cy="3670"/>
              </a:xfrm>
              <a:custGeom>
                <a:avLst/>
                <a:gdLst>
                  <a:gd name="connsiteX0" fmla="*/ 1 w 2170113"/>
                  <a:gd name="connsiteY0" fmla="*/ 337926 h 2419352"/>
                  <a:gd name="connsiteX1" fmla="*/ 1 w 2170113"/>
                  <a:gd name="connsiteY1" fmla="*/ 476743 h 2419352"/>
                  <a:gd name="connsiteX2" fmla="*/ 72001 w 2170113"/>
                  <a:gd name="connsiteY2" fmla="*/ 407335 h 2419352"/>
                  <a:gd name="connsiteX3" fmla="*/ 0 w 2170113"/>
                  <a:gd name="connsiteY3" fmla="*/ 0 h 2419352"/>
                  <a:gd name="connsiteX4" fmla="*/ 2170113 w 2170113"/>
                  <a:gd name="connsiteY4" fmla="*/ 0 h 2419352"/>
                  <a:gd name="connsiteX5" fmla="*/ 2170113 w 2170113"/>
                  <a:gd name="connsiteY5" fmla="*/ 2419352 h 2419352"/>
                  <a:gd name="connsiteX6" fmla="*/ 0 w 2170113"/>
                  <a:gd name="connsiteY6" fmla="*/ 2419352 h 241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113" h="2419352">
                    <a:moveTo>
                      <a:pt x="1" y="337926"/>
                    </a:moveTo>
                    <a:lnTo>
                      <a:pt x="1" y="476743"/>
                    </a:lnTo>
                    <a:lnTo>
                      <a:pt x="72001" y="407335"/>
                    </a:lnTo>
                    <a:close/>
                    <a:moveTo>
                      <a:pt x="0" y="0"/>
                    </a:moveTo>
                    <a:lnTo>
                      <a:pt x="2170113" y="0"/>
                    </a:lnTo>
                    <a:lnTo>
                      <a:pt x="2170113" y="2419352"/>
                    </a:lnTo>
                    <a:lnTo>
                      <a:pt x="0" y="2419352"/>
                    </a:lnTo>
                    <a:close/>
                  </a:path>
                </a:pathLst>
              </a:custGeom>
              <a:solidFill>
                <a:srgbClr val="FF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27"/>
              <p:cNvCxnSpPr/>
              <p:nvPr/>
            </p:nvCxnSpPr>
            <p:spPr>
              <a:xfrm>
                <a:off x="12379" y="4561"/>
                <a:ext cx="651" cy="0"/>
              </a:xfrm>
              <a:prstGeom prst="line">
                <a:avLst/>
              </a:prstGeom>
              <a:ln w="9525" cap="rnd">
                <a:solidFill>
                  <a:schemeClr val="bg1"/>
                </a:solidFill>
                <a:round/>
              </a:ln>
            </p:spPr>
            <p:style>
              <a:lnRef idx="1">
                <a:schemeClr val="accent1"/>
              </a:lnRef>
              <a:fillRef idx="0">
                <a:schemeClr val="accent1"/>
              </a:fillRef>
              <a:effectRef idx="0">
                <a:schemeClr val="accent1"/>
              </a:effectRef>
              <a:fontRef idx="minor">
                <a:schemeClr val="tx1"/>
              </a:fontRef>
            </p:style>
          </p:cxnSp>
        </p:grpSp>
        <p:pic>
          <p:nvPicPr>
            <p:cNvPr id="10" name="图片 9"/>
            <p:cNvPicPr>
              <a:picLocks noChangeAspect="1"/>
            </p:cNvPicPr>
            <p:nvPr/>
          </p:nvPicPr>
          <p:blipFill>
            <a:blip r:embed="rId3" cstate="screen"/>
            <a:stretch>
              <a:fillRect/>
            </a:stretch>
          </p:blipFill>
          <p:spPr>
            <a:xfrm>
              <a:off x="15078" y="4087"/>
              <a:ext cx="3169" cy="3169"/>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518160" y="593090"/>
            <a:ext cx="7185660" cy="523240"/>
            <a:chOff x="634" y="310"/>
            <a:chExt cx="11316" cy="824"/>
          </a:xfrm>
        </p:grpSpPr>
        <p:sp>
          <p:nvSpPr>
            <p:cNvPr id="27" name="标题 1"/>
            <p:cNvSpPr txBox="1"/>
            <p:nvPr/>
          </p:nvSpPr>
          <p:spPr>
            <a:xfrm>
              <a:off x="1481" y="310"/>
              <a:ext cx="10469" cy="824"/>
            </a:xfrm>
            <a:prstGeom prst="rect">
              <a:avLst/>
            </a:prstGeom>
            <a:solidFill>
              <a:schemeClr val="bg1"/>
            </a:solidFill>
          </p:spPr>
          <p:txBody>
            <a:bodyPr wrap="non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lang="zh-CN" altLang="en-US" sz="2800" dirty="0">
                  <a:solidFill>
                    <a:srgbClr val="FF6200"/>
                  </a:solidFill>
                  <a:sym typeface="+mn-ea"/>
                </a:rPr>
                <a:t>红人经济已成为国家大力支持的热门板块</a:t>
              </a:r>
              <a:endParaRPr lang="zh-CN" altLang="en-US" sz="2800" dirty="0">
                <a:solidFill>
                  <a:srgbClr val="FF6200"/>
                </a:solidFill>
                <a:sym typeface="+mn-ea"/>
              </a:endParaRPr>
            </a:p>
          </p:txBody>
        </p:sp>
        <p:sp>
          <p:nvSpPr>
            <p:cNvPr id="28" name="矩形: 圆角 17"/>
            <p:cNvSpPr/>
            <p:nvPr/>
          </p:nvSpPr>
          <p:spPr>
            <a:xfrm rot="2700000">
              <a:off x="634" y="452"/>
              <a:ext cx="541" cy="541"/>
            </a:xfrm>
            <a:prstGeom prst="roundRect">
              <a:avLst>
                <a:gd name="adj" fmla="val 2816"/>
              </a:avLst>
            </a:prstGeom>
            <a:gradFill>
              <a:gsLst>
                <a:gs pos="0">
                  <a:srgbClr val="FF8700"/>
                </a:gs>
                <a:gs pos="100000">
                  <a:srgbClr val="FF6200"/>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pic>
        <p:nvPicPr>
          <p:cNvPr id="86" name="图片 85" descr="IMS新logo(加股票代码）-01"/>
          <p:cNvPicPr>
            <a:picLocks noChangeAspect="1"/>
          </p:cNvPicPr>
          <p:nvPr/>
        </p:nvPicPr>
        <p:blipFill>
          <a:blip r:embed="rId1" cstate="screen"/>
          <a:stretch>
            <a:fillRect/>
          </a:stretch>
        </p:blipFill>
        <p:spPr>
          <a:xfrm>
            <a:off x="10347960" y="392430"/>
            <a:ext cx="1482725" cy="705485"/>
          </a:xfrm>
          <a:prstGeom prst="rect">
            <a:avLst/>
          </a:prstGeom>
        </p:spPr>
      </p:pic>
      <p:grpSp>
        <p:nvGrpSpPr>
          <p:cNvPr id="33" name="组合 32"/>
          <p:cNvGrpSpPr/>
          <p:nvPr/>
        </p:nvGrpSpPr>
        <p:grpSpPr>
          <a:xfrm>
            <a:off x="469257" y="1917000"/>
            <a:ext cx="12262393" cy="3438443"/>
            <a:chOff x="393" y="3568"/>
            <a:chExt cx="19311" cy="5415"/>
          </a:xfrm>
        </p:grpSpPr>
        <p:pic>
          <p:nvPicPr>
            <p:cNvPr id="2" name="图片 1"/>
            <p:cNvPicPr>
              <a:picLocks noChangeAspect="1"/>
            </p:cNvPicPr>
            <p:nvPr/>
          </p:nvPicPr>
          <p:blipFill>
            <a:blip r:embed="rId2" cstate="screen"/>
            <a:stretch>
              <a:fillRect/>
            </a:stretch>
          </p:blipFill>
          <p:spPr>
            <a:xfrm>
              <a:off x="393" y="3568"/>
              <a:ext cx="8143" cy="5415"/>
            </a:xfrm>
            <a:prstGeom prst="rect">
              <a:avLst/>
            </a:prstGeom>
            <a:ln w="88900">
              <a:noFill/>
            </a:ln>
          </p:spPr>
        </p:pic>
        <p:grpSp>
          <p:nvGrpSpPr>
            <p:cNvPr id="25" name="组合 24"/>
            <p:cNvGrpSpPr/>
            <p:nvPr/>
          </p:nvGrpSpPr>
          <p:grpSpPr>
            <a:xfrm>
              <a:off x="8923" y="3568"/>
              <a:ext cx="10781" cy="5415"/>
              <a:chOff x="8403" y="2904"/>
              <a:chExt cx="12390" cy="6223"/>
            </a:xfrm>
          </p:grpSpPr>
          <p:grpSp>
            <p:nvGrpSpPr>
              <p:cNvPr id="19" name="组合 18"/>
              <p:cNvGrpSpPr/>
              <p:nvPr/>
            </p:nvGrpSpPr>
            <p:grpSpPr>
              <a:xfrm>
                <a:off x="8403" y="6224"/>
                <a:ext cx="10132" cy="2903"/>
                <a:chOff x="8425" y="2339"/>
                <a:chExt cx="10132" cy="3402"/>
              </a:xfrm>
              <a:effectLst>
                <a:outerShdw blurRad="50800" dist="38100" dir="5400000" algn="t" rotWithShape="0">
                  <a:prstClr val="black">
                    <a:alpha val="20000"/>
                  </a:prstClr>
                </a:outerShdw>
              </a:effectLst>
            </p:grpSpPr>
            <p:sp>
              <p:nvSpPr>
                <p:cNvPr id="20" name="矩形 19"/>
                <p:cNvSpPr/>
                <p:nvPr/>
              </p:nvSpPr>
              <p:spPr>
                <a:xfrm>
                  <a:off x="8425" y="2339"/>
                  <a:ext cx="2082" cy="3402"/>
                </a:xfrm>
                <a:prstGeom prst="rect">
                  <a:avLst/>
                </a:prstGeom>
                <a:solidFill>
                  <a:srgbClr val="FF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0485" y="2339"/>
                  <a:ext cx="8073" cy="34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8425" y="2904"/>
                <a:ext cx="10132" cy="3008"/>
                <a:chOff x="8425" y="2339"/>
                <a:chExt cx="10132" cy="3402"/>
              </a:xfrm>
              <a:effectLst>
                <a:outerShdw blurRad="50800" dist="38100" dir="5400000" algn="t" rotWithShape="0">
                  <a:prstClr val="black">
                    <a:alpha val="20000"/>
                  </a:prstClr>
                </a:outerShdw>
              </a:effectLst>
            </p:grpSpPr>
            <p:sp>
              <p:nvSpPr>
                <p:cNvPr id="16" name="矩形 15"/>
                <p:cNvSpPr/>
                <p:nvPr/>
              </p:nvSpPr>
              <p:spPr>
                <a:xfrm>
                  <a:off x="8425" y="2339"/>
                  <a:ext cx="2082" cy="3402"/>
                </a:xfrm>
                <a:prstGeom prst="rect">
                  <a:avLst/>
                </a:prstGeom>
                <a:solidFill>
                  <a:srgbClr val="FF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0485" y="2339"/>
                  <a:ext cx="8073" cy="34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6" name="文本框 65"/>
              <p:cNvSpPr txBox="1"/>
              <p:nvPr>
                <p:custDataLst>
                  <p:tags r:id="rId3"/>
                </p:custDataLst>
              </p:nvPr>
            </p:nvSpPr>
            <p:spPr>
              <a:xfrm>
                <a:off x="10937" y="6143"/>
                <a:ext cx="9856" cy="922"/>
              </a:xfrm>
              <a:prstGeom prst="rect">
                <a:avLst/>
              </a:prstGeom>
              <a:noFill/>
            </p:spPr>
            <p:txBody>
              <a:bodyPr wrap="square" bIns="0" rtlCol="0" anchor="b">
                <a:noAutofit/>
              </a:bodyPr>
              <a:lstStyle/>
              <a:p>
                <a:pPr marL="0" marR="0" lvl="0" indent="0" algn="l" defTabSz="457200" rtl="0" eaLnBrk="1" fontAlgn="auto" latinLnBrk="0" hangingPunct="1">
                  <a:lnSpc>
                    <a:spcPct val="120000"/>
                  </a:lnSpc>
                  <a:spcBef>
                    <a:spcPts val="0"/>
                  </a:spcBef>
                  <a:spcAft>
                    <a:spcPts val="0"/>
                  </a:spcAft>
                  <a:buClrTx/>
                  <a:buSzTx/>
                  <a:buFontTx/>
                  <a:buNone/>
                  <a:defRPr/>
                </a:pPr>
                <a:r>
                  <a:rPr kumimoji="1" lang="zh-CN" altLang="en-US" b="1" i="0" u="none" strike="noStrike" kern="1200" cap="none" spc="300" normalizeH="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国家发改委、人社部等十三部门</a:t>
                </a:r>
                <a:endParaRPr kumimoji="1" lang="zh-CN" altLang="en-US" b="1" i="0" u="none" strike="noStrike" kern="1200" cap="none" spc="300" normalizeH="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67" name="文本框 66"/>
              <p:cNvSpPr txBox="1"/>
              <p:nvPr>
                <p:custDataLst>
                  <p:tags r:id="rId4"/>
                </p:custDataLst>
              </p:nvPr>
            </p:nvSpPr>
            <p:spPr>
              <a:xfrm>
                <a:off x="10485" y="7310"/>
                <a:ext cx="8074" cy="1522"/>
              </a:xfrm>
              <a:prstGeom prst="rect">
                <a:avLst/>
              </a:prstGeom>
              <a:noFill/>
            </p:spPr>
            <p:txBody>
              <a:bodyPr wrap="square" tIns="0" rtlCol="0">
                <a:noAutofit/>
              </a:bodyPr>
              <a:lstStyle/>
              <a:p>
                <a:pPr marL="285750" lvl="0" indent="-285750" defTabSz="457200">
                  <a:lnSpc>
                    <a:spcPct val="120000"/>
                  </a:lnSpc>
                  <a:buFont typeface="Arial" panose="020B0604020202020204" pitchFamily="34" charset="0"/>
                  <a:buChar char="•"/>
                  <a:defRPr/>
                </a:pPr>
                <a:r>
                  <a:rPr kumimoji="1" lang="zh-CN" altLang="en-US" sz="900" spc="15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积极培育新个体，支持自主就业；</a:t>
                </a:r>
                <a:endParaRPr kumimoji="1" lang="en-US" altLang="zh-CN" sz="900" spc="15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285750" lvl="0" indent="-285750" defTabSz="457200">
                  <a:lnSpc>
                    <a:spcPct val="120000"/>
                  </a:lnSpc>
                  <a:buFont typeface="Arial" panose="020B0604020202020204" pitchFamily="34" charset="0"/>
                  <a:buChar char="•"/>
                  <a:defRPr/>
                </a:pPr>
                <a:r>
                  <a:rPr kumimoji="1" lang="zh-CN" altLang="en-US" sz="900" spc="15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进一步降低个体经营者线上创业就业成本，提供多样化的就业机会；</a:t>
                </a:r>
                <a:endParaRPr kumimoji="1" lang="en-US" altLang="zh-CN" sz="900" spc="15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285750" lvl="0" indent="-285750" defTabSz="457200">
                  <a:lnSpc>
                    <a:spcPct val="120000"/>
                  </a:lnSpc>
                  <a:buFont typeface="Arial" panose="020B0604020202020204" pitchFamily="34" charset="0"/>
                  <a:buChar char="•"/>
                  <a:defRPr/>
                </a:pPr>
                <a:r>
                  <a:rPr kumimoji="1" lang="zh-CN" altLang="en-US" sz="900" spc="15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支持微商电商、网络直播等多样化的自主就业、分时就业；</a:t>
                </a:r>
                <a:endParaRPr kumimoji="1" lang="en-US" altLang="zh-CN" sz="900" spc="15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285750" lvl="0" indent="-285750" defTabSz="457200">
                  <a:lnSpc>
                    <a:spcPct val="120000"/>
                  </a:lnSpc>
                  <a:buFont typeface="Arial" panose="020B0604020202020204" pitchFamily="34" charset="0"/>
                  <a:buChar char="•"/>
                  <a:defRPr/>
                </a:pPr>
                <a:r>
                  <a:rPr kumimoji="1" lang="zh-CN" altLang="en-US" sz="900" spc="15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着力激发各类主体的创新动力和创造活力，打造兼职就业、副业创业等多种形式蓬勃发展格局。</a:t>
                </a:r>
                <a:endParaRPr kumimoji="1" lang="zh-CN" altLang="en-US" sz="900" b="0" i="0" u="none" strike="noStrike" kern="1200" cap="none" spc="150" normalizeH="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88" name="文本框 87"/>
              <p:cNvSpPr txBox="1"/>
              <p:nvPr>
                <p:custDataLst>
                  <p:tags r:id="rId5"/>
                </p:custDataLst>
              </p:nvPr>
            </p:nvSpPr>
            <p:spPr>
              <a:xfrm>
                <a:off x="10521" y="2905"/>
                <a:ext cx="7243" cy="776"/>
              </a:xfrm>
              <a:prstGeom prst="rect">
                <a:avLst/>
              </a:prstGeom>
              <a:noFill/>
            </p:spPr>
            <p:txBody>
              <a:bodyPr wrap="square" bIns="0" rtlCol="0" anchor="b">
                <a:noAutofit/>
              </a:bodyPr>
              <a:lstStyle/>
              <a:p>
                <a:pPr marL="0" marR="0" lvl="0" indent="0" defTabSz="457200" rtl="0" eaLnBrk="1" fontAlgn="auto" latinLnBrk="0" hangingPunct="1">
                  <a:lnSpc>
                    <a:spcPct val="120000"/>
                  </a:lnSpc>
                  <a:spcBef>
                    <a:spcPts val="0"/>
                  </a:spcBef>
                  <a:spcAft>
                    <a:spcPts val="0"/>
                  </a:spcAft>
                  <a:buClrTx/>
                  <a:buSzTx/>
                  <a:buFontTx/>
                  <a:buNone/>
                  <a:defRPr/>
                </a:pPr>
                <a:r>
                  <a:rPr kumimoji="1" lang="zh-CN" altLang="en-US" b="1" i="0" u="none" strike="noStrike" kern="1200" cap="none" spc="300" normalizeH="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“十四五”规划相关引导</a:t>
                </a:r>
                <a:endParaRPr kumimoji="1" lang="zh-CN" altLang="en-US" b="1" i="0" u="none" strike="noStrike" kern="1200" cap="none" spc="300" normalizeH="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89" name="文本框 88"/>
              <p:cNvSpPr txBox="1"/>
              <p:nvPr>
                <p:custDataLst>
                  <p:tags r:id="rId6"/>
                </p:custDataLst>
              </p:nvPr>
            </p:nvSpPr>
            <p:spPr>
              <a:xfrm>
                <a:off x="10485" y="3926"/>
                <a:ext cx="6833" cy="2264"/>
              </a:xfrm>
              <a:prstGeom prst="rect">
                <a:avLst/>
              </a:prstGeom>
              <a:noFill/>
            </p:spPr>
            <p:txBody>
              <a:bodyPr wrap="square" tIns="0" rtlCol="0">
                <a:noAutofit/>
              </a:bodyPr>
              <a:lstStyle/>
              <a:p>
                <a:pPr marL="285750" marR="0" lvl="0" indent="-285750" algn="l" defTabSz="457200" rtl="0" eaLnBrk="1" fontAlgn="auto" latinLnBrk="0" hangingPunct="1">
                  <a:lnSpc>
                    <a:spcPct val="120000"/>
                  </a:lnSpc>
                  <a:spcBef>
                    <a:spcPts val="0"/>
                  </a:spcBef>
                  <a:spcAft>
                    <a:spcPts val="0"/>
                  </a:spcAft>
                  <a:buClrTx/>
                  <a:buSzTx/>
                  <a:buFont typeface="Arial" panose="020B0604020202020204" pitchFamily="34" charset="0"/>
                  <a:buChar char="•"/>
                  <a:defRPr/>
                </a:pPr>
                <a:r>
                  <a:rPr kumimoji="1" lang="zh-CN" altLang="en-US" sz="900" b="0" i="0" u="none" strike="noStrike" kern="1200" cap="none" spc="150" normalizeH="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支持传统企业数字转型，积极创建数字化消费场景；</a:t>
                </a:r>
                <a:endParaRPr kumimoji="1" lang="en-US" altLang="zh-CN" sz="900" b="0" i="0" u="none" strike="noStrike" kern="1200" cap="none" spc="150" normalizeH="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285750" lvl="0" indent="-285750" defTabSz="457200">
                  <a:lnSpc>
                    <a:spcPct val="120000"/>
                  </a:lnSpc>
                  <a:buFont typeface="Arial" panose="020B0604020202020204" pitchFamily="34" charset="0"/>
                  <a:buChar char="•"/>
                  <a:defRPr/>
                </a:pPr>
                <a:r>
                  <a:rPr kumimoji="1" lang="zh-CN" altLang="en-US" sz="900" spc="15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培育新型消费，升级生活服务，鼓励新消费、新模式、新业态发展；</a:t>
                </a:r>
                <a:endParaRPr kumimoji="1" lang="zh-CN" altLang="en-US" sz="900" b="0" i="0" u="none" strike="noStrike" kern="1200" cap="none" spc="150" normalizeH="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285750" lvl="0" indent="-285750" defTabSz="457200">
                  <a:lnSpc>
                    <a:spcPct val="120000"/>
                  </a:lnSpc>
                  <a:buFont typeface="Arial" panose="020B0604020202020204" pitchFamily="34" charset="0"/>
                  <a:buChar char="•"/>
                  <a:defRPr/>
                </a:pPr>
                <a:r>
                  <a:rPr kumimoji="1" lang="zh-CN" altLang="en-US" sz="900" spc="15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推动购物消费、居家生活、旅游休闲、交通出行等各类场景数字化；</a:t>
                </a:r>
                <a:endParaRPr kumimoji="1" lang="en-US" altLang="zh-CN" sz="900" spc="15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marL="285750" lvl="0" indent="-285750" defTabSz="457200">
                  <a:lnSpc>
                    <a:spcPct val="120000"/>
                  </a:lnSpc>
                  <a:buFont typeface="Arial" panose="020B0604020202020204" pitchFamily="34" charset="0"/>
                  <a:buChar char="•"/>
                  <a:defRPr/>
                </a:pPr>
                <a:r>
                  <a:rPr kumimoji="1" lang="zh-CN" altLang="en-US" sz="900" spc="15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开展</a:t>
                </a:r>
                <a:r>
                  <a:rPr kumimoji="1" lang="zh-CN" altLang="en-US" sz="900" b="0" i="0" u="none" strike="noStrike" kern="1200" cap="none" spc="150" normalizeH="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中国品牌创建，加强优秀文化作品生产传播。</a:t>
                </a:r>
                <a:endParaRPr kumimoji="1" lang="zh-CN" altLang="en-US" sz="900" b="0" i="0" u="none" strike="noStrike" kern="1200" cap="none" spc="150" normalizeH="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pic>
            <p:nvPicPr>
              <p:cNvPr id="22" name="图片 21" descr="ziyuan"/>
              <p:cNvPicPr>
                <a:picLocks noChangeAspect="1"/>
              </p:cNvPicPr>
              <p:nvPr/>
            </p:nvPicPr>
            <p:blipFill>
              <a:blip r:embed="rId7" cstate="screen"/>
              <a:stretch>
                <a:fillRect/>
              </a:stretch>
            </p:blipFill>
            <p:spPr>
              <a:xfrm>
                <a:off x="8846" y="3788"/>
                <a:ext cx="1239" cy="1239"/>
              </a:xfrm>
              <a:prstGeom prst="rect">
                <a:avLst/>
              </a:prstGeom>
            </p:spPr>
          </p:pic>
          <p:pic>
            <p:nvPicPr>
              <p:cNvPr id="23" name="图片 22" descr="bumen"/>
              <p:cNvPicPr>
                <a:picLocks noChangeAspect="1"/>
              </p:cNvPicPr>
              <p:nvPr/>
            </p:nvPicPr>
            <p:blipFill>
              <a:blip r:embed="rId8" cstate="screen"/>
              <a:stretch>
                <a:fillRect/>
              </a:stretch>
            </p:blipFill>
            <p:spPr>
              <a:xfrm>
                <a:off x="8920" y="7065"/>
                <a:ext cx="1165" cy="1165"/>
              </a:xfrm>
              <a:prstGeom prst="rect">
                <a:avLst/>
              </a:prstGeom>
            </p:spPr>
          </p:pic>
        </p:grpSp>
      </p:gr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54610"/>
            <a:ext cx="12238990" cy="6952615"/>
            <a:chOff x="-15" y="-22"/>
            <a:chExt cx="19230" cy="10810"/>
          </a:xfrm>
        </p:grpSpPr>
        <p:sp>
          <p:nvSpPr>
            <p:cNvPr id="8" name="矩形 7"/>
            <p:cNvSpPr/>
            <p:nvPr/>
          </p:nvSpPr>
          <p:spPr>
            <a:xfrm>
              <a:off x="-15" y="-22"/>
              <a:ext cx="19230" cy="10810"/>
            </a:xfrm>
            <a:prstGeom prst="rect">
              <a:avLst/>
            </a:prstGeom>
            <a:gradFill>
              <a:gsLst>
                <a:gs pos="0">
                  <a:srgbClr val="FF8700"/>
                </a:gs>
                <a:gs pos="100000">
                  <a:srgbClr val="FF2F07"/>
                </a:gs>
              </a:gsLst>
              <a:lin ang="21594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9"/>
            <p:cNvSpPr/>
            <p:nvPr/>
          </p:nvSpPr>
          <p:spPr>
            <a:xfrm>
              <a:off x="708" y="684"/>
              <a:ext cx="17806" cy="9432"/>
            </a:xfrm>
            <a:prstGeom prst="roundRect">
              <a:avLst>
                <a:gd name="adj" fmla="val 52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24" name="图片 23" descr="3"/>
          <p:cNvPicPr>
            <a:picLocks noChangeAspect="1"/>
          </p:cNvPicPr>
          <p:nvPr/>
        </p:nvPicPr>
        <p:blipFill>
          <a:blip r:embed="rId1"/>
          <a:stretch>
            <a:fillRect/>
          </a:stretch>
        </p:blipFill>
        <p:spPr>
          <a:xfrm>
            <a:off x="0" y="-54610"/>
            <a:ext cx="12393295" cy="6953250"/>
          </a:xfrm>
          <a:prstGeom prst="rect">
            <a:avLst/>
          </a:prstGeom>
        </p:spPr>
      </p:pic>
      <p:grpSp>
        <p:nvGrpSpPr>
          <p:cNvPr id="4" name="组合 3"/>
          <p:cNvGrpSpPr/>
          <p:nvPr/>
        </p:nvGrpSpPr>
        <p:grpSpPr>
          <a:xfrm>
            <a:off x="3689985" y="3537585"/>
            <a:ext cx="7204710" cy="2090420"/>
            <a:chOff x="-4239" y="1715"/>
            <a:chExt cx="11346" cy="3292"/>
          </a:xfrm>
        </p:grpSpPr>
        <p:sp>
          <p:nvSpPr>
            <p:cNvPr id="30" name="矩形 29"/>
            <p:cNvSpPr/>
            <p:nvPr/>
          </p:nvSpPr>
          <p:spPr>
            <a:xfrm>
              <a:off x="-4239" y="3991"/>
              <a:ext cx="11290" cy="1016"/>
            </a:xfrm>
            <a:prstGeom prst="rect">
              <a:avLst/>
            </a:prstGeom>
          </p:spPr>
          <p:txBody>
            <a:bodyPr wrap="square">
              <a:spAutoFit/>
            </a:bodyPr>
            <a:lstStyle/>
            <a:p>
              <a:pPr marL="0" lvl="2" algn="r">
                <a:defRPr/>
              </a:pPr>
              <a:r>
                <a:rPr lang="en-US" altLang="zh-CN" sz="3600" b="1" dirty="0">
                  <a:solidFill>
                    <a:srgbClr val="FF6200"/>
                  </a:solidFill>
                  <a:latin typeface="Microsoft YaHei Bold" panose="020B0502040204020203" charset="-122"/>
                  <a:ea typeface="Microsoft YaHei Bold" panose="020B0502040204020203" charset="-122"/>
                  <a:sym typeface="+mn-ea"/>
                </a:rPr>
                <a:t>IMS(</a:t>
              </a:r>
              <a:r>
                <a:rPr lang="zh-CN" altLang="en-US" sz="3600" b="1" dirty="0">
                  <a:solidFill>
                    <a:srgbClr val="FF6200"/>
                  </a:solidFill>
                  <a:latin typeface="Microsoft YaHei Bold" panose="020B0502040204020203" charset="-122"/>
                  <a:ea typeface="Microsoft YaHei Bold" panose="020B0502040204020203" charset="-122"/>
                  <a:sym typeface="+mn-ea"/>
                </a:rPr>
                <a:t>天下秀</a:t>
              </a:r>
              <a:r>
                <a:rPr lang="en-US" altLang="zh-CN" sz="3600" b="1" dirty="0">
                  <a:solidFill>
                    <a:srgbClr val="FF6200"/>
                  </a:solidFill>
                  <a:latin typeface="Microsoft YaHei Bold" panose="020B0502040204020203" charset="-122"/>
                  <a:ea typeface="Microsoft YaHei Bold" panose="020B0502040204020203" charset="-122"/>
                  <a:sym typeface="+mn-ea"/>
                </a:rPr>
                <a:t>)</a:t>
              </a:r>
              <a:r>
                <a:rPr lang="zh-CN" altLang="en-US" sz="3600" b="1" dirty="0">
                  <a:solidFill>
                    <a:srgbClr val="FF6200"/>
                  </a:solidFill>
                  <a:latin typeface="Microsoft YaHei Bold" panose="020B0502040204020203" charset="-122"/>
                  <a:ea typeface="Microsoft YaHei Bold" panose="020B0502040204020203" charset="-122"/>
                  <a:sym typeface="+mn-ea"/>
                </a:rPr>
                <a:t>公司简介</a:t>
              </a:r>
              <a:endParaRPr lang="zh-CN" altLang="en-US" sz="3600" b="1" spc="600" dirty="0">
                <a:solidFill>
                  <a:srgbClr val="FF6200"/>
                </a:solidFill>
                <a:latin typeface="Microsoft YaHei Bold" panose="020B0502040204020203" charset="-122"/>
                <a:ea typeface="Microsoft YaHei Bold" panose="020B0502040204020203" charset="-122"/>
                <a:sym typeface="+mn-ea"/>
              </a:endParaRPr>
            </a:p>
          </p:txBody>
        </p:sp>
        <p:grpSp>
          <p:nvGrpSpPr>
            <p:cNvPr id="3" name="组合 2"/>
            <p:cNvGrpSpPr/>
            <p:nvPr/>
          </p:nvGrpSpPr>
          <p:grpSpPr>
            <a:xfrm>
              <a:off x="489" y="1715"/>
              <a:ext cx="6618" cy="2276"/>
              <a:chOff x="2184" y="1376"/>
              <a:chExt cx="6618" cy="2276"/>
            </a:xfrm>
          </p:grpSpPr>
          <p:grpSp>
            <p:nvGrpSpPr>
              <p:cNvPr id="27" name="组合 26"/>
              <p:cNvGrpSpPr/>
              <p:nvPr/>
            </p:nvGrpSpPr>
            <p:grpSpPr>
              <a:xfrm>
                <a:off x="2184" y="1887"/>
                <a:ext cx="1235" cy="1153"/>
                <a:chOff x="1730" y="2813"/>
                <a:chExt cx="892" cy="830"/>
              </a:xfrm>
              <a:solidFill>
                <a:schemeClr val="bg1"/>
              </a:solidFill>
            </p:grpSpPr>
            <p:sp>
              <p:nvSpPr>
                <p:cNvPr id="28" name="任意多边形: 形状 25"/>
                <p:cNvSpPr/>
                <p:nvPr/>
              </p:nvSpPr>
              <p:spPr>
                <a:xfrm rot="10800000" flipV="1">
                  <a:off x="1730" y="2813"/>
                  <a:ext cx="531" cy="830"/>
                </a:xfrm>
                <a:custGeom>
                  <a:avLst/>
                  <a:gdLst>
                    <a:gd name="connsiteX0" fmla="*/ 616854 w 943428"/>
                    <a:gd name="connsiteY0" fmla="*/ 1799772 h 1799772"/>
                    <a:gd name="connsiteX1" fmla="*/ 943428 w 943428"/>
                    <a:gd name="connsiteY1" fmla="*/ 1799772 h 1799772"/>
                    <a:gd name="connsiteX2" fmla="*/ 326574 w 943428"/>
                    <a:gd name="connsiteY2" fmla="*/ 899886 h 1799772"/>
                    <a:gd name="connsiteX3" fmla="*/ 943428 w 943428"/>
                    <a:gd name="connsiteY3" fmla="*/ 0 h 1799772"/>
                    <a:gd name="connsiteX4" fmla="*/ 616854 w 943428"/>
                    <a:gd name="connsiteY4" fmla="*/ 0 h 1799772"/>
                    <a:gd name="connsiteX5" fmla="*/ 0 w 943428"/>
                    <a:gd name="connsiteY5" fmla="*/ 899886 h 179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428" h="1799772">
                      <a:moveTo>
                        <a:pt x="616854" y="1799772"/>
                      </a:moveTo>
                      <a:lnTo>
                        <a:pt x="943428" y="1799772"/>
                      </a:lnTo>
                      <a:lnTo>
                        <a:pt x="326574" y="899886"/>
                      </a:lnTo>
                      <a:lnTo>
                        <a:pt x="943428" y="0"/>
                      </a:lnTo>
                      <a:lnTo>
                        <a:pt x="616854" y="0"/>
                      </a:lnTo>
                      <a:lnTo>
                        <a:pt x="0" y="899886"/>
                      </a:lnTo>
                      <a:close/>
                    </a:path>
                  </a:pathLst>
                </a:custGeom>
                <a:solidFill>
                  <a:srgbClr val="FF5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50000"/>
                      </a:prstClr>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9" name="任意多边形: 形状 14"/>
                <p:cNvSpPr/>
                <p:nvPr/>
              </p:nvSpPr>
              <p:spPr>
                <a:xfrm rot="10800000" flipV="1">
                  <a:off x="2334" y="3003"/>
                  <a:ext cx="288" cy="450"/>
                </a:xfrm>
                <a:custGeom>
                  <a:avLst/>
                  <a:gdLst>
                    <a:gd name="connsiteX0" fmla="*/ 616854 w 943428"/>
                    <a:gd name="connsiteY0" fmla="*/ 1799772 h 1799772"/>
                    <a:gd name="connsiteX1" fmla="*/ 943428 w 943428"/>
                    <a:gd name="connsiteY1" fmla="*/ 1799772 h 1799772"/>
                    <a:gd name="connsiteX2" fmla="*/ 326574 w 943428"/>
                    <a:gd name="connsiteY2" fmla="*/ 899886 h 1799772"/>
                    <a:gd name="connsiteX3" fmla="*/ 943428 w 943428"/>
                    <a:gd name="connsiteY3" fmla="*/ 0 h 1799772"/>
                    <a:gd name="connsiteX4" fmla="*/ 616854 w 943428"/>
                    <a:gd name="connsiteY4" fmla="*/ 0 h 1799772"/>
                    <a:gd name="connsiteX5" fmla="*/ 0 w 943428"/>
                    <a:gd name="connsiteY5" fmla="*/ 899886 h 179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428" h="1799772">
                      <a:moveTo>
                        <a:pt x="616854" y="1799772"/>
                      </a:moveTo>
                      <a:lnTo>
                        <a:pt x="943428" y="1799772"/>
                      </a:lnTo>
                      <a:lnTo>
                        <a:pt x="326574" y="899886"/>
                      </a:lnTo>
                      <a:lnTo>
                        <a:pt x="943428" y="0"/>
                      </a:lnTo>
                      <a:lnTo>
                        <a:pt x="616854" y="0"/>
                      </a:lnTo>
                      <a:lnTo>
                        <a:pt x="0" y="899886"/>
                      </a:lnTo>
                      <a:close/>
                    </a:path>
                  </a:pathLst>
                </a:custGeom>
                <a:solidFill>
                  <a:srgbClr val="FF5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lumMod val="50000"/>
                      </a:prstClr>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sp>
            <p:nvSpPr>
              <p:cNvPr id="31" name="TextBox 11"/>
              <p:cNvSpPr txBox="1"/>
              <p:nvPr/>
            </p:nvSpPr>
            <p:spPr>
              <a:xfrm>
                <a:off x="3504" y="1376"/>
                <a:ext cx="5298" cy="227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8800" b="1" i="0" u="none" strike="noStrike" kern="1200" cap="none" spc="0" normalizeH="0" baseline="0" noProof="0" dirty="0">
                    <a:ln>
                      <a:noFill/>
                    </a:ln>
                    <a:solidFill>
                      <a:srgbClr val="FF6200"/>
                    </a:solidFill>
                    <a:effectLst/>
                    <a:uLnTx/>
                    <a:uFillTx/>
                    <a:latin typeface="Arial" panose="020B0604020202020204" pitchFamily="34" charset="0"/>
                    <a:ea typeface="字魂59号-创粗黑" panose="00000500000000000000" pitchFamily="2" charset="-122"/>
                    <a:cs typeface="+mn-ea"/>
                    <a:sym typeface="Arial" panose="020B0604020202020204" pitchFamily="34" charset="0"/>
                  </a:rPr>
                  <a:t>Part.2</a:t>
                </a:r>
                <a:endParaRPr kumimoji="0" lang="en-US" altLang="zh-CN" sz="8800" b="1" i="0" u="none" strike="noStrike" kern="1200" cap="none" spc="0" normalizeH="0" baseline="0" noProof="0" dirty="0">
                  <a:ln>
                    <a:noFill/>
                  </a:ln>
                  <a:solidFill>
                    <a:srgbClr val="FF6200"/>
                  </a:solidFill>
                  <a:effectLst/>
                  <a:uLnTx/>
                  <a:uFillTx/>
                  <a:latin typeface="Arial" panose="020B0604020202020204" pitchFamily="34" charset="0"/>
                  <a:ea typeface="字魂59号-创粗黑" panose="00000500000000000000" pitchFamily="2" charset="-122"/>
                  <a:cs typeface="+mn-ea"/>
                  <a:sym typeface="Arial" panose="020B0604020202020204" pitchFamily="34" charset="0"/>
                </a:endParaRPr>
              </a:p>
            </p:txBody>
          </p:sp>
        </p:grpSp>
      </p:grpSp>
      <p:pic>
        <p:nvPicPr>
          <p:cNvPr id="5" name="图片 4" descr="/Users/dahuaili/Desktop/集团ppt更新/1/集团ppt插图-02.png集团ppt插图-02"/>
          <p:cNvPicPr>
            <a:picLocks noChangeAspect="1"/>
          </p:cNvPicPr>
          <p:nvPr/>
        </p:nvPicPr>
        <p:blipFill>
          <a:blip r:embed="rId2" cstate="screen"/>
          <a:srcRect/>
          <a:stretch>
            <a:fillRect/>
          </a:stretch>
        </p:blipFill>
        <p:spPr>
          <a:xfrm>
            <a:off x="-403860" y="-262255"/>
            <a:ext cx="5781040" cy="5818505"/>
          </a:xfrm>
          <a:prstGeom prst="rect">
            <a:avLst/>
          </a:prstGeom>
          <a:effectLst>
            <a:outerShdw blurRad="76200" dist="38100" dir="2700000" algn="tl" rotWithShape="0">
              <a:srgbClr val="400000">
                <a:alpha val="44000"/>
              </a:srgbClr>
            </a:outerShdw>
          </a:effec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ïşḻïďê-Rectangle 3"/>
          <p:cNvSpPr/>
          <p:nvPr/>
        </p:nvSpPr>
        <p:spPr>
          <a:xfrm>
            <a:off x="754380" y="1551940"/>
            <a:ext cx="10949940" cy="4679950"/>
          </a:xfrm>
          <a:prstGeom prst="rect">
            <a:avLst/>
          </a:prstGeom>
          <a:solidFill>
            <a:schemeClr val="bg1"/>
          </a:solidFill>
          <a:ln w="31750">
            <a:solidFill>
              <a:srgbClr val="FF75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grpSp>
        <p:nvGrpSpPr>
          <p:cNvPr id="24" name="组合 23"/>
          <p:cNvGrpSpPr/>
          <p:nvPr/>
        </p:nvGrpSpPr>
        <p:grpSpPr>
          <a:xfrm>
            <a:off x="518160" y="594360"/>
            <a:ext cx="10873740" cy="521970"/>
            <a:chOff x="634" y="312"/>
            <a:chExt cx="17124" cy="822"/>
          </a:xfrm>
        </p:grpSpPr>
        <p:sp>
          <p:nvSpPr>
            <p:cNvPr id="27" name="标题 1"/>
            <p:cNvSpPr txBox="1"/>
            <p:nvPr/>
          </p:nvSpPr>
          <p:spPr>
            <a:xfrm>
              <a:off x="1491" y="312"/>
              <a:ext cx="16267" cy="822"/>
            </a:xfrm>
            <a:prstGeom prst="rect">
              <a:avLst/>
            </a:prstGeom>
            <a:solidFill>
              <a:schemeClr val="bg1"/>
            </a:solidFill>
          </p:spPr>
          <p:txBody>
            <a:bodyPr wrap="squar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lang="zh-CN" altLang="en-US" sz="2800" dirty="0">
                  <a:solidFill>
                    <a:srgbClr val="FF6200"/>
                  </a:solidFill>
                  <a:sym typeface="+mn-ea"/>
                </a:rPr>
                <a:t>国内领先的红人新经济平台型企业—IMS</a:t>
              </a:r>
              <a:r>
                <a:rPr lang="en-US" altLang="zh-CN" sz="2800" dirty="0">
                  <a:solidFill>
                    <a:srgbClr val="FF6200"/>
                  </a:solidFill>
                  <a:sym typeface="+mn-ea"/>
                </a:rPr>
                <a:t>(</a:t>
              </a:r>
              <a:r>
                <a:rPr lang="zh-CN" altLang="en-US" sz="2800" dirty="0">
                  <a:solidFill>
                    <a:srgbClr val="FF6200"/>
                  </a:solidFill>
                  <a:sym typeface="+mn-ea"/>
                </a:rPr>
                <a:t>天下秀</a:t>
              </a:r>
              <a:r>
                <a:rPr lang="en-US" altLang="zh-CN" sz="2800" dirty="0">
                  <a:solidFill>
                    <a:srgbClr val="FF6200"/>
                  </a:solidFill>
                  <a:sym typeface="+mn-ea"/>
                </a:rPr>
                <a:t>)</a:t>
              </a:r>
              <a:endParaRPr lang="en-US" altLang="zh-CN" sz="2800" dirty="0">
                <a:solidFill>
                  <a:srgbClr val="FF6200"/>
                </a:solidFill>
                <a:sym typeface="+mn-ea"/>
              </a:endParaRPr>
            </a:p>
          </p:txBody>
        </p:sp>
        <p:sp>
          <p:nvSpPr>
            <p:cNvPr id="28" name="矩形: 圆角 17"/>
            <p:cNvSpPr/>
            <p:nvPr/>
          </p:nvSpPr>
          <p:spPr>
            <a:xfrm rot="2700000">
              <a:off x="634" y="452"/>
              <a:ext cx="541" cy="541"/>
            </a:xfrm>
            <a:prstGeom prst="roundRect">
              <a:avLst>
                <a:gd name="adj" fmla="val 2816"/>
              </a:avLst>
            </a:prstGeom>
            <a:gradFill>
              <a:gsLst>
                <a:gs pos="0">
                  <a:srgbClr val="FF8700"/>
                </a:gs>
                <a:gs pos="100000">
                  <a:srgbClr val="FF6200"/>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pic>
        <p:nvPicPr>
          <p:cNvPr id="244" name="图片 243" descr="IMS新logo(加股票代码）-01"/>
          <p:cNvPicPr>
            <a:picLocks noChangeAspect="1"/>
          </p:cNvPicPr>
          <p:nvPr/>
        </p:nvPicPr>
        <p:blipFill>
          <a:blip r:embed="rId1" cstate="screen"/>
          <a:stretch>
            <a:fillRect/>
          </a:stretch>
        </p:blipFill>
        <p:spPr>
          <a:xfrm>
            <a:off x="10347960" y="392430"/>
            <a:ext cx="1482725" cy="705485"/>
          </a:xfrm>
          <a:prstGeom prst="rect">
            <a:avLst/>
          </a:prstGeom>
        </p:spPr>
      </p:pic>
      <p:grpSp>
        <p:nvGrpSpPr>
          <p:cNvPr id="2" name="组合 1"/>
          <p:cNvGrpSpPr/>
          <p:nvPr/>
        </p:nvGrpSpPr>
        <p:grpSpPr>
          <a:xfrm>
            <a:off x="181610" y="1701165"/>
            <a:ext cx="11098530" cy="4419600"/>
            <a:chOff x="286" y="2679"/>
            <a:chExt cx="17478" cy="6960"/>
          </a:xfrm>
        </p:grpSpPr>
        <p:sp>
          <p:nvSpPr>
            <p:cNvPr id="6" name="矩形 5"/>
            <p:cNvSpPr/>
            <p:nvPr/>
          </p:nvSpPr>
          <p:spPr>
            <a:xfrm>
              <a:off x="8534" y="2679"/>
              <a:ext cx="9230" cy="6960"/>
            </a:xfrm>
            <a:prstGeom prst="rect">
              <a:avLst/>
            </a:prstGeom>
          </p:spPr>
          <p:txBody>
            <a:bodyPr wrap="square">
              <a:spAutoFit/>
            </a:bodyPr>
            <a:lstStyle/>
            <a:p>
              <a:pPr algn="just">
                <a:lnSpc>
                  <a:spcPct val="140000"/>
                </a:lnSpc>
              </a:pPr>
              <a:r>
                <a:rPr lang="en-US" altLang="zh-CN" sz="2800" b="1" dirty="0">
                  <a:solidFill>
                    <a:schemeClr val="tx1">
                      <a:lumMod val="65000"/>
                      <a:lumOff val="35000"/>
                    </a:schemeClr>
                  </a:solidFill>
                  <a:latin typeface="Microsoft YaHei Bold" panose="020B0502040204020203" charset="-122"/>
                  <a:ea typeface="Microsoft YaHei Bold" panose="020B0502040204020203" charset="-122"/>
                  <a:cs typeface="Microsoft YaHei Bold" panose="020B0502040204020203" charset="-122"/>
                </a:rPr>
                <a:t>IMS</a:t>
              </a:r>
              <a:r>
                <a:rPr lang="zh-CN" altLang="en-US" sz="2800" b="1" dirty="0">
                  <a:solidFill>
                    <a:schemeClr val="tx1">
                      <a:lumMod val="65000"/>
                      <a:lumOff val="35000"/>
                    </a:schemeClr>
                  </a:solidFill>
                  <a:latin typeface="Microsoft YaHei Bold" panose="020B0502040204020203" charset="-122"/>
                  <a:ea typeface="Microsoft YaHei Bold" panose="020B0502040204020203" charset="-122"/>
                  <a:cs typeface="Microsoft YaHei Bold" panose="020B0502040204020203" charset="-122"/>
                </a:rPr>
                <a:t>（天下秀）新媒体商业集团</a:t>
              </a:r>
              <a:endParaRPr lang="zh-CN" altLang="en-US" sz="2800" b="1" dirty="0">
                <a:solidFill>
                  <a:schemeClr val="tx1">
                    <a:lumMod val="65000"/>
                    <a:lumOff val="35000"/>
                  </a:schemeClr>
                </a:solidFill>
                <a:latin typeface="Microsoft YaHei Bold" panose="020B0502040204020203" charset="-122"/>
                <a:ea typeface="Microsoft YaHei Bold" panose="020B0502040204020203" charset="-122"/>
                <a:cs typeface="Microsoft YaHei Bold" panose="020B0502040204020203" charset="-122"/>
              </a:endParaRPr>
            </a:p>
            <a:p>
              <a:pPr algn="just">
                <a:lnSpc>
                  <a:spcPct val="140000"/>
                </a:lnSpc>
              </a:pPr>
              <a:r>
                <a:rPr lang="en-US" altLang="zh-CN" sz="2800" b="1" dirty="0">
                  <a:solidFill>
                    <a:schemeClr val="tx1">
                      <a:lumMod val="65000"/>
                      <a:lumOff val="35000"/>
                    </a:schemeClr>
                  </a:solidFill>
                  <a:latin typeface="Microsoft YaHei Bold" panose="020B0502040204020203" charset="-122"/>
                  <a:ea typeface="Microsoft YaHei Bold" panose="020B0502040204020203" charset="-122"/>
                  <a:cs typeface="Microsoft YaHei Bold" panose="020B0502040204020203" charset="-122"/>
                </a:rPr>
                <a:t>[ </a:t>
              </a:r>
              <a:r>
                <a:rPr lang="zh-CN" altLang="zh-CN" sz="2800" b="1" dirty="0">
                  <a:solidFill>
                    <a:schemeClr val="tx1">
                      <a:lumMod val="65000"/>
                      <a:lumOff val="35000"/>
                    </a:schemeClr>
                  </a:solidFill>
                  <a:latin typeface="Microsoft YaHei Bold" panose="020B0502040204020203" charset="-122"/>
                  <a:ea typeface="Microsoft YaHei Bold" panose="020B0502040204020203" charset="-122"/>
                  <a:cs typeface="Microsoft YaHei Bold" panose="020B0502040204020203" charset="-122"/>
                </a:rPr>
                <a:t>简称</a:t>
              </a:r>
              <a:r>
                <a:rPr lang="en-US" altLang="zh-CN" sz="2800" b="1" dirty="0">
                  <a:solidFill>
                    <a:schemeClr val="tx1">
                      <a:lumMod val="65000"/>
                      <a:lumOff val="35000"/>
                    </a:schemeClr>
                  </a:solidFill>
                  <a:latin typeface="Microsoft YaHei Bold" panose="020B0502040204020203" charset="-122"/>
                  <a:ea typeface="Microsoft YaHei Bold" panose="020B0502040204020203" charset="-122"/>
                  <a:cs typeface="Microsoft YaHei Bold" panose="020B0502040204020203" charset="-122"/>
                </a:rPr>
                <a:t> IMS</a:t>
              </a:r>
              <a:r>
                <a:rPr lang="zh-CN" altLang="en-US" sz="2800" b="1" dirty="0">
                  <a:solidFill>
                    <a:schemeClr val="tx1">
                      <a:lumMod val="65000"/>
                      <a:lumOff val="35000"/>
                    </a:schemeClr>
                  </a:solidFill>
                  <a:latin typeface="Microsoft YaHei Bold" panose="020B0502040204020203" charset="-122"/>
                  <a:ea typeface="Microsoft YaHei Bold" panose="020B0502040204020203" charset="-122"/>
                  <a:cs typeface="Microsoft YaHei Bold" panose="020B0502040204020203" charset="-122"/>
                </a:rPr>
                <a:t>（</a:t>
              </a:r>
              <a:r>
                <a:rPr lang="zh-CN" altLang="zh-CN" sz="2800" b="1" dirty="0">
                  <a:solidFill>
                    <a:schemeClr val="tx1">
                      <a:lumMod val="65000"/>
                      <a:lumOff val="35000"/>
                    </a:schemeClr>
                  </a:solidFill>
                  <a:latin typeface="Microsoft YaHei Bold" panose="020B0502040204020203" charset="-122"/>
                  <a:ea typeface="Microsoft YaHei Bold" panose="020B0502040204020203" charset="-122"/>
                  <a:cs typeface="Microsoft YaHei Bold" panose="020B0502040204020203" charset="-122"/>
                </a:rPr>
                <a:t>天下秀）</a:t>
              </a:r>
              <a:r>
                <a:rPr lang="en-US" altLang="zh-CN" sz="2800" b="1" dirty="0">
                  <a:solidFill>
                    <a:schemeClr val="tx1">
                      <a:lumMod val="65000"/>
                      <a:lumOff val="35000"/>
                    </a:schemeClr>
                  </a:solidFill>
                  <a:latin typeface="Microsoft YaHei Bold" panose="020B0502040204020203" charset="-122"/>
                  <a:ea typeface="Microsoft YaHei Bold" panose="020B0502040204020203" charset="-122"/>
                  <a:cs typeface="Microsoft YaHei Bold" panose="020B0502040204020203" charset="-122"/>
                </a:rPr>
                <a:t>]</a:t>
              </a:r>
              <a:endParaRPr lang="en-US" altLang="zh-CN" sz="16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endParaRPr>
            </a:p>
            <a:p>
              <a:pPr algn="just">
                <a:lnSpc>
                  <a:spcPct val="140000"/>
                </a:lnSpc>
              </a:pPr>
              <a:endParaRPr lang="zh-CN" altLang="en-US" sz="14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endParaRPr>
            </a:p>
            <a:p>
              <a:pPr algn="just">
                <a:lnSpc>
                  <a:spcPct val="140000"/>
                </a:lnSpc>
              </a:pPr>
              <a:r>
                <a:rPr lang="en-US" altLang="zh-CN" sz="12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rPr>
                <a:t>       IMS</a:t>
              </a:r>
              <a:r>
                <a:rPr lang="zh-CN" altLang="en-US" sz="12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rPr>
                <a:t>（天下秀）成立于</a:t>
              </a:r>
              <a:r>
                <a:rPr lang="en-US" altLang="zh-CN" sz="12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rPr>
                <a:t>2009</a:t>
              </a:r>
              <a:r>
                <a:rPr lang="zh-CN" altLang="en-US" sz="12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rPr>
                <a:t>年，是一家立足于红人新经济领域的平台型企业，核心服务红人（内容创业者）、</a:t>
              </a:r>
              <a:r>
                <a:rPr lang="en-US" altLang="zh-CN" sz="1200" dirty="0" err="1">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rPr>
                <a:t>MCN</a:t>
              </a:r>
              <a:r>
                <a:rPr lang="zh-CN" altLang="en-US" sz="12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rPr>
                <a:t>（红人经纪公司）、品牌商家、中小商家，致力于用技术驱动去中心化的红人新经济的新型基础设施建设。公司搭建了大数据平台，连接红人与企业，通过大数据技术为企业的营销需求与红人账号实现精准匹配，帮助红人实现私域流量的商业变现，以及帮助企业更好的提高经营效益。</a:t>
              </a:r>
              <a:endParaRPr lang="en-US" altLang="zh-CN" sz="12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endParaRPr>
            </a:p>
            <a:p>
              <a:pPr algn="just">
                <a:lnSpc>
                  <a:spcPct val="140000"/>
                </a:lnSpc>
              </a:pPr>
              <a:endParaRPr lang="en-US" altLang="zh-CN" sz="1200" dirty="0">
                <a:solidFill>
                  <a:schemeClr val="tx1">
                    <a:lumMod val="65000"/>
                    <a:lumOff val="35000"/>
                  </a:schemeClr>
                </a:solidFill>
                <a:latin typeface="Microsoft YaHei Regular" panose="020B0502040204020203" charset="-122"/>
                <a:ea typeface="Microsoft YaHei Regular" panose="020B0502040204020203" charset="-122"/>
                <a:cs typeface="Microsoft YaHei Regular" panose="020B0502040204020203" charset="-122"/>
              </a:endParaRPr>
            </a:p>
            <a:p>
              <a:pPr algn="just">
                <a:lnSpc>
                  <a:spcPct val="140000"/>
                </a:lnSpc>
              </a:pPr>
              <a:r>
                <a:rPr lang="zh-CN" altLang="en-US" sz="1200" dirty="0">
                  <a:solidFill>
                    <a:schemeClr val="tx1">
                      <a:lumMod val="65000"/>
                      <a:lumOff val="35000"/>
                    </a:schemeClr>
                  </a:solidFill>
                  <a:ea typeface="Microsoft YaHei Regular" panose="020B0502040204020203" charset="-122"/>
                </a:rPr>
                <a:t>        目前，公司已经成功构建了以</a:t>
              </a:r>
              <a:r>
                <a:rPr lang="en-GB" altLang="zh-CN" sz="1200" dirty="0">
                  <a:solidFill>
                    <a:schemeClr val="tx1">
                      <a:lumMod val="65000"/>
                      <a:lumOff val="35000"/>
                    </a:schemeClr>
                  </a:solidFill>
                  <a:ea typeface="Microsoft YaHei Regular" panose="020B0502040204020203" charset="-122"/>
                </a:rPr>
                <a:t>WEIQ</a:t>
              </a:r>
              <a:r>
                <a:rPr lang="zh-CN" altLang="en-US" sz="1200" dirty="0">
                  <a:solidFill>
                    <a:schemeClr val="tx1">
                      <a:lumMod val="65000"/>
                      <a:lumOff val="35000"/>
                    </a:schemeClr>
                  </a:solidFill>
                  <a:ea typeface="Microsoft YaHei Regular" panose="020B0502040204020203" charset="-122"/>
                </a:rPr>
                <a:t>红人营销平台为主营业务，以</a:t>
              </a:r>
              <a:r>
                <a:rPr lang="en-GB" altLang="zh-CN" sz="1200" dirty="0">
                  <a:solidFill>
                    <a:schemeClr val="tx1">
                      <a:lumMod val="65000"/>
                      <a:lumOff val="35000"/>
                    </a:schemeClr>
                  </a:solidFill>
                  <a:ea typeface="Microsoft YaHei Regular" panose="020B0502040204020203" charset="-122"/>
                </a:rPr>
                <a:t>IMSOCIAL</a:t>
              </a:r>
              <a:r>
                <a:rPr lang="zh-CN" altLang="en-US" sz="1200" dirty="0">
                  <a:solidFill>
                    <a:schemeClr val="tx1">
                      <a:lumMod val="65000"/>
                      <a:lumOff val="35000"/>
                    </a:schemeClr>
                  </a:solidFill>
                  <a:ea typeface="Microsoft YaHei Regular" panose="020B0502040204020203" charset="-122"/>
                </a:rPr>
                <a:t>红人加速器、自媒体价值排行及版权管理机构</a:t>
              </a:r>
              <a:r>
                <a:rPr lang="en-GB" altLang="zh-CN" sz="1200" dirty="0">
                  <a:solidFill>
                    <a:schemeClr val="tx1">
                      <a:lumMod val="65000"/>
                      <a:lumOff val="35000"/>
                    </a:schemeClr>
                  </a:solidFill>
                  <a:ea typeface="Microsoft YaHei Regular" panose="020B0502040204020203" charset="-122"/>
                </a:rPr>
                <a:t>TOPKLOUT</a:t>
              </a:r>
              <a:r>
                <a:rPr lang="zh-CN" altLang="en-US" sz="1200" dirty="0">
                  <a:solidFill>
                    <a:schemeClr val="tx1">
                      <a:lumMod val="65000"/>
                      <a:lumOff val="35000"/>
                    </a:schemeClr>
                  </a:solidFill>
                  <a:ea typeface="Microsoft YaHei Regular" panose="020B0502040204020203" charset="-122"/>
                </a:rPr>
                <a:t>克劳锐、西五街</a:t>
              </a:r>
              <a:r>
                <a:rPr lang="en-GB" altLang="zh-CN" sz="1200" dirty="0">
                  <a:solidFill>
                    <a:schemeClr val="tx1">
                      <a:lumMod val="65000"/>
                      <a:lumOff val="35000"/>
                    </a:schemeClr>
                  </a:solidFill>
                  <a:ea typeface="Microsoft YaHei Regular" panose="020B0502040204020203" charset="-122"/>
                </a:rPr>
                <a:t>APP</a:t>
              </a:r>
              <a:r>
                <a:rPr lang="zh-CN" altLang="en-US" sz="1200" dirty="0">
                  <a:solidFill>
                    <a:schemeClr val="tx1">
                      <a:lumMod val="65000"/>
                      <a:lumOff val="35000"/>
                    </a:schemeClr>
                  </a:solidFill>
                  <a:ea typeface="Microsoft YaHei Regular" panose="020B0502040204020203" charset="-122"/>
                </a:rPr>
                <a:t>及</a:t>
              </a:r>
              <a:r>
                <a:rPr lang="en-GB" altLang="zh-CN" sz="1200" dirty="0">
                  <a:solidFill>
                    <a:schemeClr val="tx1">
                      <a:lumMod val="65000"/>
                      <a:lumOff val="35000"/>
                    </a:schemeClr>
                  </a:solidFill>
                  <a:ea typeface="Microsoft YaHei Regular" panose="020B0502040204020203" charset="-122"/>
                </a:rPr>
                <a:t>IRED</a:t>
              </a:r>
              <a:r>
                <a:rPr lang="zh-CN" altLang="en-US" sz="1200" dirty="0">
                  <a:solidFill>
                    <a:schemeClr val="tx1">
                      <a:lumMod val="65000"/>
                      <a:lumOff val="35000"/>
                    </a:schemeClr>
                  </a:solidFill>
                  <a:ea typeface="Microsoft YaHei Regular" panose="020B0502040204020203" charset="-122"/>
                </a:rPr>
                <a:t>教育等生态链赋能品牌为创新业务的“红人经济生态圈”。我们为不同发展阶段的红人、</a:t>
              </a:r>
              <a:r>
                <a:rPr lang="en-GB" altLang="zh-CN" sz="1200" dirty="0">
                  <a:solidFill>
                    <a:schemeClr val="tx1">
                      <a:lumMod val="65000"/>
                      <a:lumOff val="35000"/>
                    </a:schemeClr>
                  </a:solidFill>
                  <a:ea typeface="Microsoft YaHei Regular" panose="020B0502040204020203" charset="-122"/>
                </a:rPr>
                <a:t>MCN</a:t>
              </a:r>
              <a:r>
                <a:rPr lang="zh-CN" altLang="en-US" sz="1200" dirty="0">
                  <a:solidFill>
                    <a:schemeClr val="tx1">
                      <a:lumMod val="65000"/>
                      <a:lumOff val="35000"/>
                    </a:schemeClr>
                  </a:solidFill>
                  <a:ea typeface="Microsoft YaHei Regular" panose="020B0502040204020203" charset="-122"/>
                </a:rPr>
                <a:t>机构需求予以赋能；通过大数据技术，连接了品牌商家与中小商家、传统品牌与新消费品牌等多元化的企业客户，成功打造了红人经济下的营销供应链。 </a:t>
              </a:r>
              <a:endParaRPr lang="zh-CN" altLang="en-US" sz="1200" dirty="0">
                <a:solidFill>
                  <a:schemeClr val="tx1">
                    <a:lumMod val="65000"/>
                    <a:lumOff val="35000"/>
                  </a:schemeClr>
                </a:solidFill>
                <a:ea typeface="Microsoft YaHei Regular" panose="020B0502040204020203" charset="-122"/>
              </a:endParaRPr>
            </a:p>
          </p:txBody>
        </p:sp>
        <p:pic>
          <p:nvPicPr>
            <p:cNvPr id="3" name="图片 2" descr="7.走进IMS企业介绍背景图2"/>
            <p:cNvPicPr>
              <a:picLocks noChangeAspect="1"/>
            </p:cNvPicPr>
            <p:nvPr/>
          </p:nvPicPr>
          <p:blipFill>
            <a:blip r:embed="rId2" cstate="screen"/>
            <a:stretch>
              <a:fillRect/>
            </a:stretch>
          </p:blipFill>
          <p:spPr>
            <a:xfrm>
              <a:off x="286" y="3183"/>
              <a:ext cx="7749" cy="615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李檬（无背景版）副本"/>
          <p:cNvPicPr>
            <a:picLocks noChangeAspect="1"/>
          </p:cNvPicPr>
          <p:nvPr/>
        </p:nvPicPr>
        <p:blipFill>
          <a:blip r:embed="rId1"/>
          <a:stretch>
            <a:fillRect/>
          </a:stretch>
        </p:blipFill>
        <p:spPr>
          <a:xfrm>
            <a:off x="-4185285" y="612140"/>
            <a:ext cx="13924280" cy="9283065"/>
          </a:xfrm>
          <a:prstGeom prst="rect">
            <a:avLst/>
          </a:prstGeom>
        </p:spPr>
      </p:pic>
      <p:grpSp>
        <p:nvGrpSpPr>
          <p:cNvPr id="2" name="组合 1"/>
          <p:cNvGrpSpPr/>
          <p:nvPr/>
        </p:nvGrpSpPr>
        <p:grpSpPr>
          <a:xfrm>
            <a:off x="5674995" y="1606550"/>
            <a:ext cx="6382385" cy="4999442"/>
            <a:chOff x="8937" y="2850"/>
            <a:chExt cx="10051" cy="7873"/>
          </a:xfrm>
        </p:grpSpPr>
        <p:sp>
          <p:nvSpPr>
            <p:cNvPr id="19" name="任意多边形 18"/>
            <p:cNvSpPr/>
            <p:nvPr/>
          </p:nvSpPr>
          <p:spPr>
            <a:xfrm rot="10800000">
              <a:off x="8937" y="3220"/>
              <a:ext cx="10051" cy="2125"/>
            </a:xfrm>
            <a:custGeom>
              <a:avLst/>
              <a:gdLst>
                <a:gd name="connsiteX0" fmla="*/ 0 w 10051"/>
                <a:gd name="connsiteY0" fmla="*/ 10 h 2125"/>
                <a:gd name="connsiteX1" fmla="*/ 10051 w 10051"/>
                <a:gd name="connsiteY1" fmla="*/ 0 h 2125"/>
                <a:gd name="connsiteX2" fmla="*/ 8502 w 10051"/>
                <a:gd name="connsiteY2" fmla="*/ 2113 h 2125"/>
                <a:gd name="connsiteX3" fmla="*/ 0 w 10051"/>
                <a:gd name="connsiteY3" fmla="*/ 2125 h 2125"/>
                <a:gd name="connsiteX4" fmla="*/ 0 w 10051"/>
                <a:gd name="connsiteY4" fmla="*/ 10 h 2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1" h="2125">
                  <a:moveTo>
                    <a:pt x="0" y="10"/>
                  </a:moveTo>
                  <a:lnTo>
                    <a:pt x="10051" y="0"/>
                  </a:lnTo>
                  <a:lnTo>
                    <a:pt x="8502" y="2113"/>
                  </a:lnTo>
                  <a:lnTo>
                    <a:pt x="0" y="2125"/>
                  </a:lnTo>
                  <a:lnTo>
                    <a:pt x="0" y="10"/>
                  </a:lnTo>
                  <a:close/>
                </a:path>
              </a:pathLst>
            </a:custGeom>
            <a:gradFill>
              <a:gsLst>
                <a:gs pos="100000">
                  <a:srgbClr val="FF7E00">
                    <a:alpha val="40000"/>
                  </a:srgbClr>
                </a:gs>
                <a:gs pos="39000">
                  <a:srgbClr val="FF3F00">
                    <a:alpha val="100000"/>
                  </a:srgbClr>
                </a:gs>
                <a:gs pos="0">
                  <a:srgbClr val="FF0000"/>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906" y="2850"/>
              <a:ext cx="7810" cy="5815"/>
            </a:xfrm>
            <a:prstGeom prst="rect">
              <a:avLst/>
            </a:prstGeom>
            <a:noFill/>
          </p:spPr>
          <p:txBody>
            <a:bodyPr wrap="square" rtlCol="0" anchor="t">
              <a:spAutoFit/>
            </a:bodyPr>
            <a:lstStyle/>
            <a:p>
              <a:pPr indent="0" algn="r">
                <a:lnSpc>
                  <a:spcPct val="150000"/>
                </a:lnSpc>
              </a:pPr>
              <a:r>
                <a:rPr lang="zh-CN" sz="4800" b="1" dirty="0">
                  <a:solidFill>
                    <a:schemeClr val="bg1"/>
                  </a:solidFill>
                  <a:latin typeface="Microsoft YaHei Bold" panose="020B0502040204020203" charset="-122"/>
                  <a:ea typeface="Microsoft YaHei Bold" panose="020B0502040204020203" charset="-122"/>
                  <a:cs typeface="微软雅黑" panose="020B0503020204020204" pitchFamily="34" charset="-122"/>
                  <a:sym typeface="+mn-ea"/>
                </a:rPr>
                <a:t>李檬</a:t>
              </a:r>
              <a:endParaRPr lang="zh-CN"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r">
                <a:lnSpc>
                  <a:spcPct val="100000"/>
                </a:lnSpc>
              </a:pPr>
              <a:r>
                <a:rPr 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IMS（天下秀）新媒体商业集团创始人及</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董事长</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r">
                <a:lnSpc>
                  <a:spcPct val="150000"/>
                </a:lnSpc>
              </a:pPr>
              <a:endParaRPr lang="zh-CN"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lnSpc>
                  <a:spcPct val="150000"/>
                </a:lnSpc>
              </a:pPr>
              <a:r>
                <a:rPr lang="zh-CN"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成功的连续创业者，中国最早的社交营销奠基人之一，湖畔大学二期学员，</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去中心化粉丝经济开创者，</a:t>
              </a:r>
              <a:r>
                <a:rPr lang="zh-CN"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中国网络营销资深专家，中国博客营销体系创立人。在社交营销领域，最早意识到中国媒体的去中心化趋势，并将社交平台完美嫁接到营销当中。</a:t>
              </a:r>
              <a:endParaRPr lang="zh-CN" altLang="en-US" sz="1600" dirty="0">
                <a:solidFill>
                  <a:schemeClr val="tx1">
                    <a:lumMod val="65000"/>
                    <a:lumOff val="35000"/>
                  </a:schemeClr>
                </a:solidFill>
                <a:latin typeface="Arial" panose="020B0604020202020204" pitchFamily="34" charset="0"/>
                <a:ea typeface="微软雅黑" panose="020B0503020204020204" pitchFamily="34" charset="-122"/>
                <a:sym typeface="+mn-ea"/>
              </a:endParaRPr>
            </a:p>
          </p:txBody>
        </p:sp>
        <p:grpSp>
          <p:nvGrpSpPr>
            <p:cNvPr id="17" name="组合 16"/>
            <p:cNvGrpSpPr/>
            <p:nvPr/>
          </p:nvGrpSpPr>
          <p:grpSpPr>
            <a:xfrm>
              <a:off x="13691" y="8770"/>
              <a:ext cx="3804" cy="1953"/>
              <a:chOff x="-5452" y="6630"/>
              <a:chExt cx="4624" cy="2375"/>
            </a:xfrm>
          </p:grpSpPr>
          <p:grpSp>
            <p:nvGrpSpPr>
              <p:cNvPr id="15" name="组合 14"/>
              <p:cNvGrpSpPr/>
              <p:nvPr/>
            </p:nvGrpSpPr>
            <p:grpSpPr>
              <a:xfrm>
                <a:off x="-5452" y="6630"/>
                <a:ext cx="2001" cy="2362"/>
                <a:chOff x="-5452" y="6630"/>
                <a:chExt cx="2001" cy="2362"/>
              </a:xfrm>
            </p:grpSpPr>
            <p:pic>
              <p:nvPicPr>
                <p:cNvPr id="5" name="图片 4" descr="檬总微信qrcode1"/>
                <p:cNvPicPr>
                  <a:picLocks noChangeAspect="1"/>
                </p:cNvPicPr>
                <p:nvPr/>
              </p:nvPicPr>
              <p:blipFill>
                <a:blip r:embed="rId2" cstate="screen"/>
                <a:stretch>
                  <a:fillRect/>
                </a:stretch>
              </p:blipFill>
              <p:spPr>
                <a:xfrm>
                  <a:off x="-5246" y="6630"/>
                  <a:ext cx="1693" cy="1859"/>
                </a:xfrm>
                <a:prstGeom prst="rect">
                  <a:avLst/>
                </a:prstGeom>
              </p:spPr>
            </p:pic>
            <p:sp>
              <p:nvSpPr>
                <p:cNvPr id="6" name="文本框 5"/>
                <p:cNvSpPr txBox="1"/>
                <p:nvPr/>
              </p:nvSpPr>
              <p:spPr>
                <a:xfrm>
                  <a:off x="-5452" y="8582"/>
                  <a:ext cx="2001" cy="410"/>
                </a:xfrm>
                <a:prstGeom prst="rect">
                  <a:avLst/>
                </a:prstGeom>
                <a:noFill/>
              </p:spPr>
              <p:txBody>
                <a:bodyPr wrap="square" rtlCol="0" anchor="t">
                  <a:spAutoFit/>
                </a:bodyPr>
                <a:lstStyle/>
                <a:p>
                  <a:pPr algn="ctr" defTabSz="561975">
                    <a:buNone/>
                  </a:pPr>
                  <a:r>
                    <a:rPr lang="zh-CN" altLang="en-US" sz="8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李檬 微信公众号</a:t>
                  </a:r>
                  <a:endParaRPr lang="zh-CN" altLang="en-US" sz="8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 name="组合 15"/>
              <p:cNvGrpSpPr/>
              <p:nvPr/>
            </p:nvGrpSpPr>
            <p:grpSpPr>
              <a:xfrm>
                <a:off x="-2661" y="6630"/>
                <a:ext cx="1833" cy="2375"/>
                <a:chOff x="-5341" y="9255"/>
                <a:chExt cx="1833" cy="2375"/>
              </a:xfrm>
            </p:grpSpPr>
            <p:pic>
              <p:nvPicPr>
                <p:cNvPr id="7" name="图片 6" descr="檬总微博qrcode1"/>
                <p:cNvPicPr>
                  <a:picLocks noChangeAspect="1"/>
                </p:cNvPicPr>
                <p:nvPr/>
              </p:nvPicPr>
              <p:blipFill>
                <a:blip r:embed="rId3" cstate="screen"/>
                <a:srcRect/>
                <a:stretch>
                  <a:fillRect/>
                </a:stretch>
              </p:blipFill>
              <p:spPr>
                <a:xfrm>
                  <a:off x="-5246" y="9255"/>
                  <a:ext cx="1738" cy="1927"/>
                </a:xfrm>
                <a:prstGeom prst="rect">
                  <a:avLst/>
                </a:prstGeom>
              </p:spPr>
            </p:pic>
            <p:sp>
              <p:nvSpPr>
                <p:cNvPr id="8" name="文本框 7"/>
                <p:cNvSpPr txBox="1"/>
                <p:nvPr/>
              </p:nvSpPr>
              <p:spPr>
                <a:xfrm>
                  <a:off x="-5341" y="11220"/>
                  <a:ext cx="1832" cy="410"/>
                </a:xfrm>
                <a:prstGeom prst="rect">
                  <a:avLst/>
                </a:prstGeom>
                <a:noFill/>
              </p:spPr>
              <p:txBody>
                <a:bodyPr wrap="square" rtlCol="0" anchor="t">
                  <a:spAutoFit/>
                </a:bodyPr>
                <a:lstStyle/>
                <a:p>
                  <a:pPr algn="ctr" defTabSz="561975">
                    <a:buNone/>
                  </a:pPr>
                  <a:r>
                    <a:rPr lang="en-US" altLang="zh-CN" sz="8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8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李檬 新浪微博</a:t>
                  </a:r>
                  <a:endParaRPr lang="zh-CN" altLang="en-US" sz="8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grpSp>
        <p:nvGrpSpPr>
          <p:cNvPr id="24" name="组合 23"/>
          <p:cNvGrpSpPr/>
          <p:nvPr/>
        </p:nvGrpSpPr>
        <p:grpSpPr>
          <a:xfrm>
            <a:off x="518160" y="594360"/>
            <a:ext cx="6760210" cy="521970"/>
            <a:chOff x="634" y="312"/>
            <a:chExt cx="10646" cy="822"/>
          </a:xfrm>
        </p:grpSpPr>
        <p:sp>
          <p:nvSpPr>
            <p:cNvPr id="27" name="标题 1"/>
            <p:cNvSpPr txBox="1"/>
            <p:nvPr/>
          </p:nvSpPr>
          <p:spPr>
            <a:xfrm>
              <a:off x="1491" y="312"/>
              <a:ext cx="9789" cy="822"/>
            </a:xfrm>
            <a:prstGeom prst="rect">
              <a:avLst/>
            </a:prstGeom>
            <a:solidFill>
              <a:schemeClr val="bg1"/>
            </a:solidFill>
          </p:spPr>
          <p:txBody>
            <a:bodyPr wrap="none">
              <a:spAutoFit/>
            </a:bodyPr>
            <a:lstStyle>
              <a:defPPr>
                <a:defRPr lang="zh-CN"/>
              </a:defPPr>
              <a:lvl1pPr>
                <a:defRPr kumimoji="1" sz="3200" b="1">
                  <a:solidFill>
                    <a:schemeClr val="bg1"/>
                  </a:solidFill>
                  <a:latin typeface="微软雅黑" panose="020B0503020204020204" pitchFamily="34" charset="-122"/>
                  <a:ea typeface="微软雅黑" panose="020B0503020204020204" pitchFamily="34" charset="-122"/>
                </a:defRPr>
              </a:lvl1pPr>
            </a:lstStyle>
            <a:p>
              <a:pPr algn="l"/>
              <a:r>
                <a:rPr lang="zh-CN" altLang="en-US" sz="2800" dirty="0">
                  <a:solidFill>
                    <a:srgbClr val="FF6200"/>
                  </a:solidFill>
                  <a:sym typeface="+mn-ea"/>
                </a:rPr>
                <a:t>IMS（天下秀）创始人及董事长：李檬</a:t>
              </a:r>
              <a:endParaRPr lang="zh-CN" altLang="en-US" sz="2800" dirty="0">
                <a:solidFill>
                  <a:srgbClr val="FF6200"/>
                </a:solidFill>
                <a:sym typeface="+mn-ea"/>
              </a:endParaRPr>
            </a:p>
          </p:txBody>
        </p:sp>
        <p:sp>
          <p:nvSpPr>
            <p:cNvPr id="28" name="矩形: 圆角 17"/>
            <p:cNvSpPr/>
            <p:nvPr/>
          </p:nvSpPr>
          <p:spPr>
            <a:xfrm rot="2700000">
              <a:off x="634" y="452"/>
              <a:ext cx="541" cy="541"/>
            </a:xfrm>
            <a:prstGeom prst="roundRect">
              <a:avLst>
                <a:gd name="adj" fmla="val 2816"/>
              </a:avLst>
            </a:prstGeom>
            <a:gradFill>
              <a:gsLst>
                <a:gs pos="0">
                  <a:srgbClr val="FF8700"/>
                </a:gs>
                <a:gs pos="100000">
                  <a:srgbClr val="FF6200"/>
                </a:gs>
              </a:gsLst>
              <a:lin ang="0" scaled="1"/>
            </a:gradFill>
            <a:ln>
              <a:noFill/>
            </a:ln>
            <a:effectLst>
              <a:outerShdw blurRad="812800" dist="342900" dir="5100000" sx="96000" sy="96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字魂59号-创粗黑" panose="00000500000000000000" pitchFamily="2" charset="-122"/>
                <a:cs typeface="+mn-ea"/>
                <a:sym typeface="Arial" panose="020B0604020202020204" pitchFamily="34" charset="0"/>
              </a:endParaRPr>
            </a:p>
          </p:txBody>
        </p:sp>
      </p:grpSp>
      <p:pic>
        <p:nvPicPr>
          <p:cNvPr id="244" name="图片 243" descr="IMS新logo(加股票代码）-01"/>
          <p:cNvPicPr>
            <a:picLocks noChangeAspect="1"/>
          </p:cNvPicPr>
          <p:nvPr/>
        </p:nvPicPr>
        <p:blipFill>
          <a:blip r:embed="rId4" cstate="screen"/>
          <a:stretch>
            <a:fillRect/>
          </a:stretch>
        </p:blipFill>
        <p:spPr>
          <a:xfrm>
            <a:off x="10347960" y="392430"/>
            <a:ext cx="1482725" cy="705485"/>
          </a:xfrm>
          <a:prstGeom prst="rect">
            <a:avLst/>
          </a:prstGeom>
        </p:spPr>
      </p:pic>
    </p:spTree>
  </p:cSld>
  <p:clrMapOvr>
    <a:masterClrMapping/>
  </p:clrMapOvr>
  <p:transition/>
</p:sld>
</file>

<file path=ppt/tags/tag1.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2_2*o_h_a*1_3_1"/>
  <p:tag name="KSO_WM_TEMPLATE_CATEGORY" val="diagram"/>
  <p:tag name="KSO_WM_TEMPLATE_INDEX" val="20201462"/>
  <p:tag name="KSO_WM_UNIT_LAYERLEVEL" val="1_1_1"/>
  <p:tag name="KSO_WM_TAG_VERSION" val="1.0"/>
  <p:tag name="KSO_WM_BEAUTIFY_FLAG" val="#wm#"/>
  <p:tag name="KSO_WM_UNIT_ISCONTENTSTITLE" val="0"/>
  <p:tag name="KSO_WM_UNIT_PRESET_TEXT" val="单击此处添加标题"/>
  <p:tag name="KSO_WM_UNIT_NOCLEAR" val="0"/>
  <p:tag name="KSO_WM_UNIT_VALUE" val="13"/>
  <p:tag name="KSO_WM_DIAGRAM_GROUP_CODE" val="o1-1"/>
  <p:tag name="KSO_WM_UNIT_TYPE" val="o_h_a"/>
  <p:tag name="KSO_WM_UNIT_INDEX" val="1_3_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2_2*o_h_f*1_3_1"/>
  <p:tag name="KSO_WM_TEMPLATE_CATEGORY" val="diagram"/>
  <p:tag name="KSO_WM_TEMPLATE_INDEX" val="20201462"/>
  <p:tag name="KSO_WM_UNIT_LAYERLEVEL" val="1_1_1"/>
  <p:tag name="KSO_WM_TAG_VERSION" val="1.0"/>
  <p:tag name="KSO_WM_BEAUTIFY_FLAG" val="#wm#"/>
  <p:tag name="KSO_WM_UNIT_NOCLEAR" val="0"/>
  <p:tag name="KSO_WM_DIAGRAM_GROUP_CODE" val="o1-1"/>
  <p:tag name="KSO_WM_UNIT_TYPE" val="o_h_f"/>
  <p:tag name="KSO_WM_UNIT_INDEX" val="1_3_1"/>
  <p:tag name="KSO_WM_UNIT_PRESET_TEXT" val="单击此处添加文本具体内容，简明扼要的阐述您的观点。"/>
  <p:tag name="KSO_WM_UNIT_VALUE" val="40"/>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2_2*o_h_a*1_2_1"/>
  <p:tag name="KSO_WM_TEMPLATE_CATEGORY" val="diagram"/>
  <p:tag name="KSO_WM_TEMPLATE_INDEX" val="20201462"/>
  <p:tag name="KSO_WM_UNIT_LAYERLEVEL" val="1_1_1"/>
  <p:tag name="KSO_WM_TAG_VERSION" val="1.0"/>
  <p:tag name="KSO_WM_BEAUTIFY_FLAG" val="#wm#"/>
  <p:tag name="KSO_WM_UNIT_ISCONTENTSTITLE" val="0"/>
  <p:tag name="KSO_WM_UNIT_PRESET_TEXT" val="单击此处添加标题"/>
  <p:tag name="KSO_WM_UNIT_NOCLEAR" val="0"/>
  <p:tag name="KSO_WM_UNIT_VALUE" val="13"/>
  <p:tag name="KSO_WM_DIAGRAM_GROUP_CODE" val="o1-1"/>
  <p:tag name="KSO_WM_UNIT_TYPE" val="o_h_a"/>
  <p:tag name="KSO_WM_UNIT_INDEX" val="1_2_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2_2*o_h_f*1_2_1"/>
  <p:tag name="KSO_WM_TEMPLATE_CATEGORY" val="diagram"/>
  <p:tag name="KSO_WM_TEMPLATE_INDEX" val="20201462"/>
  <p:tag name="KSO_WM_UNIT_LAYERLEVEL" val="1_1_1"/>
  <p:tag name="KSO_WM_TAG_VERSION" val="1.0"/>
  <p:tag name="KSO_WM_BEAUTIFY_FLAG" val="#wm#"/>
  <p:tag name="KSO_WM_UNIT_PRESET_TEXT" val="单击此处添加文本具体内容，简明扼要的阐述您的观点。"/>
  <p:tag name="KSO_WM_UNIT_NOCLEAR" val="0"/>
  <p:tag name="KSO_WM_UNIT_VALUE" val="38"/>
  <p:tag name="KSO_WM_DIAGRAM_GROUP_CODE" val="o1-1"/>
  <p:tag name="KSO_WM_UNIT_TYPE" val="o_h_f"/>
  <p:tag name="KSO_WM_UNIT_INDEX" val="1_2_1"/>
</p:tagLst>
</file>

<file path=ppt/tags/tag15.xml><?xml version="1.0" encoding="utf-8"?>
<p:tagLst xmlns:p="http://schemas.openxmlformats.org/presentationml/2006/main">
  <p:tag name="ANCHORPOINT" val="NO VALUE"/>
  <p:tag name="CHARTLIBVERSION" val="NO VALUE"/>
  <p:tag name="DDVERSION" val="2.0"/>
  <p:tag name="LINECOLOR" val="NO VALUE"/>
  <p:tag name="PLACEHOLDERSIZE" val="NO VALUE"/>
  <p:tag name="SOURCE" val="NO VALUE"/>
  <p:tag name="TYPE" val="PageSubtitle"/>
  <p:tag name="SUBOBJECTID" val="PgTitlesSubTitle"/>
  <p:tag name="OBJECTID" val="PgTitles"/>
  <p:tag name="TOP" val="108"/>
  <p:tag name="WIDTH" val="522"/>
  <p:tag name="FILLFORECOLOR" val="Page SubTitle Fill"/>
  <p:tag name="HEIGHT" val="21.63"/>
  <p:tag name="LEFT" val="226.75"/>
  <p:tag name="FONTCOLOR" val="Page SubTitle Font"/>
  <p:tag name="DEVICE" val="Canon Colorpass 1000"/>
</p:tagLst>
</file>

<file path=ppt/tags/tag16.xml><?xml version="1.0" encoding="utf-8"?>
<p:tagLst xmlns:p="http://schemas.openxmlformats.org/presentationml/2006/main">
  <p:tag name="KSO_WM_UNIT_PLACING_PICTURE_USER_VIEWPORT" val="{&quot;height&quot;:1568.719832109129,&quot;width&quot;:3034.3382594417076}"/>
</p:tagLst>
</file>

<file path=ppt/tags/tag17.xml><?xml version="1.0" encoding="utf-8"?>
<p:tagLst xmlns:p="http://schemas.openxmlformats.org/presentationml/2006/main">
  <p:tag name="KSO_WM_UNIT_PLACING_PICTURE_USER_VIEWPORT" val="{&quot;height&quot;:1557.9296956977964,&quot;width&quot;:2730.23973727422}"/>
</p:tagLst>
</file>

<file path=ppt/tags/tag18.xml><?xml version="1.0" encoding="utf-8"?>
<p:tagLst xmlns:p="http://schemas.openxmlformats.org/presentationml/2006/main">
  <p:tag name="KSO_WM_UNIT_PLACING_PICTURE_USER_VIEWPORT" val="{&quot;height&quot;:1557.9296956977964,&quot;width&quot;:2461.03776683087}"/>
</p:tagLst>
</file>

<file path=ppt/tags/tag19.xml><?xml version="1.0" encoding="utf-8"?>
<p:tagLst xmlns:p="http://schemas.openxmlformats.org/presentationml/2006/main">
  <p:tag name="KSO_WM_UNIT_PLACING_PICTURE_USER_VIEWPORT" val="{&quot;height&quot;:1582,&quot;width&quot;:2854.87027914614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xml><?xml version="1.0" encoding="utf-8"?>
<p:tagLst xmlns:p="http://schemas.openxmlformats.org/presentationml/2006/main">
  <p:tag name="KSO_WM_UNIT_PLACING_PICTURE_USER_VIEWPORT" val="{&quot;height&quot;:1582,&quot;width&quot;:2393.7372742200328}"/>
</p:tagLst>
</file>

<file path=ppt/tags/tag21.xml><?xml version="1.0" encoding="utf-8"?>
<p:tagLst xmlns:p="http://schemas.openxmlformats.org/presentationml/2006/main">
  <p:tag name="KSO_WM_UNIT_PLACING_PICTURE_USER_VIEWPORT" val="{&quot;height&quot;:1582,&quot;width&quot;:2762.6436781609195}"/>
</p:tagLst>
</file>

<file path=ppt/tags/tag22.xml><?xml version="1.0" encoding="utf-8"?>
<p:tagLst xmlns:p="http://schemas.openxmlformats.org/presentationml/2006/main">
  <p:tag name="KSO_WM_UNIT_PLACING_PICTURE_USER_VIEWPORT" val="{&quot;height&quot;:1538.00944386149,&quot;width&quot;:2485.1330049261082}"/>
</p:tagLst>
</file>

<file path=ppt/tags/tag23.xml><?xml version="1.0" encoding="utf-8"?>
<p:tagLst xmlns:p="http://schemas.openxmlformats.org/presentationml/2006/main">
  <p:tag name="PA" val="v5.2.11"/>
</p:tagLst>
</file>

<file path=ppt/tags/tag24.xml><?xml version="1.0" encoding="utf-8"?>
<p:tagLst xmlns:p="http://schemas.openxmlformats.org/presentationml/2006/main">
  <p:tag name="PA" val="v5.2.11"/>
</p:tagLst>
</file>

<file path=ppt/tags/tag25.xml><?xml version="1.0" encoding="utf-8"?>
<p:tagLst xmlns:p="http://schemas.openxmlformats.org/presentationml/2006/main">
  <p:tag name="PA" val="v5.2.11"/>
</p:tagLst>
</file>

<file path=ppt/tags/tag26.xml><?xml version="1.0" encoding="utf-8"?>
<p:tagLst xmlns:p="http://schemas.openxmlformats.org/presentationml/2006/main">
  <p:tag name="PA" val="v5.2.11"/>
</p:tagLst>
</file>

<file path=ppt/tags/tag27.xml><?xml version="1.0" encoding="utf-8"?>
<p:tagLst xmlns:p="http://schemas.openxmlformats.org/presentationml/2006/main">
  <p:tag name="PA" val="v5.2.11"/>
</p:tagLst>
</file>

<file path=ppt/tags/tag28.xml><?xml version="1.0" encoding="utf-8"?>
<p:tagLst xmlns:p="http://schemas.openxmlformats.org/presentationml/2006/main">
  <p:tag name="PA" val="v5.2.11"/>
</p:tagLst>
</file>

<file path=ppt/tags/tag29.xml><?xml version="1.0" encoding="utf-8"?>
<p:tagLst xmlns:p="http://schemas.openxmlformats.org/presentationml/2006/main">
  <p:tag name="PA" val="v5.2.1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0.xml><?xml version="1.0" encoding="utf-8"?>
<p:tagLst xmlns:p="http://schemas.openxmlformats.org/presentationml/2006/main">
  <p:tag name="PA" val="v5.2.11"/>
</p:tagLst>
</file>

<file path=ppt/tags/tag31.xml><?xml version="1.0" encoding="utf-8"?>
<p:tagLst xmlns:p="http://schemas.openxmlformats.org/presentationml/2006/main">
  <p:tag name="PA" val="v5.2.11"/>
</p:tagLst>
</file>

<file path=ppt/tags/tag32.xml><?xml version="1.0" encoding="utf-8"?>
<p:tagLst xmlns:p="http://schemas.openxmlformats.org/presentationml/2006/main">
  <p:tag name="PA" val="v5.2.11"/>
</p:tagLst>
</file>

<file path=ppt/tags/tag33.xml><?xml version="1.0" encoding="utf-8"?>
<p:tagLst xmlns:p="http://schemas.openxmlformats.org/presentationml/2006/main">
  <p:tag name="PA" val="v5.2.11"/>
</p:tagLst>
</file>

<file path=ppt/tags/tag34.xml><?xml version="1.0" encoding="utf-8"?>
<p:tagLst xmlns:p="http://schemas.openxmlformats.org/presentationml/2006/main">
  <p:tag name="PA" val="v5.2.11"/>
</p:tagLst>
</file>

<file path=ppt/tags/tag35.xml><?xml version="1.0" encoding="utf-8"?>
<p:tagLst xmlns:p="http://schemas.openxmlformats.org/presentationml/2006/main">
  <p:tag name="PA" val="v5.2.11"/>
</p:tagLst>
</file>

<file path=ppt/tags/tag36.xml><?xml version="1.0" encoding="utf-8"?>
<p:tagLst xmlns:p="http://schemas.openxmlformats.org/presentationml/2006/main">
  <p:tag name="PA" val="v5.2.11"/>
</p:tagLst>
</file>

<file path=ppt/tags/tag37.xml><?xml version="1.0" encoding="utf-8"?>
<p:tagLst xmlns:p="http://schemas.openxmlformats.org/presentationml/2006/main">
  <p:tag name="PA" val="v5.2.11"/>
</p:tagLst>
</file>

<file path=ppt/tags/tag38.xml><?xml version="1.0" encoding="utf-8"?>
<p:tagLst xmlns:p="http://schemas.openxmlformats.org/presentationml/2006/main">
  <p:tag name="PA" val="v5.2.11"/>
</p:tagLst>
</file>

<file path=ppt/tags/tag39.xml><?xml version="1.0" encoding="utf-8"?>
<p:tagLst xmlns:p="http://schemas.openxmlformats.org/presentationml/2006/main">
  <p:tag name="PA" val="v5.2.1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0.xml><?xml version="1.0" encoding="utf-8"?>
<p:tagLst xmlns:p="http://schemas.openxmlformats.org/presentationml/2006/main">
  <p:tag name="PA" val="v5.2.11"/>
</p:tagLst>
</file>

<file path=ppt/tags/tag41.xml><?xml version="1.0" encoding="utf-8"?>
<p:tagLst xmlns:p="http://schemas.openxmlformats.org/presentationml/2006/main">
  <p:tag name="PA" val="v5.2.1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8374</Words>
  <Application>WPS 演示</Application>
  <PresentationFormat>宽屏</PresentationFormat>
  <Paragraphs>957</Paragraphs>
  <Slides>51</Slides>
  <Notes>12</Notes>
  <HiddenSlides>0</HiddenSlides>
  <MMClips>3</MMClips>
  <ScaleCrop>false</ScaleCrop>
  <HeadingPairs>
    <vt:vector size="6" baseType="variant">
      <vt:variant>
        <vt:lpstr>已用的字体</vt:lpstr>
      </vt:variant>
      <vt:variant>
        <vt:i4>37</vt:i4>
      </vt:variant>
      <vt:variant>
        <vt:lpstr>主题</vt:lpstr>
      </vt:variant>
      <vt:variant>
        <vt:i4>1</vt:i4>
      </vt:variant>
      <vt:variant>
        <vt:lpstr>幻灯片标题</vt:lpstr>
      </vt:variant>
      <vt:variant>
        <vt:i4>51</vt:i4>
      </vt:variant>
    </vt:vector>
  </HeadingPairs>
  <TitlesOfParts>
    <vt:vector size="89" baseType="lpstr">
      <vt:lpstr>Arial</vt:lpstr>
      <vt:lpstr>宋体</vt:lpstr>
      <vt:lpstr>Wingdings</vt:lpstr>
      <vt:lpstr>Microsoft YaHei Bold</vt:lpstr>
      <vt:lpstr>微软雅黑</vt:lpstr>
      <vt:lpstr>Source Han Serif SC</vt:lpstr>
      <vt:lpstr>字魂59号-创粗黑</vt:lpstr>
      <vt:lpstr>FontName</vt:lpstr>
      <vt:lpstr>Microsoft YaHei Regular</vt:lpstr>
      <vt:lpstr>Helvetica</vt:lpstr>
      <vt:lpstr>黑体</vt:lpstr>
      <vt:lpstr>Calibri</vt:lpstr>
      <vt:lpstr>Arial Unicode MS</vt:lpstr>
      <vt:lpstr>Calibri Light</vt:lpstr>
      <vt:lpstr>微软雅黑 Light</vt:lpstr>
      <vt:lpstr>思源黑体 Normal</vt:lpstr>
      <vt:lpstr>字魂36号-正文宋楷</vt:lpstr>
      <vt:lpstr>OPPOSans-M</vt:lpstr>
      <vt:lpstr>Segoe Print</vt:lpstr>
      <vt:lpstr>方正粗圆_GBK</vt:lpstr>
      <vt:lpstr>汉仪铸字木头人W</vt:lpstr>
      <vt:lpstr>Arial Black</vt:lpstr>
      <vt:lpstr>Helvetica Neue Medium</vt:lpstr>
      <vt:lpstr>Arial</vt:lpstr>
      <vt:lpstr>Helvetica Light</vt:lpstr>
      <vt:lpstr>HYXiZhongYuanJ</vt:lpstr>
      <vt:lpstr>Times New Roman</vt:lpstr>
      <vt:lpstr>Gill Sans</vt:lpstr>
      <vt:lpstr>Montserrat</vt:lpstr>
      <vt:lpstr>思源黑体 CN Heavy</vt:lpstr>
      <vt:lpstr>思源黑体 CN Light</vt:lpstr>
      <vt:lpstr>Calibri</vt:lpstr>
      <vt:lpstr>Fira Sans Extra Condensed Medium</vt:lpstr>
      <vt:lpstr>Fira Sans Extra Condensed</vt:lpstr>
      <vt:lpstr>MicrosoftYaHeiLight</vt:lpstr>
      <vt:lpstr>Open Sans Regular</vt:lpstr>
      <vt:lpstr>Gill Sans MT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姜涵</cp:lastModifiedBy>
  <cp:revision>878</cp:revision>
  <cp:lastPrinted>2021-07-09T10:30:00Z</cp:lastPrinted>
  <dcterms:created xsi:type="dcterms:W3CDTF">2021-07-09T10:30:00Z</dcterms:created>
  <dcterms:modified xsi:type="dcterms:W3CDTF">2021-09-22T08:11:38Z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